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dp" ContentType="image/vnd.ms-photo"/>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media/image3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9" r:id="rId4"/>
  </p:sldMasterIdLst>
  <p:notesMasterIdLst>
    <p:notesMasterId r:id="rId9"/>
  </p:notesMasterIdLst>
  <p:handoutMasterIdLst>
    <p:handoutMasterId r:id="rId56"/>
  </p:handoutMasterIdLst>
  <p:sldIdLst>
    <p:sldId id="256" r:id="rId5"/>
    <p:sldId id="491" r:id="rId6"/>
    <p:sldId id="321" r:id="rId7"/>
    <p:sldId id="376" r:id="rId8"/>
    <p:sldId id="486" r:id="rId10"/>
    <p:sldId id="485" r:id="rId11"/>
    <p:sldId id="487" r:id="rId12"/>
    <p:sldId id="488" r:id="rId13"/>
    <p:sldId id="489" r:id="rId14"/>
    <p:sldId id="490" r:id="rId15"/>
    <p:sldId id="494" r:id="rId16"/>
    <p:sldId id="492" r:id="rId17"/>
    <p:sldId id="483" r:id="rId18"/>
    <p:sldId id="484" r:id="rId19"/>
    <p:sldId id="435" r:id="rId20"/>
    <p:sldId id="437" r:id="rId21"/>
    <p:sldId id="438" r:id="rId22"/>
    <p:sldId id="395" r:id="rId23"/>
    <p:sldId id="450" r:id="rId24"/>
    <p:sldId id="451" r:id="rId25"/>
    <p:sldId id="452" r:id="rId26"/>
    <p:sldId id="453" r:id="rId27"/>
    <p:sldId id="454" r:id="rId28"/>
    <p:sldId id="455" r:id="rId29"/>
    <p:sldId id="456" r:id="rId30"/>
    <p:sldId id="457" r:id="rId31"/>
    <p:sldId id="458" r:id="rId32"/>
    <p:sldId id="459" r:id="rId33"/>
    <p:sldId id="460" r:id="rId34"/>
    <p:sldId id="461" r:id="rId35"/>
    <p:sldId id="463" r:id="rId36"/>
    <p:sldId id="464" r:id="rId37"/>
    <p:sldId id="465" r:id="rId38"/>
    <p:sldId id="466" r:id="rId39"/>
    <p:sldId id="467" r:id="rId40"/>
    <p:sldId id="468" r:id="rId41"/>
    <p:sldId id="469" r:id="rId42"/>
    <p:sldId id="470" r:id="rId43"/>
    <p:sldId id="471" r:id="rId44"/>
    <p:sldId id="473" r:id="rId45"/>
    <p:sldId id="474" r:id="rId46"/>
    <p:sldId id="475" r:id="rId47"/>
    <p:sldId id="476" r:id="rId48"/>
    <p:sldId id="477" r:id="rId49"/>
    <p:sldId id="478" r:id="rId50"/>
    <p:sldId id="493" r:id="rId51"/>
    <p:sldId id="479" r:id="rId52"/>
    <p:sldId id="480" r:id="rId53"/>
    <p:sldId id="481" r:id="rId54"/>
    <p:sldId id="482" r:id="rId55"/>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Full" cryptAlgorithmClass="hash" cryptAlgorithmType="typeAny" cryptAlgorithmSid="4" spinCount="100000" saltData="gysmSXxdkvHrWt7qEFMxFA==" hashData="mM31DQXcIaNmQ0Vai+wzAD950H8="/>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忠河yf1" initials="陈忠河yf1"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EBF3E5"/>
    <a:srgbClr val="2364C8"/>
    <a:srgbClr val="19488F"/>
    <a:srgbClr val="2D408A"/>
    <a:srgbClr val="E9E3CF"/>
    <a:srgbClr val="FFC000"/>
    <a:srgbClr val="E6AF4F"/>
    <a:srgbClr val="DA7E4D"/>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78920" autoAdjust="0"/>
  </p:normalViewPr>
  <p:slideViewPr>
    <p:cSldViewPr snapToGrid="0">
      <p:cViewPr varScale="1">
        <p:scale>
          <a:sx n="54" d="100"/>
          <a:sy n="54" d="100"/>
        </p:scale>
        <p:origin x="1044" y="4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4.xml"/><Relationship Id="rId7" Type="http://schemas.openxmlformats.org/officeDocument/2006/relationships/slide" Target="slides/slide3.xml"/><Relationship Id="rId61" Type="http://schemas.openxmlformats.org/officeDocument/2006/relationships/tags" Target="tags/tag4.xml"/><Relationship Id="rId60" Type="http://schemas.openxmlformats.org/officeDocument/2006/relationships/commentAuthors" Target="commentAuthors.xml"/><Relationship Id="rId6" Type="http://schemas.openxmlformats.org/officeDocument/2006/relationships/slide" Target="slides/slide2.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diagrams/_rels/data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diagrams/colors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0092D68-4AB9-4461-BFA2-41CCF943A8FA}" type="doc">
      <dgm:prSet loTypeId="urn:microsoft.com/office/officeart/2005/8/layout/vList3" loCatId="picture" qsTypeId="urn:microsoft.com/office/officeart/2005/8/quickstyle/simple1#3" qsCatId="simple" csTypeId="urn:microsoft.com/office/officeart/2005/8/colors/accent1_2#3" csCatId="accent1" phldr="1"/>
      <dgm:spPr/>
      <dgm:t>
        <a:bodyPr/>
        <a:lstStyle/>
        <a:p>
          <a:endParaRPr lang="zh-CN" altLang="en-US"/>
        </a:p>
      </dgm:t>
    </dgm:pt>
    <dgm:pt modelId="{EC66463C-1AB8-43F6-95F7-09696C69E10D}">
      <dgm:prSet phldrT="[文本]" custT="1"/>
      <dgm:spPr>
        <a:solidFill>
          <a:schemeClr val="accent3">
            <a:lumMod val="40000"/>
            <a:lumOff val="60000"/>
          </a:schemeClr>
        </a:solidFill>
        <a:ln>
          <a:solidFill>
            <a:schemeClr val="bg1">
              <a:lumMod val="75000"/>
            </a:schemeClr>
          </a:solidFill>
        </a:ln>
      </dgm:spPr>
      <dgm:t>
        <a:bodyPr/>
        <a:lstStyle/>
        <a:p>
          <a:pPr algn="l"/>
          <a:r>
            <a:rPr lang="zh-CN" altLang="en-US" sz="1300" b="0" dirty="0">
              <a:solidFill>
                <a:schemeClr val="tx1"/>
              </a:solidFill>
              <a:latin typeface="微软雅黑" panose="020B0503020204020204" pitchFamily="34" charset="-122"/>
              <a:ea typeface="微软雅黑" panose="020B0503020204020204" pitchFamily="34" charset="-122"/>
            </a:rPr>
            <a:t>采用直流快充大功率充电桩进行快速充电，短时间内补充大量续航；</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充电设施和充电费用都较高</a:t>
          </a:r>
          <a:r>
            <a:rPr lang="zh-CN" altLang="en-US" sz="1300" b="0" dirty="0">
              <a:solidFill>
                <a:schemeClr val="tx1"/>
              </a:solidFill>
              <a:latin typeface="微软雅黑" panose="020B0503020204020204" pitchFamily="34" charset="-122"/>
              <a:ea typeface="微软雅黑" panose="020B0503020204020204" pitchFamily="34" charset="-122"/>
            </a:rPr>
            <a:t>。</a:t>
          </a:r>
        </a:p>
      </dgm:t>
    </dgm:pt>
    <dgm:pt modelId="{FA8652D0-AFE5-424E-95D5-C23DBF28FD4B}" cxnId="{F7B6E10C-B31F-4CCA-93F5-13D20F640C4D}" type="parTrans">
      <dgm:prSet/>
      <dgm:spPr/>
      <dgm:t>
        <a:bodyPr/>
        <a:lstStyle/>
        <a:p>
          <a:endParaRPr lang="zh-CN" altLang="en-US"/>
        </a:p>
      </dgm:t>
    </dgm:pt>
    <dgm:pt modelId="{C322BFF2-7D42-49E2-9608-C8AFD0457DD3}" cxnId="{F7B6E10C-B31F-4CCA-93F5-13D20F640C4D}" type="sibTrans">
      <dgm:prSet/>
      <dgm:spPr/>
      <dgm:t>
        <a:bodyPr/>
        <a:lstStyle/>
        <a:p>
          <a:endParaRPr lang="zh-CN" altLang="en-US"/>
        </a:p>
      </dgm:t>
    </dgm:pt>
    <dgm:pt modelId="{8F5CCC91-C80F-4C53-A83A-1AE20BE1F505}">
      <dgm:prSet custT="1"/>
      <dgm:spPr>
        <a:solidFill>
          <a:schemeClr val="accent3">
            <a:lumMod val="40000"/>
            <a:lumOff val="60000"/>
          </a:schemeClr>
        </a:solidFill>
      </dgm:spPr>
      <dgm:t>
        <a:bodyPr/>
        <a:lstStyle/>
        <a:p>
          <a:pPr algn="l"/>
          <a:r>
            <a:rPr lang="zh-CN" altLang="en-US" sz="1300" b="0" dirty="0">
              <a:solidFill>
                <a:schemeClr val="tx1"/>
              </a:solidFill>
              <a:latin typeface="微软雅黑" panose="020B0503020204020204" pitchFamily="34" charset="-122"/>
              <a:ea typeface="微软雅黑" panose="020B0503020204020204" pitchFamily="34" charset="-122"/>
            </a:rPr>
            <a:t>网络版设备，支持</a:t>
          </a:r>
          <a:r>
            <a:rPr lang="en-US" altLang="zh-CN" sz="1300" b="0" dirty="0">
              <a:solidFill>
                <a:schemeClr val="tx1"/>
              </a:solidFill>
              <a:latin typeface="微软雅黑" panose="020B0503020204020204" pitchFamily="34" charset="-122"/>
              <a:ea typeface="微软雅黑" panose="020B0503020204020204" pitchFamily="34" charset="-122"/>
            </a:rPr>
            <a:t>4G</a:t>
          </a:r>
          <a:r>
            <a:rPr lang="zh-CN" altLang="en-US" sz="1300" b="0" dirty="0">
              <a:solidFill>
                <a:schemeClr val="tx1"/>
              </a:solidFill>
              <a:latin typeface="微软雅黑" panose="020B0503020204020204" pitchFamily="34" charset="-122"/>
              <a:ea typeface="微软雅黑" panose="020B0503020204020204" pitchFamily="34" charset="-122"/>
            </a:rPr>
            <a:t>和有线网络，支持云平台收费。</a:t>
          </a:r>
        </a:p>
      </dgm:t>
    </dgm:pt>
    <dgm:pt modelId="{77BCF7D6-1A92-4FA6-8EC5-ACF0752B0FF9}" cxnId="{16958840-39CB-49F5-970C-6A4A4F86CAA8}" type="parTrans">
      <dgm:prSet/>
      <dgm:spPr/>
      <dgm:t>
        <a:bodyPr/>
        <a:lstStyle/>
        <a:p>
          <a:endParaRPr lang="zh-CN" altLang="en-US"/>
        </a:p>
      </dgm:t>
    </dgm:pt>
    <dgm:pt modelId="{C3027019-FD2F-4DFA-90A8-170AF79D2BD2}" cxnId="{16958840-39CB-49F5-970C-6A4A4F86CAA8}" type="sibTrans">
      <dgm:prSet/>
      <dgm:spPr/>
      <dgm:t>
        <a:bodyPr/>
        <a:lstStyle/>
        <a:p>
          <a:endParaRPr lang="zh-CN" altLang="en-US"/>
        </a:p>
      </dgm:t>
    </dgm:pt>
    <dgm:pt modelId="{FFEADF5F-3E7A-42F4-9BA0-B74BD850990D}">
      <dgm:prSet custT="1"/>
      <dgm:spPr>
        <a:solidFill>
          <a:schemeClr val="accent3">
            <a:lumMod val="40000"/>
            <a:lumOff val="60000"/>
          </a:schemeClr>
        </a:solidFill>
      </dgm:spPr>
      <dgm:t>
        <a:bodyPr/>
        <a:lstStyle/>
        <a:p>
          <a:pPr algn="l"/>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30KW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60KW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直流充电桩待机功耗</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14.4W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60KW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120KW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160KW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180KW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直流充电桩待机功耗</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17.5W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p>
      </dgm:t>
    </dgm:pt>
    <dgm:pt modelId="{BF55DB0C-6B57-4E88-9E25-FDEB197692FD}" cxnId="{36AF1261-8AEC-43B9-82AA-E4C1DF36CD3F}" type="parTrans">
      <dgm:prSet/>
      <dgm:spPr/>
      <dgm:t>
        <a:bodyPr/>
        <a:lstStyle/>
        <a:p>
          <a:endParaRPr lang="zh-CN" altLang="en-US"/>
        </a:p>
      </dgm:t>
    </dgm:pt>
    <dgm:pt modelId="{ED2D95B4-FEB3-4142-888F-65B86E4C0725}" cxnId="{36AF1261-8AEC-43B9-82AA-E4C1DF36CD3F}" type="sibTrans">
      <dgm:prSet/>
      <dgm:spPr/>
      <dgm:t>
        <a:bodyPr/>
        <a:lstStyle/>
        <a:p>
          <a:endParaRPr lang="zh-CN" altLang="en-US"/>
        </a:p>
      </dgm:t>
    </dgm:pt>
    <dgm:pt modelId="{96B9D450-C278-474B-AF5C-748BBABE1080}" type="pres">
      <dgm:prSet presAssocID="{B0092D68-4AB9-4461-BFA2-41CCF943A8FA}" presName="linearFlow" presStyleCnt="0">
        <dgm:presLayoutVars>
          <dgm:dir/>
          <dgm:resizeHandles val="exact"/>
        </dgm:presLayoutVars>
      </dgm:prSet>
      <dgm:spPr/>
    </dgm:pt>
    <dgm:pt modelId="{D2C8534F-B44B-416B-92ED-63FED28FBAE7}" type="pres">
      <dgm:prSet presAssocID="{EC66463C-1AB8-43F6-95F7-09696C69E10D}" presName="composite" presStyleCnt="0"/>
      <dgm:spPr/>
    </dgm:pt>
    <dgm:pt modelId="{4BE6224B-5F76-4B65-8E83-D6973F086A8D}" type="pres">
      <dgm:prSet presAssocID="{EC66463C-1AB8-43F6-95F7-09696C69E10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a:ln w="12700">
          <a:solidFill>
            <a:schemeClr val="accent1">
              <a:lumMod val="75000"/>
            </a:schemeClr>
          </a:solidFill>
        </a:ln>
      </dgm:spPr>
    </dgm:pt>
    <dgm:pt modelId="{A5A8FB77-6DF1-471F-890D-5E493903BD1E}" type="pres">
      <dgm:prSet presAssocID="{EC66463C-1AB8-43F6-95F7-09696C69E10D}" presName="txShp" presStyleLbl="node1" presStyleIdx="0" presStyleCnt="3">
        <dgm:presLayoutVars>
          <dgm:bulletEnabled val="1"/>
        </dgm:presLayoutVars>
      </dgm:prSet>
      <dgm:spPr/>
    </dgm:pt>
    <dgm:pt modelId="{52A3E08B-6E5A-46ED-AF01-63C471EF6FB2}" type="pres">
      <dgm:prSet presAssocID="{C322BFF2-7D42-49E2-9608-C8AFD0457DD3}" presName="spacing" presStyleCnt="0"/>
      <dgm:spPr/>
    </dgm:pt>
    <dgm:pt modelId="{DF242496-4B84-413F-B259-87ADF71D15D9}" type="pres">
      <dgm:prSet presAssocID="{8F5CCC91-C80F-4C53-A83A-1AE20BE1F505}" presName="composite" presStyleCnt="0"/>
      <dgm:spPr/>
    </dgm:pt>
    <dgm:pt modelId="{82BC349F-41BA-419C-91C2-0A7F948A5C17}" type="pres">
      <dgm:prSet presAssocID="{8F5CCC91-C80F-4C53-A83A-1AE20BE1F505}"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a:ln>
          <a:solidFill>
            <a:schemeClr val="accent1">
              <a:lumMod val="75000"/>
            </a:schemeClr>
          </a:solidFill>
        </a:ln>
      </dgm:spPr>
    </dgm:pt>
    <dgm:pt modelId="{22CF9301-9935-4CE8-8ACE-ED19547DE251}" type="pres">
      <dgm:prSet presAssocID="{8F5CCC91-C80F-4C53-A83A-1AE20BE1F505}" presName="txShp" presStyleLbl="node1" presStyleIdx="1" presStyleCnt="3">
        <dgm:presLayoutVars>
          <dgm:bulletEnabled val="1"/>
        </dgm:presLayoutVars>
      </dgm:prSet>
      <dgm:spPr/>
    </dgm:pt>
    <dgm:pt modelId="{FED5C0B0-BB18-4BEF-9734-5163A62BFF58}" type="pres">
      <dgm:prSet presAssocID="{C3027019-FD2F-4DFA-90A8-170AF79D2BD2}" presName="spacing" presStyleCnt="0"/>
      <dgm:spPr/>
    </dgm:pt>
    <dgm:pt modelId="{42EA61FB-F03A-459D-998C-49B05F275765}" type="pres">
      <dgm:prSet presAssocID="{FFEADF5F-3E7A-42F4-9BA0-B74BD850990D}" presName="composite" presStyleCnt="0"/>
      <dgm:spPr/>
    </dgm:pt>
    <dgm:pt modelId="{118C1864-427F-437D-8EDF-13EB092E298C}" type="pres">
      <dgm:prSet presAssocID="{FFEADF5F-3E7A-42F4-9BA0-B74BD850990D}"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a:ln>
          <a:solidFill>
            <a:schemeClr val="accent1">
              <a:lumMod val="75000"/>
            </a:schemeClr>
          </a:solidFill>
        </a:ln>
      </dgm:spPr>
    </dgm:pt>
    <dgm:pt modelId="{F1BDD42E-BED6-4686-B5AF-2128F18FD3F5}" type="pres">
      <dgm:prSet presAssocID="{FFEADF5F-3E7A-42F4-9BA0-B74BD850990D}" presName="txShp" presStyleLbl="node1" presStyleIdx="2" presStyleCnt="3">
        <dgm:presLayoutVars>
          <dgm:bulletEnabled val="1"/>
        </dgm:presLayoutVars>
      </dgm:prSet>
      <dgm:spPr/>
    </dgm:pt>
  </dgm:ptLst>
  <dgm:cxnLst>
    <dgm:cxn modelId="{F7B6E10C-B31F-4CCA-93F5-13D20F640C4D}" srcId="{B0092D68-4AB9-4461-BFA2-41CCF943A8FA}" destId="{EC66463C-1AB8-43F6-95F7-09696C69E10D}" srcOrd="0" destOrd="0" parTransId="{FA8652D0-AFE5-424E-95D5-C23DBF28FD4B}" sibTransId="{C322BFF2-7D42-49E2-9608-C8AFD0457DD3}"/>
    <dgm:cxn modelId="{AA3A8F3D-6EAB-41EC-B23F-AB07DAD51679}" type="presOf" srcId="{B0092D68-4AB9-4461-BFA2-41CCF943A8FA}" destId="{96B9D450-C278-474B-AF5C-748BBABE1080}" srcOrd="0" destOrd="0" presId="urn:microsoft.com/office/officeart/2005/8/layout/vList3"/>
    <dgm:cxn modelId="{16958840-39CB-49F5-970C-6A4A4F86CAA8}" srcId="{B0092D68-4AB9-4461-BFA2-41CCF943A8FA}" destId="{8F5CCC91-C80F-4C53-A83A-1AE20BE1F505}" srcOrd="1" destOrd="0" parTransId="{77BCF7D6-1A92-4FA6-8EC5-ACF0752B0FF9}" sibTransId="{C3027019-FD2F-4DFA-90A8-170AF79D2BD2}"/>
    <dgm:cxn modelId="{36AF1261-8AEC-43B9-82AA-E4C1DF36CD3F}" srcId="{B0092D68-4AB9-4461-BFA2-41CCF943A8FA}" destId="{FFEADF5F-3E7A-42F4-9BA0-B74BD850990D}" srcOrd="2" destOrd="0" parTransId="{BF55DB0C-6B57-4E88-9E25-FDEB197692FD}" sibTransId="{ED2D95B4-FEB3-4142-888F-65B86E4C0725}"/>
    <dgm:cxn modelId="{4CA1B546-3AD4-4506-BC16-E243BFE1F823}" type="presOf" srcId="{8F5CCC91-C80F-4C53-A83A-1AE20BE1F505}" destId="{22CF9301-9935-4CE8-8ACE-ED19547DE251}" srcOrd="0" destOrd="0" presId="urn:microsoft.com/office/officeart/2005/8/layout/vList3"/>
    <dgm:cxn modelId="{E5BDE98A-FF6A-436C-80C1-C28816022387}" type="presOf" srcId="{FFEADF5F-3E7A-42F4-9BA0-B74BD850990D}" destId="{F1BDD42E-BED6-4686-B5AF-2128F18FD3F5}" srcOrd="0" destOrd="0" presId="urn:microsoft.com/office/officeart/2005/8/layout/vList3"/>
    <dgm:cxn modelId="{A1F97BA9-473B-4623-ABB5-0673F80951E0}" type="presOf" srcId="{EC66463C-1AB8-43F6-95F7-09696C69E10D}" destId="{A5A8FB77-6DF1-471F-890D-5E493903BD1E}" srcOrd="0" destOrd="0" presId="urn:microsoft.com/office/officeart/2005/8/layout/vList3"/>
    <dgm:cxn modelId="{152D7F99-2333-42AE-ACAC-524694B77167}" type="presParOf" srcId="{96B9D450-C278-474B-AF5C-748BBABE1080}" destId="{D2C8534F-B44B-416B-92ED-63FED28FBAE7}" srcOrd="0" destOrd="0" presId="urn:microsoft.com/office/officeart/2005/8/layout/vList3"/>
    <dgm:cxn modelId="{C21C7384-2B38-47D1-BE66-9C6B94BCBEFE}" type="presParOf" srcId="{D2C8534F-B44B-416B-92ED-63FED28FBAE7}" destId="{4BE6224B-5F76-4B65-8E83-D6973F086A8D}" srcOrd="0" destOrd="0" presId="urn:microsoft.com/office/officeart/2005/8/layout/vList3"/>
    <dgm:cxn modelId="{223F82A0-0766-4E60-9C7F-C84667CD8CF3}" type="presParOf" srcId="{D2C8534F-B44B-416B-92ED-63FED28FBAE7}" destId="{A5A8FB77-6DF1-471F-890D-5E493903BD1E}" srcOrd="1" destOrd="0" presId="urn:microsoft.com/office/officeart/2005/8/layout/vList3"/>
    <dgm:cxn modelId="{D97DBBEF-9A89-4FAC-AB15-6394BB586371}" type="presParOf" srcId="{96B9D450-C278-474B-AF5C-748BBABE1080}" destId="{52A3E08B-6E5A-46ED-AF01-63C471EF6FB2}" srcOrd="1" destOrd="0" presId="urn:microsoft.com/office/officeart/2005/8/layout/vList3"/>
    <dgm:cxn modelId="{5F1DFA3A-5182-4752-A1FC-F923AD66F114}" type="presParOf" srcId="{96B9D450-C278-474B-AF5C-748BBABE1080}" destId="{DF242496-4B84-413F-B259-87ADF71D15D9}" srcOrd="2" destOrd="0" presId="urn:microsoft.com/office/officeart/2005/8/layout/vList3"/>
    <dgm:cxn modelId="{B9F8D25B-F5C4-402C-AEF7-08DC3BADF03F}" type="presParOf" srcId="{DF242496-4B84-413F-B259-87ADF71D15D9}" destId="{82BC349F-41BA-419C-91C2-0A7F948A5C17}" srcOrd="0" destOrd="0" presId="urn:microsoft.com/office/officeart/2005/8/layout/vList3"/>
    <dgm:cxn modelId="{3B025099-1FBE-48B6-9988-7C134962EB5C}" type="presParOf" srcId="{DF242496-4B84-413F-B259-87ADF71D15D9}" destId="{22CF9301-9935-4CE8-8ACE-ED19547DE251}" srcOrd="1" destOrd="0" presId="urn:microsoft.com/office/officeart/2005/8/layout/vList3"/>
    <dgm:cxn modelId="{0AACBB32-551B-45C8-8ED5-7F6AF2A583C8}" type="presParOf" srcId="{96B9D450-C278-474B-AF5C-748BBABE1080}" destId="{FED5C0B0-BB18-4BEF-9734-5163A62BFF58}" srcOrd="3" destOrd="0" presId="urn:microsoft.com/office/officeart/2005/8/layout/vList3"/>
    <dgm:cxn modelId="{B358A842-48DE-4F69-A0B7-7E34F0F97070}" type="presParOf" srcId="{96B9D450-C278-474B-AF5C-748BBABE1080}" destId="{42EA61FB-F03A-459D-998C-49B05F275765}" srcOrd="4" destOrd="0" presId="urn:microsoft.com/office/officeart/2005/8/layout/vList3"/>
    <dgm:cxn modelId="{06027C6E-F29D-486D-9ECD-2F2AF4AAD79F}" type="presParOf" srcId="{42EA61FB-F03A-459D-998C-49B05F275765}" destId="{118C1864-427F-437D-8EDF-13EB092E298C}" srcOrd="0" destOrd="0" presId="urn:microsoft.com/office/officeart/2005/8/layout/vList3"/>
    <dgm:cxn modelId="{CC476A49-1C7F-40C8-BDE1-54A5997B3D5B}" type="presParOf" srcId="{42EA61FB-F03A-459D-998C-49B05F275765}" destId="{F1BDD42E-BED6-4686-B5AF-2128F18FD3F5}" srcOrd="1" destOrd="0" presId="urn:microsoft.com/office/officeart/2005/8/layout/v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092D68-4AB9-4461-BFA2-41CCF943A8FA}" type="doc">
      <dgm:prSet loTypeId="urn:microsoft.com/office/officeart/2005/8/layout/vList3" loCatId="picture" qsTypeId="urn:microsoft.com/office/officeart/2005/8/quickstyle/simple1#4" qsCatId="simple" csTypeId="urn:microsoft.com/office/officeart/2005/8/colors/accent1_2#4" csCatId="accent1" phldr="1"/>
      <dgm:spPr/>
      <dgm:t>
        <a:bodyPr/>
        <a:lstStyle/>
        <a:p>
          <a:endParaRPr lang="zh-CN" altLang="en-US"/>
        </a:p>
      </dgm:t>
    </dgm:pt>
    <dgm:pt modelId="{EC66463C-1AB8-43F6-95F7-09696C69E10D}">
      <dgm:prSet phldrT="[文本]" custT="1"/>
      <dgm:spPr>
        <a:solidFill>
          <a:schemeClr val="accent3">
            <a:lumMod val="40000"/>
            <a:lumOff val="60000"/>
          </a:schemeClr>
        </a:solidFill>
        <a:ln>
          <a:solidFill>
            <a:schemeClr val="bg1">
              <a:lumMod val="75000"/>
            </a:schemeClr>
          </a:solidFill>
        </a:ln>
      </dgm:spPr>
      <dgm:t>
        <a:bodyPr/>
        <a:lstStyle/>
        <a:p>
          <a:pPr algn="l"/>
          <a:r>
            <a:rPr lang="zh-CN" altLang="en-US" sz="1300" b="0" dirty="0">
              <a:solidFill>
                <a:schemeClr val="tx1"/>
              </a:solidFill>
              <a:latin typeface="微软雅黑" panose="020B0503020204020204" pitchFamily="34" charset="-122"/>
              <a:ea typeface="微软雅黑" panose="020B0503020204020204" pitchFamily="34" charset="-122"/>
            </a:rPr>
            <a:t>采用交流慢充，一般充电时长在</a:t>
          </a:r>
          <a:r>
            <a:rPr lang="en-US" altLang="zh-CN" sz="1300" b="0" dirty="0">
              <a:solidFill>
                <a:schemeClr val="tx1"/>
              </a:solidFill>
              <a:latin typeface="微软雅黑" panose="020B0503020204020204" pitchFamily="34" charset="-122"/>
              <a:ea typeface="微软雅黑" panose="020B0503020204020204" pitchFamily="34" charset="-122"/>
            </a:rPr>
            <a:t>7-8</a:t>
          </a:r>
          <a:r>
            <a:rPr lang="zh-CN" altLang="en-US" sz="1300" b="0" dirty="0">
              <a:solidFill>
                <a:schemeClr val="tx1"/>
              </a:solidFill>
              <a:latin typeface="微软雅黑" panose="020B0503020204020204" pitchFamily="34" charset="-122"/>
              <a:ea typeface="微软雅黑" panose="020B0503020204020204" pitchFamily="34" charset="-122"/>
            </a:rPr>
            <a:t>小时；</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充电设施和充电费用都较低</a:t>
          </a:r>
          <a:r>
            <a:rPr lang="zh-CN" altLang="en-US" sz="1300" b="0" dirty="0">
              <a:solidFill>
                <a:schemeClr val="tx1"/>
              </a:solidFill>
              <a:latin typeface="微软雅黑" panose="020B0503020204020204" pitchFamily="34" charset="-122"/>
              <a:ea typeface="微软雅黑" panose="020B0503020204020204" pitchFamily="34" charset="-122"/>
            </a:rPr>
            <a:t>。</a:t>
          </a:r>
        </a:p>
      </dgm:t>
    </dgm:pt>
    <dgm:pt modelId="{FA8652D0-AFE5-424E-95D5-C23DBF28FD4B}" cxnId="{F7B6E10C-B31F-4CCA-93F5-13D20F640C4D}" type="parTrans">
      <dgm:prSet/>
      <dgm:spPr/>
      <dgm:t>
        <a:bodyPr/>
        <a:lstStyle/>
        <a:p>
          <a:endParaRPr lang="zh-CN" altLang="en-US"/>
        </a:p>
      </dgm:t>
    </dgm:pt>
    <dgm:pt modelId="{C322BFF2-7D42-49E2-9608-C8AFD0457DD3}" cxnId="{F7B6E10C-B31F-4CCA-93F5-13D20F640C4D}" type="sibTrans">
      <dgm:prSet/>
      <dgm:spPr/>
      <dgm:t>
        <a:bodyPr/>
        <a:lstStyle/>
        <a:p>
          <a:endParaRPr lang="zh-CN" altLang="en-US"/>
        </a:p>
      </dgm:t>
    </dgm:pt>
    <dgm:pt modelId="{8F5CCC91-C80F-4C53-A83A-1AE20BE1F505}">
      <dgm:prSet custT="1"/>
      <dgm:spPr>
        <a:solidFill>
          <a:schemeClr val="accent3">
            <a:lumMod val="40000"/>
            <a:lumOff val="60000"/>
          </a:schemeClr>
        </a:solidFill>
      </dgm:spPr>
      <dgm:t>
        <a:bodyPr/>
        <a:lstStyle/>
        <a:p>
          <a:pPr algn="l"/>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有网络版与离线版两种设备，均不支持</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VIN</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码充电；均可设置离线计费，此模式需配置充值机</a:t>
          </a:r>
          <a:r>
            <a:rPr kumimoji="0" lang="zh-CN" alt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（充值机：</a:t>
          </a:r>
          <a:r>
            <a:rPr kumimoji="0" lang="en-US" altLang="zh-CN"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366000902 </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DS-TMP002-A1</a:t>
          </a:r>
          <a:r>
            <a:rPr kumimoji="0" lang="zh-CN" alt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p>
      </dgm:t>
    </dgm:pt>
    <dgm:pt modelId="{77BCF7D6-1A92-4FA6-8EC5-ACF0752B0FF9}" cxnId="{16958840-39CB-49F5-970C-6A4A4F86CAA8}" type="parTrans">
      <dgm:prSet/>
      <dgm:spPr/>
      <dgm:t>
        <a:bodyPr/>
        <a:lstStyle/>
        <a:p>
          <a:endParaRPr lang="zh-CN" altLang="en-US"/>
        </a:p>
      </dgm:t>
    </dgm:pt>
    <dgm:pt modelId="{C3027019-FD2F-4DFA-90A8-170AF79D2BD2}" cxnId="{16958840-39CB-49F5-970C-6A4A4F86CAA8}" type="sibTrans">
      <dgm:prSet/>
      <dgm:spPr/>
      <dgm:t>
        <a:bodyPr/>
        <a:lstStyle/>
        <a:p>
          <a:endParaRPr lang="zh-CN" altLang="en-US"/>
        </a:p>
      </dgm:t>
    </dgm:pt>
    <dgm:pt modelId="{8CB3D6E8-4DF9-49D7-BCF7-CE84F2D275F0}">
      <dgm:prSet custT="1"/>
      <dgm:spPr>
        <a:solidFill>
          <a:schemeClr val="accent3">
            <a:lumMod val="40000"/>
            <a:lumOff val="60000"/>
          </a:schemeClr>
        </a:solidFill>
      </dgm:spPr>
      <dgm:t>
        <a:bodyPr/>
        <a:lstStyle/>
        <a:p>
          <a:pPr algn="l"/>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7KW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交流充电桩待机功耗</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4.37W</a:t>
          </a:r>
          <a:endPar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dgm:t>
    </dgm:pt>
    <dgm:pt modelId="{9095E1B4-F996-4EE9-9A2E-6AC7AD712CAE}" cxnId="{45919D30-0ADB-4D22-BD3C-25C5AB1EA4A8}" type="parTrans">
      <dgm:prSet/>
      <dgm:spPr/>
      <dgm:t>
        <a:bodyPr/>
        <a:lstStyle/>
        <a:p>
          <a:endParaRPr lang="zh-CN" altLang="en-US"/>
        </a:p>
      </dgm:t>
    </dgm:pt>
    <dgm:pt modelId="{501ED71C-C363-40BA-8295-3F5E80DD54B9}" cxnId="{45919D30-0ADB-4D22-BD3C-25C5AB1EA4A8}" type="sibTrans">
      <dgm:prSet/>
      <dgm:spPr/>
      <dgm:t>
        <a:bodyPr/>
        <a:lstStyle/>
        <a:p>
          <a:endParaRPr lang="zh-CN" altLang="en-US"/>
        </a:p>
      </dgm:t>
    </dgm:pt>
    <dgm:pt modelId="{96B9D450-C278-474B-AF5C-748BBABE1080}" type="pres">
      <dgm:prSet presAssocID="{B0092D68-4AB9-4461-BFA2-41CCF943A8FA}" presName="linearFlow" presStyleCnt="0">
        <dgm:presLayoutVars>
          <dgm:dir/>
          <dgm:resizeHandles val="exact"/>
        </dgm:presLayoutVars>
      </dgm:prSet>
      <dgm:spPr/>
    </dgm:pt>
    <dgm:pt modelId="{D2C8534F-B44B-416B-92ED-63FED28FBAE7}" type="pres">
      <dgm:prSet presAssocID="{EC66463C-1AB8-43F6-95F7-09696C69E10D}" presName="composite" presStyleCnt="0"/>
      <dgm:spPr/>
    </dgm:pt>
    <dgm:pt modelId="{4BE6224B-5F76-4B65-8E83-D6973F086A8D}" type="pres">
      <dgm:prSet presAssocID="{EC66463C-1AB8-43F6-95F7-09696C69E10D}"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a:ln w="12700">
          <a:solidFill>
            <a:schemeClr val="accent1">
              <a:lumMod val="75000"/>
            </a:schemeClr>
          </a:solidFill>
        </a:ln>
      </dgm:spPr>
    </dgm:pt>
    <dgm:pt modelId="{A5A8FB77-6DF1-471F-890D-5E493903BD1E}" type="pres">
      <dgm:prSet presAssocID="{EC66463C-1AB8-43F6-95F7-09696C69E10D}" presName="txShp" presStyleLbl="node1" presStyleIdx="0" presStyleCnt="3">
        <dgm:presLayoutVars>
          <dgm:bulletEnabled val="1"/>
        </dgm:presLayoutVars>
      </dgm:prSet>
      <dgm:spPr/>
    </dgm:pt>
    <dgm:pt modelId="{52A3E08B-6E5A-46ED-AF01-63C471EF6FB2}" type="pres">
      <dgm:prSet presAssocID="{C322BFF2-7D42-49E2-9608-C8AFD0457DD3}" presName="spacing" presStyleCnt="0"/>
      <dgm:spPr/>
    </dgm:pt>
    <dgm:pt modelId="{DF242496-4B84-413F-B259-87ADF71D15D9}" type="pres">
      <dgm:prSet presAssocID="{8F5CCC91-C80F-4C53-A83A-1AE20BE1F505}" presName="composite" presStyleCnt="0"/>
      <dgm:spPr/>
    </dgm:pt>
    <dgm:pt modelId="{82BC349F-41BA-419C-91C2-0A7F948A5C17}" type="pres">
      <dgm:prSet presAssocID="{8F5CCC91-C80F-4C53-A83A-1AE20BE1F505}"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0000" r="-30000"/>
          </a:stretch>
        </a:blipFill>
        <a:ln>
          <a:solidFill>
            <a:schemeClr val="accent1">
              <a:lumMod val="75000"/>
            </a:schemeClr>
          </a:solidFill>
        </a:ln>
      </dgm:spPr>
    </dgm:pt>
    <dgm:pt modelId="{22CF9301-9935-4CE8-8ACE-ED19547DE251}" type="pres">
      <dgm:prSet presAssocID="{8F5CCC91-C80F-4C53-A83A-1AE20BE1F505}" presName="txShp" presStyleLbl="node1" presStyleIdx="1" presStyleCnt="3">
        <dgm:presLayoutVars>
          <dgm:bulletEnabled val="1"/>
        </dgm:presLayoutVars>
      </dgm:prSet>
      <dgm:spPr/>
    </dgm:pt>
    <dgm:pt modelId="{9436B879-04BB-412E-AD30-579334CDAF0F}" type="pres">
      <dgm:prSet presAssocID="{C3027019-FD2F-4DFA-90A8-170AF79D2BD2}" presName="spacing" presStyleCnt="0"/>
      <dgm:spPr/>
    </dgm:pt>
    <dgm:pt modelId="{F47920DA-CCA5-4DD2-B2E4-AD9378216C6B}" type="pres">
      <dgm:prSet presAssocID="{8CB3D6E8-4DF9-49D7-BCF7-CE84F2D275F0}" presName="composite" presStyleCnt="0"/>
      <dgm:spPr/>
    </dgm:pt>
    <dgm:pt modelId="{3A066F21-BB4A-4719-A3F9-68A4A978C27F}" type="pres">
      <dgm:prSet presAssocID="{8CB3D6E8-4DF9-49D7-BCF7-CE84F2D275F0}"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a:ln>
          <a:solidFill>
            <a:schemeClr val="accent1">
              <a:lumMod val="75000"/>
            </a:schemeClr>
          </a:solidFill>
        </a:ln>
      </dgm:spPr>
    </dgm:pt>
    <dgm:pt modelId="{A4952F1F-2AB6-4A52-A650-45ACB3AEE9B9}" type="pres">
      <dgm:prSet presAssocID="{8CB3D6E8-4DF9-49D7-BCF7-CE84F2D275F0}" presName="txShp" presStyleLbl="node1" presStyleIdx="2" presStyleCnt="3">
        <dgm:presLayoutVars>
          <dgm:bulletEnabled val="1"/>
        </dgm:presLayoutVars>
      </dgm:prSet>
      <dgm:spPr/>
    </dgm:pt>
  </dgm:ptLst>
  <dgm:cxnLst>
    <dgm:cxn modelId="{F7B6E10C-B31F-4CCA-93F5-13D20F640C4D}" srcId="{B0092D68-4AB9-4461-BFA2-41CCF943A8FA}" destId="{EC66463C-1AB8-43F6-95F7-09696C69E10D}" srcOrd="0" destOrd="0" parTransId="{FA8652D0-AFE5-424E-95D5-C23DBF28FD4B}" sibTransId="{C322BFF2-7D42-49E2-9608-C8AFD0457DD3}"/>
    <dgm:cxn modelId="{45919D30-0ADB-4D22-BD3C-25C5AB1EA4A8}" srcId="{B0092D68-4AB9-4461-BFA2-41CCF943A8FA}" destId="{8CB3D6E8-4DF9-49D7-BCF7-CE84F2D275F0}" srcOrd="2" destOrd="0" parTransId="{9095E1B4-F996-4EE9-9A2E-6AC7AD712CAE}" sibTransId="{501ED71C-C363-40BA-8295-3F5E80DD54B9}"/>
    <dgm:cxn modelId="{AA3A8F3D-6EAB-41EC-B23F-AB07DAD51679}" type="presOf" srcId="{B0092D68-4AB9-4461-BFA2-41CCF943A8FA}" destId="{96B9D450-C278-474B-AF5C-748BBABE1080}" srcOrd="0" destOrd="0" presId="urn:microsoft.com/office/officeart/2005/8/layout/vList3"/>
    <dgm:cxn modelId="{16958840-39CB-49F5-970C-6A4A4F86CAA8}" srcId="{B0092D68-4AB9-4461-BFA2-41CCF943A8FA}" destId="{8F5CCC91-C80F-4C53-A83A-1AE20BE1F505}" srcOrd="1" destOrd="0" parTransId="{77BCF7D6-1A92-4FA6-8EC5-ACF0752B0FF9}" sibTransId="{C3027019-FD2F-4DFA-90A8-170AF79D2BD2}"/>
    <dgm:cxn modelId="{4CA1B546-3AD4-4506-BC16-E243BFE1F823}" type="presOf" srcId="{8F5CCC91-C80F-4C53-A83A-1AE20BE1F505}" destId="{22CF9301-9935-4CE8-8ACE-ED19547DE251}" srcOrd="0" destOrd="0" presId="urn:microsoft.com/office/officeart/2005/8/layout/vList3"/>
    <dgm:cxn modelId="{A1F97BA9-473B-4623-ABB5-0673F80951E0}" type="presOf" srcId="{EC66463C-1AB8-43F6-95F7-09696C69E10D}" destId="{A5A8FB77-6DF1-471F-890D-5E493903BD1E}" srcOrd="0" destOrd="0" presId="urn:microsoft.com/office/officeart/2005/8/layout/vList3"/>
    <dgm:cxn modelId="{1E5782EC-E26D-4EE4-A169-9FDA99FA6140}" type="presOf" srcId="{8CB3D6E8-4DF9-49D7-BCF7-CE84F2D275F0}" destId="{A4952F1F-2AB6-4A52-A650-45ACB3AEE9B9}" srcOrd="0" destOrd="0" presId="urn:microsoft.com/office/officeart/2005/8/layout/vList3"/>
    <dgm:cxn modelId="{152D7F99-2333-42AE-ACAC-524694B77167}" type="presParOf" srcId="{96B9D450-C278-474B-AF5C-748BBABE1080}" destId="{D2C8534F-B44B-416B-92ED-63FED28FBAE7}" srcOrd="0" destOrd="0" presId="urn:microsoft.com/office/officeart/2005/8/layout/vList3"/>
    <dgm:cxn modelId="{C21C7384-2B38-47D1-BE66-9C6B94BCBEFE}" type="presParOf" srcId="{D2C8534F-B44B-416B-92ED-63FED28FBAE7}" destId="{4BE6224B-5F76-4B65-8E83-D6973F086A8D}" srcOrd="0" destOrd="0" presId="urn:microsoft.com/office/officeart/2005/8/layout/vList3"/>
    <dgm:cxn modelId="{223F82A0-0766-4E60-9C7F-C84667CD8CF3}" type="presParOf" srcId="{D2C8534F-B44B-416B-92ED-63FED28FBAE7}" destId="{A5A8FB77-6DF1-471F-890D-5E493903BD1E}" srcOrd="1" destOrd="0" presId="urn:microsoft.com/office/officeart/2005/8/layout/vList3"/>
    <dgm:cxn modelId="{D97DBBEF-9A89-4FAC-AB15-6394BB586371}" type="presParOf" srcId="{96B9D450-C278-474B-AF5C-748BBABE1080}" destId="{52A3E08B-6E5A-46ED-AF01-63C471EF6FB2}" srcOrd="1" destOrd="0" presId="urn:microsoft.com/office/officeart/2005/8/layout/vList3"/>
    <dgm:cxn modelId="{5F1DFA3A-5182-4752-A1FC-F923AD66F114}" type="presParOf" srcId="{96B9D450-C278-474B-AF5C-748BBABE1080}" destId="{DF242496-4B84-413F-B259-87ADF71D15D9}" srcOrd="2" destOrd="0" presId="urn:microsoft.com/office/officeart/2005/8/layout/vList3"/>
    <dgm:cxn modelId="{B9F8D25B-F5C4-402C-AEF7-08DC3BADF03F}" type="presParOf" srcId="{DF242496-4B84-413F-B259-87ADF71D15D9}" destId="{82BC349F-41BA-419C-91C2-0A7F948A5C17}" srcOrd="0" destOrd="0" presId="urn:microsoft.com/office/officeart/2005/8/layout/vList3"/>
    <dgm:cxn modelId="{3B025099-1FBE-48B6-9988-7C134962EB5C}" type="presParOf" srcId="{DF242496-4B84-413F-B259-87ADF71D15D9}" destId="{22CF9301-9935-4CE8-8ACE-ED19547DE251}" srcOrd="1" destOrd="0" presId="urn:microsoft.com/office/officeart/2005/8/layout/vList3"/>
    <dgm:cxn modelId="{C740F230-0805-4DCB-9141-F5481B16BC5B}" type="presParOf" srcId="{96B9D450-C278-474B-AF5C-748BBABE1080}" destId="{9436B879-04BB-412E-AD30-579334CDAF0F}" srcOrd="3" destOrd="0" presId="urn:microsoft.com/office/officeart/2005/8/layout/vList3"/>
    <dgm:cxn modelId="{1385A163-D358-4194-B7B2-F212B32CAF15}" type="presParOf" srcId="{96B9D450-C278-474B-AF5C-748BBABE1080}" destId="{F47920DA-CCA5-4DD2-B2E4-AD9378216C6B}" srcOrd="4" destOrd="0" presId="urn:microsoft.com/office/officeart/2005/8/layout/vList3"/>
    <dgm:cxn modelId="{B6917FD5-9D2B-42E2-8842-7E42999E7237}" type="presParOf" srcId="{F47920DA-CCA5-4DD2-B2E4-AD9378216C6B}" destId="{3A066F21-BB4A-4719-A3F9-68A4A978C27F}" srcOrd="0" destOrd="0" presId="urn:microsoft.com/office/officeart/2005/8/layout/vList3"/>
    <dgm:cxn modelId="{A2EE44BA-2BD2-40DD-AF9C-2E0362B33C40}" type="presParOf" srcId="{F47920DA-CCA5-4DD2-B2E4-AD9378216C6B}" destId="{A4952F1F-2AB6-4A52-A650-45ACB3AEE9B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938563" cy="3096078"/>
        <a:chOff x="0" y="0"/>
        <a:chExt cx="5938563" cy="3096078"/>
      </a:xfrm>
    </dsp:grpSpPr>
    <dsp:sp modelId="{A5A8FB77-6DF1-471F-890D-5E493903BD1E}">
      <dsp:nvSpPr>
        <dsp:cNvPr id="4" name="五边形 3"/>
        <dsp:cNvSpPr/>
      </dsp:nvSpPr>
      <dsp:spPr bwMode="white">
        <a:xfrm rot="10800000">
          <a:off x="1215858" y="0"/>
          <a:ext cx="3949144" cy="884594"/>
        </a:xfrm>
        <a:prstGeom prst="homePlate">
          <a:avLst/>
        </a:prstGeom>
        <a:solidFill>
          <a:schemeClr val="accent3">
            <a:lumMod val="40000"/>
            <a:lumOff val="60000"/>
          </a:schemeClr>
        </a:solidFill>
        <a:ln>
          <a:solidFill>
            <a:schemeClr val="bg1">
              <a:lumMod val="75000"/>
            </a:schemeClr>
          </a:solidFill>
        </a:ln>
      </dsp:spPr>
      <dsp:style>
        <a:lnRef idx="2">
          <a:schemeClr val="lt1"/>
        </a:lnRef>
        <a:fillRef idx="1">
          <a:schemeClr val="accent1"/>
        </a:fillRef>
        <a:effectRef idx="0">
          <a:scrgbClr r="0" g="0" b="0"/>
        </a:effectRef>
        <a:fontRef idx="minor">
          <a:schemeClr val="lt1"/>
        </a:fontRef>
      </dsp:style>
      <dsp:txBody>
        <a:bodyPr rot="10800000" lIns="390081" tIns="49530" rIns="92456" bIns="495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300" b="0" dirty="0">
              <a:solidFill>
                <a:schemeClr val="tx1"/>
              </a:solidFill>
              <a:latin typeface="微软雅黑" panose="020B0503020204020204" pitchFamily="34" charset="-122"/>
              <a:ea typeface="微软雅黑" panose="020B0503020204020204" pitchFamily="34" charset="-122"/>
            </a:rPr>
            <a:t>采用直流快充大功率充电桩进行快速充电，短时间内补充大量续航；</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充电设施和充电费用都较高</a:t>
          </a:r>
          <a:r>
            <a:rPr lang="zh-CN" altLang="en-US" sz="1300" b="0" dirty="0">
              <a:solidFill>
                <a:schemeClr val="tx1"/>
              </a:solidFill>
              <a:latin typeface="微软雅黑" panose="020B0503020204020204" pitchFamily="34" charset="-122"/>
              <a:ea typeface="微软雅黑" panose="020B0503020204020204" pitchFamily="34" charset="-122"/>
            </a:rPr>
            <a:t>。</a:t>
          </a:r>
        </a:p>
      </dsp:txBody>
      <dsp:txXfrm rot="10800000">
        <a:off x="1215858" y="0"/>
        <a:ext cx="3949144" cy="884594"/>
      </dsp:txXfrm>
    </dsp:sp>
    <dsp:sp modelId="{4BE6224B-5F76-4B65-8E83-D6973F086A8D}">
      <dsp:nvSpPr>
        <dsp:cNvPr id="3" name="椭圆 2"/>
        <dsp:cNvSpPr/>
      </dsp:nvSpPr>
      <dsp:spPr bwMode="white">
        <a:xfrm>
          <a:off x="773561" y="0"/>
          <a:ext cx="884594" cy="884594"/>
        </a:xfrm>
        <a:prstGeom prst="ellipse">
          <a:avLst/>
        </a:prstGeom>
        <a:blipFill>
          <a:blip r:embed="rId1">
            <a:extLst>
              <a:ext uri="{28A0092B-C50C-407E-A947-70E740481C1C}">
                <a14:useLocalDpi xmlns:a14="http://schemas.microsoft.com/office/drawing/2010/main" val="0"/>
              </a:ext>
            </a:extLst>
          </a:blip>
          <a:srcRect/>
          <a:stretch>
            <a:fillRect l="-27000" r="-27000"/>
          </a:stretch>
        </a:blipFill>
        <a:ln w="12700">
          <a:solidFill>
            <a:schemeClr val="accent1">
              <a:lumMod val="75000"/>
            </a:schemeClr>
          </a:solidFill>
        </a:ln>
      </dsp:spPr>
      <dsp:style>
        <a:lnRef idx="2">
          <a:schemeClr val="lt1"/>
        </a:lnRef>
        <a:fillRef idx="1">
          <a:schemeClr val="accent1">
            <a:tint val="50000"/>
          </a:schemeClr>
        </a:fillRef>
        <a:effectRef idx="0">
          <a:scrgbClr r="0" g="0" b="0"/>
        </a:effectRef>
        <a:fontRef idx="minor"/>
      </dsp:style>
      <dsp:txXfrm>
        <a:off x="773561" y="0"/>
        <a:ext cx="884594" cy="884594"/>
      </dsp:txXfrm>
    </dsp:sp>
    <dsp:sp modelId="{22CF9301-9935-4CE8-8ACE-ED19547DE251}">
      <dsp:nvSpPr>
        <dsp:cNvPr id="6" name="五边形 5"/>
        <dsp:cNvSpPr/>
      </dsp:nvSpPr>
      <dsp:spPr bwMode="white">
        <a:xfrm rot="10800000">
          <a:off x="1215858" y="1105742"/>
          <a:ext cx="3949144" cy="884594"/>
        </a:xfrm>
        <a:prstGeom prst="homePlate">
          <a:avLst/>
        </a:prstGeom>
        <a:solidFill>
          <a:schemeClr val="accent3">
            <a:lumMod val="40000"/>
            <a:lumOff val="60000"/>
          </a:schemeClr>
        </a:solidFill>
      </dsp:spPr>
      <dsp:style>
        <a:lnRef idx="2">
          <a:schemeClr val="lt1"/>
        </a:lnRef>
        <a:fillRef idx="1">
          <a:schemeClr val="accent1"/>
        </a:fillRef>
        <a:effectRef idx="0">
          <a:scrgbClr r="0" g="0" b="0"/>
        </a:effectRef>
        <a:fontRef idx="minor">
          <a:schemeClr val="lt1"/>
        </a:fontRef>
      </dsp:style>
      <dsp:txBody>
        <a:bodyPr rot="10800000" lIns="390081" tIns="49530" rIns="92456" bIns="495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300" b="0" dirty="0">
              <a:solidFill>
                <a:schemeClr val="tx1"/>
              </a:solidFill>
              <a:latin typeface="微软雅黑" panose="020B0503020204020204" pitchFamily="34" charset="-122"/>
              <a:ea typeface="微软雅黑" panose="020B0503020204020204" pitchFamily="34" charset="-122"/>
            </a:rPr>
            <a:t>网络版设备，支持</a:t>
          </a:r>
          <a:r>
            <a:rPr lang="en-US" altLang="zh-CN" sz="1300" b="0" dirty="0">
              <a:solidFill>
                <a:schemeClr val="tx1"/>
              </a:solidFill>
              <a:latin typeface="微软雅黑" panose="020B0503020204020204" pitchFamily="34" charset="-122"/>
              <a:ea typeface="微软雅黑" panose="020B0503020204020204" pitchFamily="34" charset="-122"/>
            </a:rPr>
            <a:t>4G</a:t>
          </a:r>
          <a:r>
            <a:rPr lang="zh-CN" altLang="en-US" sz="1300" b="0" dirty="0">
              <a:solidFill>
                <a:schemeClr val="tx1"/>
              </a:solidFill>
              <a:latin typeface="微软雅黑" panose="020B0503020204020204" pitchFamily="34" charset="-122"/>
              <a:ea typeface="微软雅黑" panose="020B0503020204020204" pitchFamily="34" charset="-122"/>
            </a:rPr>
            <a:t>和有线网络，支持云平台收费。</a:t>
          </a:r>
        </a:p>
      </dsp:txBody>
      <dsp:txXfrm rot="10800000">
        <a:off x="1215858" y="1105742"/>
        <a:ext cx="3949144" cy="884594"/>
      </dsp:txXfrm>
    </dsp:sp>
    <dsp:sp modelId="{82BC349F-41BA-419C-91C2-0A7F948A5C17}">
      <dsp:nvSpPr>
        <dsp:cNvPr id="5" name="椭圆 4"/>
        <dsp:cNvSpPr/>
      </dsp:nvSpPr>
      <dsp:spPr bwMode="white">
        <a:xfrm>
          <a:off x="773561" y="1105742"/>
          <a:ext cx="884594" cy="884594"/>
        </a:xfrm>
        <a:prstGeom prst="ellipse">
          <a:avLst/>
        </a:prstGeom>
        <a:blipFill>
          <a:blip r:embed="rId2">
            <a:extLst>
              <a:ext uri="{28A0092B-C50C-407E-A947-70E740481C1C}">
                <a14:useLocalDpi xmlns:a14="http://schemas.microsoft.com/office/drawing/2010/main" val="0"/>
              </a:ext>
            </a:extLst>
          </a:blip>
          <a:srcRect/>
          <a:stretch>
            <a:fillRect l="-30000" r="-30000"/>
          </a:stretch>
        </a:blipFill>
        <a:ln>
          <a:solidFill>
            <a:schemeClr val="accent1">
              <a:lumMod val="75000"/>
            </a:schemeClr>
          </a:solidFill>
        </a:ln>
      </dsp:spPr>
      <dsp:style>
        <a:lnRef idx="2">
          <a:schemeClr val="lt1"/>
        </a:lnRef>
        <a:fillRef idx="1">
          <a:schemeClr val="accent1">
            <a:tint val="50000"/>
          </a:schemeClr>
        </a:fillRef>
        <a:effectRef idx="0">
          <a:scrgbClr r="0" g="0" b="0"/>
        </a:effectRef>
        <a:fontRef idx="minor"/>
      </dsp:style>
      <dsp:txXfrm>
        <a:off x="773561" y="1105742"/>
        <a:ext cx="884594" cy="884594"/>
      </dsp:txXfrm>
    </dsp:sp>
    <dsp:sp modelId="{F1BDD42E-BED6-4686-B5AF-2128F18FD3F5}">
      <dsp:nvSpPr>
        <dsp:cNvPr id="8" name="五边形 7"/>
        <dsp:cNvSpPr/>
      </dsp:nvSpPr>
      <dsp:spPr bwMode="white">
        <a:xfrm rot="10800000">
          <a:off x="1215858" y="2211484"/>
          <a:ext cx="3949144" cy="884594"/>
        </a:xfrm>
        <a:prstGeom prst="homePlate">
          <a:avLst/>
        </a:prstGeom>
        <a:solidFill>
          <a:schemeClr val="accent3">
            <a:lumMod val="40000"/>
            <a:lumOff val="60000"/>
          </a:schemeClr>
        </a:solidFill>
      </dsp:spPr>
      <dsp:style>
        <a:lnRef idx="2">
          <a:schemeClr val="lt1"/>
        </a:lnRef>
        <a:fillRef idx="1">
          <a:schemeClr val="accent1"/>
        </a:fillRef>
        <a:effectRef idx="0">
          <a:scrgbClr r="0" g="0" b="0"/>
        </a:effectRef>
        <a:fontRef idx="minor">
          <a:schemeClr val="lt1"/>
        </a:fontRef>
      </dsp:style>
      <dsp:txBody>
        <a:bodyPr rot="10800000" lIns="390081" tIns="49530" rIns="92456" bIns="495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30KW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60KW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直流充电桩待机功耗</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14.4W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60KW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120KW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160KW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180KW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直流充电桩待机功耗</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17.5W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p>
      </dsp:txBody>
      <dsp:txXfrm rot="10800000">
        <a:off x="1215858" y="2211484"/>
        <a:ext cx="3949144" cy="884594"/>
      </dsp:txXfrm>
    </dsp:sp>
    <dsp:sp modelId="{118C1864-427F-437D-8EDF-13EB092E298C}">
      <dsp:nvSpPr>
        <dsp:cNvPr id="7" name="椭圆 6"/>
        <dsp:cNvSpPr/>
      </dsp:nvSpPr>
      <dsp:spPr bwMode="white">
        <a:xfrm>
          <a:off x="773561" y="2211484"/>
          <a:ext cx="884594" cy="884594"/>
        </a:xfrm>
        <a:prstGeom prst="ellipse">
          <a:avLst/>
        </a:prstGeom>
        <a:blipFill>
          <a:blip r:embed="rId3">
            <a:extLst>
              <a:ext uri="{28A0092B-C50C-407E-A947-70E740481C1C}">
                <a14:useLocalDpi xmlns:a14="http://schemas.microsoft.com/office/drawing/2010/main" val="0"/>
              </a:ext>
            </a:extLst>
          </a:blip>
          <a:srcRect/>
          <a:stretch>
            <a:fillRect l="-22000" r="-22000"/>
          </a:stretch>
        </a:blipFill>
        <a:ln>
          <a:solidFill>
            <a:schemeClr val="accent1">
              <a:lumMod val="75000"/>
            </a:schemeClr>
          </a:solidFill>
        </a:ln>
      </dsp:spPr>
      <dsp:style>
        <a:lnRef idx="2">
          <a:schemeClr val="lt1"/>
        </a:lnRef>
        <a:fillRef idx="1">
          <a:schemeClr val="accent1">
            <a:tint val="50000"/>
          </a:schemeClr>
        </a:fillRef>
        <a:effectRef idx="0">
          <a:scrgbClr r="0" g="0" b="0"/>
        </a:effectRef>
        <a:fontRef idx="minor"/>
      </dsp:style>
      <dsp:txXfrm>
        <a:off x="773561" y="2211484"/>
        <a:ext cx="884594" cy="884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928360" cy="3052091"/>
        <a:chOff x="0" y="0"/>
        <a:chExt cx="5928360" cy="3052091"/>
      </a:xfrm>
    </dsp:grpSpPr>
    <dsp:sp modelId="{A5A8FB77-6DF1-471F-890D-5E493903BD1E}">
      <dsp:nvSpPr>
        <dsp:cNvPr id="4" name="五边形 3"/>
        <dsp:cNvSpPr/>
      </dsp:nvSpPr>
      <dsp:spPr bwMode="white">
        <a:xfrm rot="10800000">
          <a:off x="1211007" y="0"/>
          <a:ext cx="3942359" cy="872026"/>
        </a:xfrm>
        <a:prstGeom prst="homePlate">
          <a:avLst/>
        </a:prstGeom>
        <a:solidFill>
          <a:schemeClr val="accent3">
            <a:lumMod val="40000"/>
            <a:lumOff val="60000"/>
          </a:schemeClr>
        </a:solidFill>
        <a:ln>
          <a:solidFill>
            <a:schemeClr val="bg1">
              <a:lumMod val="75000"/>
            </a:schemeClr>
          </a:solidFill>
        </a:ln>
      </dsp:spPr>
      <dsp:style>
        <a:lnRef idx="2">
          <a:schemeClr val="lt1"/>
        </a:lnRef>
        <a:fillRef idx="1">
          <a:schemeClr val="accent1"/>
        </a:fillRef>
        <a:effectRef idx="0">
          <a:scrgbClr r="0" g="0" b="0"/>
        </a:effectRef>
        <a:fontRef idx="minor">
          <a:schemeClr val="lt1"/>
        </a:fontRef>
      </dsp:style>
      <dsp:txBody>
        <a:bodyPr rot="10800000" lIns="384539" tIns="49530" rIns="92456" bIns="495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300" b="0" dirty="0">
              <a:solidFill>
                <a:schemeClr val="tx1"/>
              </a:solidFill>
              <a:latin typeface="微软雅黑" panose="020B0503020204020204" pitchFamily="34" charset="-122"/>
              <a:ea typeface="微软雅黑" panose="020B0503020204020204" pitchFamily="34" charset="-122"/>
            </a:rPr>
            <a:t>采用交流慢充，一般充电时长在</a:t>
          </a:r>
          <a:r>
            <a:rPr lang="en-US" altLang="zh-CN" sz="1300" b="0" dirty="0">
              <a:solidFill>
                <a:schemeClr val="tx1"/>
              </a:solidFill>
              <a:latin typeface="微软雅黑" panose="020B0503020204020204" pitchFamily="34" charset="-122"/>
              <a:ea typeface="微软雅黑" panose="020B0503020204020204" pitchFamily="34" charset="-122"/>
            </a:rPr>
            <a:t>7-8</a:t>
          </a:r>
          <a:r>
            <a:rPr lang="zh-CN" altLang="en-US" sz="1300" b="0" dirty="0">
              <a:solidFill>
                <a:schemeClr val="tx1"/>
              </a:solidFill>
              <a:latin typeface="微软雅黑" panose="020B0503020204020204" pitchFamily="34" charset="-122"/>
              <a:ea typeface="微软雅黑" panose="020B0503020204020204" pitchFamily="34" charset="-122"/>
            </a:rPr>
            <a:t>小时；</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充电设施和充电费用都较低</a:t>
          </a:r>
          <a:r>
            <a:rPr lang="zh-CN" altLang="en-US" sz="1300" b="0" dirty="0">
              <a:solidFill>
                <a:schemeClr val="tx1"/>
              </a:solidFill>
              <a:latin typeface="微软雅黑" panose="020B0503020204020204" pitchFamily="34" charset="-122"/>
              <a:ea typeface="微软雅黑" panose="020B0503020204020204" pitchFamily="34" charset="-122"/>
            </a:rPr>
            <a:t>。</a:t>
          </a:r>
        </a:p>
      </dsp:txBody>
      <dsp:txXfrm rot="10800000">
        <a:off x="1211007" y="0"/>
        <a:ext cx="3942359" cy="872026"/>
      </dsp:txXfrm>
    </dsp:sp>
    <dsp:sp modelId="{4BE6224B-5F76-4B65-8E83-D6973F086A8D}">
      <dsp:nvSpPr>
        <dsp:cNvPr id="3" name="椭圆 2"/>
        <dsp:cNvSpPr/>
      </dsp:nvSpPr>
      <dsp:spPr bwMode="white">
        <a:xfrm>
          <a:off x="774994" y="0"/>
          <a:ext cx="872026" cy="872026"/>
        </a:xfrm>
        <a:prstGeom prst="ellipse">
          <a:avLst/>
        </a:prstGeom>
        <a:blipFill>
          <a:blip r:embed="rId1">
            <a:extLst>
              <a:ext uri="{28A0092B-C50C-407E-A947-70E740481C1C}">
                <a14:useLocalDpi xmlns:a14="http://schemas.microsoft.com/office/drawing/2010/main" val="0"/>
              </a:ext>
            </a:extLst>
          </a:blip>
          <a:srcRect/>
          <a:stretch>
            <a:fillRect l="-27000" r="-27000"/>
          </a:stretch>
        </a:blipFill>
        <a:ln w="12700">
          <a:solidFill>
            <a:schemeClr val="accent1">
              <a:lumMod val="75000"/>
            </a:schemeClr>
          </a:solidFill>
        </a:ln>
      </dsp:spPr>
      <dsp:style>
        <a:lnRef idx="2">
          <a:schemeClr val="lt1"/>
        </a:lnRef>
        <a:fillRef idx="1">
          <a:schemeClr val="accent1">
            <a:tint val="50000"/>
          </a:schemeClr>
        </a:fillRef>
        <a:effectRef idx="0">
          <a:scrgbClr r="0" g="0" b="0"/>
        </a:effectRef>
        <a:fontRef idx="minor"/>
      </dsp:style>
      <dsp:txXfrm>
        <a:off x="774994" y="0"/>
        <a:ext cx="872026" cy="872026"/>
      </dsp:txXfrm>
    </dsp:sp>
    <dsp:sp modelId="{22CF9301-9935-4CE8-8ACE-ED19547DE251}">
      <dsp:nvSpPr>
        <dsp:cNvPr id="6" name="五边形 5"/>
        <dsp:cNvSpPr/>
      </dsp:nvSpPr>
      <dsp:spPr bwMode="white">
        <a:xfrm rot="10800000">
          <a:off x="1211007" y="1090032"/>
          <a:ext cx="3942359" cy="872026"/>
        </a:xfrm>
        <a:prstGeom prst="homePlate">
          <a:avLst/>
        </a:prstGeom>
        <a:solidFill>
          <a:schemeClr val="accent3">
            <a:lumMod val="40000"/>
            <a:lumOff val="60000"/>
          </a:schemeClr>
        </a:solidFill>
      </dsp:spPr>
      <dsp:style>
        <a:lnRef idx="2">
          <a:schemeClr val="lt1"/>
        </a:lnRef>
        <a:fillRef idx="1">
          <a:schemeClr val="accent1"/>
        </a:fillRef>
        <a:effectRef idx="0">
          <a:scrgbClr r="0" g="0" b="0"/>
        </a:effectRef>
        <a:fontRef idx="minor">
          <a:schemeClr val="lt1"/>
        </a:fontRef>
      </dsp:style>
      <dsp:txBody>
        <a:bodyPr rot="10800000" lIns="384539" tIns="49530" rIns="92456" bIns="495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有网络版与离线版两种设备，均不支持</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VIN</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码充电；均可设置离线计费，此模式需配置充值机</a:t>
          </a:r>
          <a:r>
            <a:rPr kumimoji="0" lang="zh-CN" alt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（充值机：</a:t>
          </a:r>
          <a:r>
            <a:rPr kumimoji="0" lang="en-US" altLang="zh-CN"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366000902 </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DS-TMP002-A1</a:t>
          </a:r>
          <a:r>
            <a:rPr kumimoji="0" lang="zh-CN" alt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a:t>
          </a:r>
        </a:p>
      </dsp:txBody>
      <dsp:txXfrm rot="10800000">
        <a:off x="1211007" y="1090032"/>
        <a:ext cx="3942359" cy="872026"/>
      </dsp:txXfrm>
    </dsp:sp>
    <dsp:sp modelId="{82BC349F-41BA-419C-91C2-0A7F948A5C17}">
      <dsp:nvSpPr>
        <dsp:cNvPr id="5" name="椭圆 4"/>
        <dsp:cNvSpPr/>
      </dsp:nvSpPr>
      <dsp:spPr bwMode="white">
        <a:xfrm>
          <a:off x="774994" y="1090032"/>
          <a:ext cx="872026" cy="872026"/>
        </a:xfrm>
        <a:prstGeom prst="ellipse">
          <a:avLst/>
        </a:prstGeom>
        <a:blipFill>
          <a:blip r:embed="rId2">
            <a:extLst>
              <a:ext uri="{28A0092B-C50C-407E-A947-70E740481C1C}">
                <a14:useLocalDpi xmlns:a14="http://schemas.microsoft.com/office/drawing/2010/main" val="0"/>
              </a:ext>
            </a:extLst>
          </a:blip>
          <a:srcRect/>
          <a:stretch>
            <a:fillRect l="-30000" r="-30000"/>
          </a:stretch>
        </a:blipFill>
        <a:ln>
          <a:solidFill>
            <a:schemeClr val="accent1">
              <a:lumMod val="75000"/>
            </a:schemeClr>
          </a:solidFill>
        </a:ln>
      </dsp:spPr>
      <dsp:style>
        <a:lnRef idx="2">
          <a:schemeClr val="lt1"/>
        </a:lnRef>
        <a:fillRef idx="1">
          <a:schemeClr val="accent1">
            <a:tint val="50000"/>
          </a:schemeClr>
        </a:fillRef>
        <a:effectRef idx="0">
          <a:scrgbClr r="0" g="0" b="0"/>
        </a:effectRef>
        <a:fontRef idx="minor"/>
      </dsp:style>
      <dsp:txXfrm>
        <a:off x="774994" y="1090032"/>
        <a:ext cx="872026" cy="872026"/>
      </dsp:txXfrm>
    </dsp:sp>
    <dsp:sp modelId="{A4952F1F-2AB6-4A52-A650-45ACB3AEE9B9}">
      <dsp:nvSpPr>
        <dsp:cNvPr id="8" name="五边形 7"/>
        <dsp:cNvSpPr/>
      </dsp:nvSpPr>
      <dsp:spPr bwMode="white">
        <a:xfrm rot="10800000">
          <a:off x="1211007" y="2180065"/>
          <a:ext cx="3942359" cy="872026"/>
        </a:xfrm>
        <a:prstGeom prst="homePlate">
          <a:avLst/>
        </a:prstGeom>
        <a:solidFill>
          <a:schemeClr val="accent3">
            <a:lumMod val="40000"/>
            <a:lumOff val="60000"/>
          </a:schemeClr>
        </a:solidFill>
      </dsp:spPr>
      <dsp:style>
        <a:lnRef idx="2">
          <a:schemeClr val="lt1"/>
        </a:lnRef>
        <a:fillRef idx="1">
          <a:schemeClr val="accent1"/>
        </a:fillRef>
        <a:effectRef idx="0">
          <a:scrgbClr r="0" g="0" b="0"/>
        </a:effectRef>
        <a:fontRef idx="minor">
          <a:schemeClr val="lt1"/>
        </a:fontRef>
      </dsp:style>
      <dsp:txBody>
        <a:bodyPr rot="10800000" lIns="384539" tIns="49530" rIns="92456" bIns="495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7KW</a:t>
          </a:r>
          <a:r>
            <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交流充电桩待机功耗</a:t>
          </a:r>
          <a:r>
            <a:rPr kumimoji="0" lang="en-US" altLang="zh-CN"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4.37W</a:t>
          </a:r>
          <a:endParaRPr kumimoji="0" lang="zh-CN" altLang="en-US" sz="13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dsp:txBody>
      <dsp:txXfrm rot="10800000">
        <a:off x="1211007" y="2180065"/>
        <a:ext cx="3942359" cy="872026"/>
      </dsp:txXfrm>
    </dsp:sp>
    <dsp:sp modelId="{3A066F21-BB4A-4719-A3F9-68A4A978C27F}">
      <dsp:nvSpPr>
        <dsp:cNvPr id="7" name="椭圆 6"/>
        <dsp:cNvSpPr/>
      </dsp:nvSpPr>
      <dsp:spPr bwMode="white">
        <a:xfrm>
          <a:off x="774994" y="2180065"/>
          <a:ext cx="872026" cy="872026"/>
        </a:xfrm>
        <a:prstGeom prst="ellipse">
          <a:avLst/>
        </a:prstGeom>
        <a:blipFill>
          <a:blip r:embed="rId3">
            <a:extLst>
              <a:ext uri="{28A0092B-C50C-407E-A947-70E740481C1C}">
                <a14:useLocalDpi xmlns:a14="http://schemas.microsoft.com/office/drawing/2010/main" val="0"/>
              </a:ext>
            </a:extLst>
          </a:blip>
          <a:srcRect/>
          <a:stretch>
            <a:fillRect l="-22000" r="-22000"/>
          </a:stretch>
        </a:blipFill>
        <a:ln>
          <a:solidFill>
            <a:schemeClr val="accent1">
              <a:lumMod val="75000"/>
            </a:schemeClr>
          </a:solidFill>
        </a:ln>
      </dsp:spPr>
      <dsp:style>
        <a:lnRef idx="2">
          <a:schemeClr val="lt1"/>
        </a:lnRef>
        <a:fillRef idx="1">
          <a:schemeClr val="accent1">
            <a:tint val="50000"/>
          </a:schemeClr>
        </a:fillRef>
        <a:effectRef idx="0">
          <a:scrgbClr r="0" g="0" b="0"/>
        </a:effectRef>
        <a:fontRef idx="minor"/>
      </dsp:style>
      <dsp:txXfrm>
        <a:off x="774994" y="2180065"/>
        <a:ext cx="872026" cy="872026"/>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5D7AA-BF6B-42C8-88D0-C366C33CFCF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22C50-B5C5-453B-A8DA-4756A32234F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522C50-B5C5-453B-A8DA-4756A32234F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522C50-B5C5-453B-A8DA-4756A32234F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充电桩主动防护：</a:t>
            </a:r>
            <a:r>
              <a:rPr lang="en-US" altLang="zh-CN" dirty="0"/>
              <a:t>1</a:t>
            </a:r>
            <a:r>
              <a:rPr lang="zh-CN" altLang="en-US" dirty="0"/>
              <a:t>、电池的保护，充电异常等  </a:t>
            </a:r>
            <a:r>
              <a:rPr lang="en-US" altLang="zh-CN" dirty="0"/>
              <a:t>2</a:t>
            </a:r>
            <a:r>
              <a:rPr lang="zh-CN" altLang="en-US" dirty="0"/>
              <a:t>、平台和桩都有的功能  </a:t>
            </a:r>
            <a:endParaRPr lang="zh-CN" altLang="en-US" dirty="0"/>
          </a:p>
          <a:p>
            <a:r>
              <a:rPr lang="zh-CN" altLang="en-US" dirty="0"/>
              <a:t>充电调度：针对公交行业、调度员的运程开启车辆管理，充电调度</a:t>
            </a:r>
            <a:endParaRPr lang="zh-CN" altLang="en-US" dirty="0"/>
          </a:p>
          <a:p>
            <a:r>
              <a:rPr lang="zh-CN" altLang="en-US" dirty="0"/>
              <a:t>站点地图：高德、百度地图</a:t>
            </a:r>
            <a:endParaRPr lang="zh-CN" altLang="en-US" dirty="0"/>
          </a:p>
          <a:p>
            <a:r>
              <a:rPr lang="zh-CN" altLang="en-US" dirty="0"/>
              <a:t>尖峰平谷：主要是说的峰谷电、电价不一样</a:t>
            </a:r>
            <a:endParaRPr lang="zh-CN" altLang="en-US" dirty="0"/>
          </a:p>
          <a:p>
            <a:r>
              <a:rPr lang="zh-CN" altLang="en-US" dirty="0"/>
              <a:t>互联互通：平台和桩 可以交叉互联，统一标准，统一协议，无需重新对接</a:t>
            </a:r>
            <a:endParaRPr lang="zh-CN" altLang="en-US" dirty="0"/>
          </a:p>
          <a:p>
            <a:r>
              <a:rPr lang="zh-CN" altLang="en-US" dirty="0"/>
              <a:t>优惠促销：优惠券（一次性的）、</a:t>
            </a:r>
            <a:r>
              <a:rPr lang="en-US" altLang="zh-CN" dirty="0"/>
              <a:t>VIP</a:t>
            </a:r>
            <a:r>
              <a:rPr lang="zh-CN" altLang="en-US" dirty="0"/>
              <a:t>优惠（多次使用）、相关的折扣</a:t>
            </a:r>
            <a:endParaRPr lang="zh-CN" altLang="en-US" dirty="0"/>
          </a:p>
          <a:p>
            <a:r>
              <a:rPr lang="zh-CN" altLang="en-US" dirty="0"/>
              <a:t>充电提醒：充满提醒   催促车主   微信提醒（关注公众号）</a:t>
            </a:r>
            <a:endParaRPr lang="zh-CN" altLang="en-US" dirty="0"/>
          </a:p>
          <a:p>
            <a:r>
              <a:rPr lang="zh-CN" altLang="en-US" dirty="0"/>
              <a:t>电子支付：微信、支付宝、银联（定制实现）的支付方式</a:t>
            </a:r>
            <a:endParaRPr lang="zh-CN" altLang="en-US" dirty="0"/>
          </a:p>
          <a:p>
            <a:r>
              <a:rPr lang="zh-CN" altLang="en-US" dirty="0"/>
              <a:t>即插即充</a:t>
            </a:r>
            <a:r>
              <a:rPr lang="en-US" altLang="zh-CN" dirty="0"/>
              <a:t>----</a:t>
            </a:r>
            <a:r>
              <a:rPr lang="zh-CN" altLang="en-US" dirty="0"/>
              <a:t>通过</a:t>
            </a:r>
            <a:r>
              <a:rPr lang="en-US" altLang="zh-CN" dirty="0"/>
              <a:t>VIN</a:t>
            </a:r>
            <a:r>
              <a:rPr lang="zh-CN" altLang="en-US" dirty="0"/>
              <a:t>码   提前将车牌识别码 车牌统一导入到平台系统里；</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fontAlgn="ctr"/>
            <a:r>
              <a:rPr lang="zh-CN" altLang="zh-CN" sz="1200" kern="1200" dirty="0">
                <a:solidFill>
                  <a:schemeClr val="tx1"/>
                </a:solidFill>
                <a:effectLst/>
                <a:latin typeface="+mn-lt"/>
                <a:ea typeface="+mn-ea"/>
                <a:cs typeface="+mn-cs"/>
              </a:rPr>
              <a:t>本系统将充电桩、充电接口、人机交互界面、通信、计费等部分集成为一个整体，适用于户外为电动汽车进行直流快速充电，具有为电动汽车动力电池，快速、安全、自动充满电的能力。</a:t>
            </a:r>
            <a:endParaRPr lang="zh-CN" altLang="zh-CN" sz="1200" kern="1200" dirty="0">
              <a:solidFill>
                <a:schemeClr val="tx1"/>
              </a:solidFill>
              <a:effectLst/>
              <a:latin typeface="+mn-lt"/>
              <a:ea typeface="+mn-ea"/>
              <a:cs typeface="+mn-cs"/>
            </a:endParaRPr>
          </a:p>
          <a:p>
            <a:pPr rtl="0" fontAlgn="ctr"/>
            <a:r>
              <a:rPr lang="zh-CN" altLang="zh-CN" sz="1200" kern="1200" dirty="0">
                <a:solidFill>
                  <a:schemeClr val="tx1"/>
                </a:solidFill>
                <a:effectLst/>
                <a:latin typeface="+mn-lt"/>
                <a:ea typeface="+mn-ea"/>
                <a:cs typeface="+mn-cs"/>
              </a:rPr>
              <a:t>充电桩依据电池管理系统（</a:t>
            </a:r>
            <a:r>
              <a:rPr lang="en-US" altLang="zh-CN" sz="1200" kern="1200" dirty="0">
                <a:solidFill>
                  <a:schemeClr val="tx1"/>
                </a:solidFill>
                <a:effectLst/>
                <a:latin typeface="+mn-lt"/>
                <a:ea typeface="+mn-ea"/>
                <a:cs typeface="+mn-cs"/>
              </a:rPr>
              <a:t>BMS</a:t>
            </a:r>
            <a:r>
              <a:rPr lang="zh-CN" altLang="zh-CN" sz="1200" kern="1200" dirty="0">
                <a:solidFill>
                  <a:schemeClr val="tx1"/>
                </a:solidFill>
                <a:effectLst/>
                <a:latin typeface="+mn-lt"/>
                <a:ea typeface="+mn-ea"/>
                <a:cs typeface="+mn-cs"/>
              </a:rPr>
              <a:t>）提供的数据，动态调节充电电流或电压参数，执行相应的动作，完成智能充电的过程。</a:t>
            </a:r>
            <a:endParaRPr lang="zh-CN" altLang="zh-CN" sz="1200" kern="1200" dirty="0">
              <a:solidFill>
                <a:schemeClr val="tx1"/>
              </a:solidFill>
              <a:effectLst/>
              <a:latin typeface="+mn-lt"/>
              <a:ea typeface="+mn-ea"/>
              <a:cs typeface="+mn-cs"/>
            </a:endParaRPr>
          </a:p>
          <a:p>
            <a:pPr rtl="0" fontAlgn="ctr"/>
            <a:r>
              <a:rPr lang="zh-CN" altLang="zh-CN" sz="1200" kern="1200" dirty="0">
                <a:solidFill>
                  <a:schemeClr val="tx1"/>
                </a:solidFill>
                <a:effectLst/>
                <a:latin typeface="+mn-lt"/>
                <a:ea typeface="+mn-ea"/>
                <a:cs typeface="+mn-cs"/>
              </a:rPr>
              <a:t>具备完善的充电保护功能，防止车辆电池过充，安全性能高。</a:t>
            </a:r>
            <a:endParaRPr lang="zh-CN" altLang="zh-CN" sz="1200" kern="1200" dirty="0">
              <a:solidFill>
                <a:schemeClr val="tx1"/>
              </a:solidFill>
              <a:effectLst/>
              <a:latin typeface="+mn-lt"/>
              <a:ea typeface="+mn-ea"/>
              <a:cs typeface="+mn-cs"/>
            </a:endParaRPr>
          </a:p>
          <a:p>
            <a:pPr rtl="0" fontAlgn="ctr"/>
            <a:r>
              <a:rPr lang="zh-CN" altLang="zh-CN" sz="1200" kern="1200" dirty="0">
                <a:solidFill>
                  <a:schemeClr val="tx1"/>
                </a:solidFill>
                <a:effectLst/>
                <a:latin typeface="+mn-lt"/>
                <a:ea typeface="+mn-ea"/>
                <a:cs typeface="+mn-cs"/>
              </a:rPr>
              <a:t>具有彩色触摸屏显示，可对充电桩的参数进行设定或对充电桩进行启动或停止控制。</a:t>
            </a:r>
            <a:endParaRPr lang="zh-CN" altLang="zh-CN" sz="1200" kern="1200" dirty="0">
              <a:solidFill>
                <a:schemeClr val="tx1"/>
              </a:solidFill>
              <a:effectLst/>
              <a:latin typeface="+mn-lt"/>
              <a:ea typeface="+mn-ea"/>
              <a:cs typeface="+mn-cs"/>
            </a:endParaRPr>
          </a:p>
          <a:p>
            <a:pPr rtl="0" fontAlgn="ctr"/>
            <a:r>
              <a:rPr lang="zh-CN" altLang="zh-CN" sz="1200" kern="1200" dirty="0">
                <a:solidFill>
                  <a:schemeClr val="tx1"/>
                </a:solidFill>
                <a:effectLst/>
                <a:latin typeface="+mn-lt"/>
                <a:ea typeface="+mn-ea"/>
                <a:cs typeface="+mn-cs"/>
              </a:rPr>
              <a:t>具有按时间，按电量，按金额，自动充满等四种充电方式。</a:t>
            </a:r>
            <a:endParaRPr lang="zh-CN" altLang="zh-CN" sz="1200" kern="1200" dirty="0">
              <a:solidFill>
                <a:schemeClr val="tx1"/>
              </a:solidFill>
              <a:effectLst/>
              <a:latin typeface="+mn-lt"/>
              <a:ea typeface="+mn-ea"/>
              <a:cs typeface="+mn-cs"/>
            </a:endParaRPr>
          </a:p>
          <a:p>
            <a:pPr rtl="0" fontAlgn="ctr"/>
            <a:r>
              <a:rPr lang="zh-CN" altLang="zh-CN" sz="1200" kern="1200" dirty="0">
                <a:solidFill>
                  <a:schemeClr val="tx1"/>
                </a:solidFill>
                <a:effectLst/>
                <a:latin typeface="+mn-lt"/>
                <a:ea typeface="+mn-ea"/>
                <a:cs typeface="+mn-cs"/>
              </a:rPr>
              <a:t>模块化设计，方便配置各种不同电压等级，不同电流等级的充电桩，满足客户不同需求。</a:t>
            </a:r>
            <a:endParaRPr lang="zh-CN" altLang="zh-CN" sz="1200" kern="1200" dirty="0">
              <a:solidFill>
                <a:schemeClr val="tx1"/>
              </a:solidFill>
              <a:effectLst/>
              <a:latin typeface="+mn-lt"/>
              <a:ea typeface="+mn-ea"/>
              <a:cs typeface="+mn-cs"/>
            </a:endParaRPr>
          </a:p>
          <a:p>
            <a:pPr rtl="0" fontAlgn="ctr"/>
            <a:r>
              <a:rPr lang="zh-CN" altLang="zh-CN" sz="1200" kern="1200" dirty="0">
                <a:solidFill>
                  <a:schemeClr val="tx1"/>
                </a:solidFill>
                <a:effectLst/>
                <a:latin typeface="+mn-lt"/>
                <a:ea typeface="+mn-ea"/>
                <a:cs typeface="+mn-cs"/>
              </a:rPr>
              <a:t>高可靠的系统配置，模块之间互为备份，分散系统风险。</a:t>
            </a:r>
            <a:endParaRPr lang="zh-CN" altLang="zh-CN" sz="1200" kern="1200" dirty="0">
              <a:solidFill>
                <a:schemeClr val="tx1"/>
              </a:solidFill>
              <a:effectLst/>
              <a:latin typeface="+mn-lt"/>
              <a:ea typeface="+mn-ea"/>
              <a:cs typeface="+mn-cs"/>
            </a:endParaRPr>
          </a:p>
          <a:p>
            <a:pPr rtl="0" fontAlgn="ctr"/>
            <a:r>
              <a:rPr lang="zh-CN" altLang="zh-CN" sz="1200" kern="1200" dirty="0">
                <a:solidFill>
                  <a:schemeClr val="tx1"/>
                </a:solidFill>
                <a:effectLst/>
                <a:latin typeface="+mn-lt"/>
                <a:ea typeface="+mn-ea"/>
                <a:cs typeface="+mn-cs"/>
              </a:rPr>
              <a:t>采用高频开关技术，整机效率高，体积小，重量轻。</a:t>
            </a:r>
            <a:endParaRPr lang="zh-CN" altLang="zh-CN" sz="1200" kern="1200" dirty="0">
              <a:solidFill>
                <a:schemeClr val="tx1"/>
              </a:solidFill>
              <a:effectLst/>
              <a:latin typeface="+mn-lt"/>
              <a:ea typeface="+mn-ea"/>
              <a:cs typeface="+mn-cs"/>
            </a:endParaRPr>
          </a:p>
          <a:p>
            <a:pPr rtl="0" fontAlgn="ctr"/>
            <a:r>
              <a:rPr lang="zh-CN" altLang="zh-CN" sz="1200" kern="1200" dirty="0">
                <a:solidFill>
                  <a:schemeClr val="tx1"/>
                </a:solidFill>
                <a:effectLst/>
                <a:latin typeface="+mn-lt"/>
                <a:ea typeface="+mn-ea"/>
                <a:cs typeface="+mn-cs"/>
              </a:rPr>
              <a:t>智能化通讯监控，与</a:t>
            </a:r>
            <a:r>
              <a:rPr lang="en-US" altLang="zh-CN" sz="1200" kern="1200" dirty="0">
                <a:solidFill>
                  <a:schemeClr val="tx1"/>
                </a:solidFill>
                <a:effectLst/>
                <a:latin typeface="+mn-lt"/>
                <a:ea typeface="+mn-ea"/>
                <a:cs typeface="+mn-cs"/>
              </a:rPr>
              <a:t> BMS </a:t>
            </a:r>
            <a:r>
              <a:rPr lang="zh-CN" altLang="zh-CN" sz="1200" kern="1200" dirty="0">
                <a:solidFill>
                  <a:schemeClr val="tx1"/>
                </a:solidFill>
                <a:effectLst/>
                <a:latin typeface="+mn-lt"/>
                <a:ea typeface="+mn-ea"/>
                <a:cs typeface="+mn-cs"/>
              </a:rPr>
              <a:t>实时通讯。通过以太网与充电站后台监控系统通信，远程操作。</a:t>
            </a:r>
            <a:endParaRPr lang="zh-CN" altLang="zh-CN" sz="1200" kern="1200" dirty="0">
              <a:solidFill>
                <a:schemeClr val="tx1"/>
              </a:solidFill>
              <a:effectLst/>
              <a:latin typeface="+mn-lt"/>
              <a:ea typeface="+mn-ea"/>
              <a:cs typeface="+mn-cs"/>
            </a:endParaRPr>
          </a:p>
          <a:p>
            <a:pPr rtl="0" fontAlgn="ctr"/>
            <a:r>
              <a:rPr lang="zh-CN" altLang="zh-CN" sz="1200" kern="1200" dirty="0">
                <a:solidFill>
                  <a:schemeClr val="tx1"/>
                </a:solidFill>
                <a:effectLst/>
                <a:latin typeface="+mn-lt"/>
                <a:ea typeface="+mn-ea"/>
                <a:cs typeface="+mn-cs"/>
              </a:rPr>
              <a:t>具备手动充电功能，通过专业操作人员设置完成充电过程。</a:t>
            </a:r>
            <a:endParaRPr lang="zh-CN" altLang="zh-CN" sz="1200" kern="1200" dirty="0">
              <a:solidFill>
                <a:schemeClr val="tx1"/>
              </a:solidFill>
              <a:effectLst/>
              <a:latin typeface="+mn-lt"/>
              <a:ea typeface="+mn-ea"/>
              <a:cs typeface="+mn-cs"/>
            </a:endParaRPr>
          </a:p>
          <a:p>
            <a:pPr rtl="0" fontAlgn="ctr"/>
            <a:r>
              <a:rPr lang="zh-CN" altLang="zh-CN" sz="1200" kern="1200" dirty="0">
                <a:solidFill>
                  <a:schemeClr val="tx1"/>
                </a:solidFill>
                <a:effectLst/>
                <a:latin typeface="+mn-lt"/>
                <a:ea typeface="+mn-ea"/>
                <a:cs typeface="+mn-cs"/>
              </a:rPr>
              <a:t>接线方便，快速安装。无线传输功能可选，组网灵活。</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x-none" altLang="zh-CN" sz="700" kern="1200" dirty="0">
                <a:solidFill>
                  <a:schemeClr val="tx1"/>
                </a:solidFill>
                <a:effectLst/>
                <a:latin typeface="+mn-lt"/>
                <a:ea typeface="+mn-ea"/>
                <a:cs typeface="+mn-cs"/>
              </a:rPr>
              <a:t>主动防护充电管理系统，由于直流快充桩电流比较大，电池会快速升高温度，伤害电池寿命和性能，充电</a:t>
            </a:r>
            <a:r>
              <a:rPr lang="zh-CN" altLang="en-US" sz="700" kern="1200" dirty="0">
                <a:solidFill>
                  <a:schemeClr val="tx1"/>
                </a:solidFill>
                <a:effectLst/>
                <a:latin typeface="+mn-lt"/>
                <a:ea typeface="+mn-ea"/>
                <a:cs typeface="+mn-cs"/>
              </a:rPr>
              <a:t>桩</a:t>
            </a:r>
            <a:r>
              <a:rPr lang="x-none" altLang="zh-CN" sz="700" kern="1200" dirty="0">
                <a:solidFill>
                  <a:schemeClr val="tx1"/>
                </a:solidFill>
                <a:effectLst/>
                <a:latin typeface="+mn-lt"/>
                <a:ea typeface="+mn-ea"/>
                <a:cs typeface="+mn-cs"/>
              </a:rPr>
              <a:t>会针对BMS的二次检测，进一步保护电池安全，检测包括电池包温度过高或过低、电压过高或过低，单体压差过高、电池电流超限、BMS数据异常、死机等22种情况，检测不通过时，将触发安全报警、停止充电，车辆信息也会保存到充电管理系统并通知到车主；</a:t>
            </a:r>
            <a:endParaRPr lang="en-US" altLang="zh-CN" sz="7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7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700" kern="1200" dirty="0">
                <a:solidFill>
                  <a:schemeClr val="tx1"/>
                </a:solidFill>
                <a:effectLst/>
                <a:latin typeface="+mn-lt"/>
                <a:ea typeface="+mn-ea"/>
                <a:cs typeface="+mn-cs"/>
              </a:rPr>
              <a:t>支持过压、过流、欠压、短路、绝缘、过温、漏电、急停、防雷击浪涌保护、充电枪插拔保护、强弱电分离保护等，实时保障车主及电动汽车的安全</a:t>
            </a:r>
            <a:endParaRPr lang="en-US" altLang="zh-CN" sz="7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7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700" kern="1200" dirty="0">
                <a:solidFill>
                  <a:schemeClr val="tx1"/>
                </a:solidFill>
                <a:effectLst/>
                <a:latin typeface="+mn-lt"/>
                <a:ea typeface="+mn-ea"/>
                <a:cs typeface="+mn-cs"/>
              </a:rPr>
              <a:t>购买了产品责任险，赔偿限额：累计赔偿限额</a:t>
            </a:r>
            <a:r>
              <a:rPr lang="en-US" altLang="zh-CN" sz="700" kern="1200" dirty="0">
                <a:solidFill>
                  <a:schemeClr val="tx1"/>
                </a:solidFill>
                <a:effectLst/>
                <a:latin typeface="+mn-lt"/>
                <a:ea typeface="+mn-ea"/>
                <a:cs typeface="+mn-cs"/>
              </a:rPr>
              <a:t>1000w</a:t>
            </a:r>
            <a:r>
              <a:rPr lang="zh-CN" altLang="en-US" sz="700" kern="1200" dirty="0">
                <a:solidFill>
                  <a:schemeClr val="tx1"/>
                </a:solidFill>
                <a:effectLst/>
                <a:latin typeface="+mn-lt"/>
                <a:ea typeface="+mn-ea"/>
                <a:cs typeface="+mn-cs"/>
              </a:rPr>
              <a:t>，每次事故赔偿限额</a:t>
            </a:r>
            <a:r>
              <a:rPr lang="en-US" altLang="zh-CN" sz="700" kern="1200" dirty="0">
                <a:solidFill>
                  <a:schemeClr val="tx1"/>
                </a:solidFill>
                <a:effectLst/>
                <a:latin typeface="+mn-lt"/>
                <a:ea typeface="+mn-ea"/>
                <a:cs typeface="+mn-cs"/>
              </a:rPr>
              <a:t>500w</a:t>
            </a:r>
            <a:r>
              <a:rPr lang="zh-CN" altLang="en-US" sz="700" kern="1200" dirty="0">
                <a:solidFill>
                  <a:schemeClr val="tx1"/>
                </a:solidFill>
                <a:effectLst/>
                <a:latin typeface="+mn-lt"/>
                <a:ea typeface="+mn-ea"/>
                <a:cs typeface="+mn-cs"/>
              </a:rPr>
              <a:t>，其中每次事故的财产损失赔偿限额</a:t>
            </a:r>
            <a:r>
              <a:rPr lang="en-US" altLang="zh-CN" sz="700" kern="1200" dirty="0">
                <a:solidFill>
                  <a:schemeClr val="tx1"/>
                </a:solidFill>
                <a:effectLst/>
                <a:latin typeface="+mn-lt"/>
                <a:ea typeface="+mn-ea"/>
                <a:cs typeface="+mn-cs"/>
              </a:rPr>
              <a:t>50w</a:t>
            </a:r>
            <a:r>
              <a:rPr lang="zh-CN" altLang="en-US" sz="700" kern="1200" dirty="0">
                <a:solidFill>
                  <a:schemeClr val="tx1"/>
                </a:solidFill>
                <a:effectLst/>
                <a:latin typeface="+mn-lt"/>
                <a:ea typeface="+mn-ea"/>
                <a:cs typeface="+mn-cs"/>
              </a:rPr>
              <a:t>，每次事故每人赔偿限额</a:t>
            </a:r>
            <a:r>
              <a:rPr lang="en-US" altLang="zh-CN" sz="700" kern="1200" dirty="0">
                <a:solidFill>
                  <a:schemeClr val="tx1"/>
                </a:solidFill>
                <a:effectLst/>
                <a:latin typeface="+mn-lt"/>
                <a:ea typeface="+mn-ea"/>
                <a:cs typeface="+mn-cs"/>
              </a:rPr>
              <a:t>100w</a:t>
            </a:r>
            <a:r>
              <a:rPr lang="zh-CN" altLang="en-US" sz="700" kern="1200" dirty="0">
                <a:solidFill>
                  <a:schemeClr val="tx1"/>
                </a:solidFill>
                <a:effectLst/>
                <a:latin typeface="+mn-lt"/>
                <a:ea typeface="+mn-ea"/>
                <a:cs typeface="+mn-cs"/>
              </a:rPr>
              <a:t>，每次事故每人人身伤亡赔偿限额</a:t>
            </a:r>
            <a:r>
              <a:rPr lang="en-US" altLang="zh-CN" sz="700" kern="1200" dirty="0">
                <a:solidFill>
                  <a:schemeClr val="tx1"/>
                </a:solidFill>
                <a:effectLst/>
                <a:latin typeface="+mn-lt"/>
                <a:ea typeface="+mn-ea"/>
                <a:cs typeface="+mn-cs"/>
              </a:rPr>
              <a:t>100w</a:t>
            </a:r>
            <a:r>
              <a:rPr lang="zh-CN" altLang="en-US" sz="700" kern="1200" dirty="0">
                <a:solidFill>
                  <a:schemeClr val="tx1"/>
                </a:solidFill>
                <a:effectLst/>
                <a:latin typeface="+mn-lt"/>
                <a:ea typeface="+mn-ea"/>
                <a:cs typeface="+mn-cs"/>
              </a:rPr>
              <a:t>，</a:t>
            </a:r>
            <a:r>
              <a:rPr lang="x-none" altLang="zh-CN" sz="700" kern="1200" dirty="0">
                <a:solidFill>
                  <a:schemeClr val="tx1"/>
                </a:solidFill>
                <a:effectLst/>
                <a:latin typeface="+mn-lt"/>
                <a:ea typeface="+mn-ea"/>
                <a:cs typeface="+mn-cs"/>
              </a:rPr>
              <a:t> </a:t>
            </a:r>
            <a:endParaRPr lang="zh-CN" altLang="zh-CN" sz="700" kern="1200" dirty="0">
              <a:solidFill>
                <a:schemeClr val="tx1"/>
              </a:solidFill>
              <a:effectLst/>
              <a:latin typeface="+mn-lt"/>
              <a:ea typeface="+mn-ea"/>
              <a:cs typeface="+mn-cs"/>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522C50-B5C5-453B-A8DA-4756A32234F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交流 、直流 、交直流组合    产品对场景需求全覆盖</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34BF3FA-818B-4D22-BF56-BCA335FD259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522C50-B5C5-453B-A8DA-4756A32234F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522C50-B5C5-453B-A8DA-4756A32234F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522C50-B5C5-453B-A8DA-4756A32234F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522C50-B5C5-453B-A8DA-4756A32234F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x-none" altLang="zh-CN" sz="1200" kern="1200" dirty="0">
                <a:solidFill>
                  <a:schemeClr val="tx1"/>
                </a:solidFill>
                <a:effectLst/>
                <a:latin typeface="+mn-lt"/>
                <a:ea typeface="+mn-ea"/>
                <a:cs typeface="+mn-cs"/>
              </a:rPr>
              <a:t>主动防护充电管理系统</a:t>
            </a:r>
            <a:r>
              <a:rPr lang="zh-CN" altLang="en-US"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直流快充桩电流大，电池快速升温，充电机会对BMS二次检测，检测包括电池包温度过高或过低、电压过高或过低，单体压差过高、电池电流超限、BMS数据异常、死机等22种情况，检测不通过时，将触发安全报警、停止充电，</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lvl="0"/>
            <a:r>
              <a:rPr lang="x-none" altLang="zh-CN" sz="1200" kern="1200" dirty="0">
                <a:solidFill>
                  <a:schemeClr val="tx1"/>
                </a:solidFill>
                <a:effectLst/>
                <a:latin typeface="+mn-lt"/>
                <a:ea typeface="+mn-ea"/>
                <a:cs typeface="+mn-cs"/>
              </a:rPr>
              <a:t>智能充电</a:t>
            </a:r>
            <a:r>
              <a:rPr lang="zh-CN" altLang="en-US"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主动柔性充电，根据电池的需求决定充电电流和充电电压，以达到电池寿命保护和电池恢复目的。通过主动柔性充电技术，摒弃原先单纯依靠BMS判断充电功率的做法，电池寿命大幅提高</a:t>
            </a:r>
            <a:r>
              <a:rPr lang="zh-CN" altLang="en-US" sz="1200" kern="1200" dirty="0">
                <a:solidFill>
                  <a:schemeClr val="tx1"/>
                </a:solidFill>
                <a:effectLst/>
                <a:latin typeface="+mn-lt"/>
                <a:ea typeface="+mn-ea"/>
                <a:cs typeface="+mn-cs"/>
              </a:rPr>
              <a:t>，</a:t>
            </a:r>
            <a:r>
              <a:rPr lang="x-none" altLang="zh-CN" sz="1200" kern="1200" dirty="0">
                <a:solidFill>
                  <a:schemeClr val="tx1"/>
                </a:solidFill>
                <a:effectLst/>
                <a:latin typeface="+mn-lt"/>
                <a:ea typeface="+mn-ea"/>
                <a:cs typeface="+mn-cs"/>
              </a:rPr>
              <a:t>让充电更加安全，避免安全事故的发生。</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D522C50-B5C5-453B-A8DA-4756A32234F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1" dirty="0">
                <a:solidFill>
                  <a:srgbClr val="FF0000"/>
                </a:solidFill>
              </a:rPr>
              <a:t>机会来了：</a:t>
            </a:r>
            <a:endParaRPr lang="en-US" altLang="zh-CN" sz="900" b="1" dirty="0">
              <a:solidFill>
                <a:srgbClr val="FF0000"/>
              </a:solidFill>
            </a:endParaRPr>
          </a:p>
          <a:p>
            <a:r>
              <a:rPr lang="en-US" altLang="zh-CN" sz="900" dirty="0"/>
              <a:t>     </a:t>
            </a:r>
            <a:r>
              <a:rPr lang="zh-CN" altLang="en-US" sz="900" dirty="0"/>
              <a:t>市场面：国家政策引导、地方政策驱动，销售面：直流桩项目额度高，交流桩项目体量大</a:t>
            </a:r>
            <a:endParaRPr lang="en-US" altLang="zh-CN" sz="900" dirty="0"/>
          </a:p>
          <a:p>
            <a:r>
              <a:rPr lang="zh-CN" altLang="en-US" sz="900" b="1" dirty="0"/>
              <a:t>都有啥</a:t>
            </a:r>
            <a:r>
              <a:rPr lang="zh-CN" altLang="en-US" sz="900" dirty="0"/>
              <a:t>：</a:t>
            </a:r>
            <a:endParaRPr lang="en-US" altLang="zh-CN" sz="900" dirty="0"/>
          </a:p>
          <a:p>
            <a:r>
              <a:rPr lang="en-US" altLang="zh-CN" sz="900" dirty="0"/>
              <a:t>      </a:t>
            </a:r>
            <a:r>
              <a:rPr lang="zh-CN" altLang="en-US" sz="900" dirty="0"/>
              <a:t>产品方面：目前有交、直流一体机，功率全范围覆盖、群充也在规划</a:t>
            </a:r>
            <a:r>
              <a:rPr lang="zh-CN" altLang="en-US" sz="900" baseline="0" dirty="0"/>
              <a:t>   </a:t>
            </a:r>
            <a:endParaRPr lang="en-US" altLang="zh-CN" sz="900" baseline="0" dirty="0"/>
          </a:p>
          <a:p>
            <a:r>
              <a:rPr lang="en-US" altLang="zh-CN" sz="900" baseline="0" dirty="0"/>
              <a:t>      </a:t>
            </a:r>
            <a:r>
              <a:rPr lang="zh-CN" altLang="en-US" sz="900" baseline="0" dirty="0"/>
              <a:t>平台方面：目前项目主要是单点管控，后面停车相关平台，涉及</a:t>
            </a:r>
            <a:r>
              <a:rPr lang="en-US" altLang="zh-CN" sz="900" baseline="0" dirty="0"/>
              <a:t>ISC</a:t>
            </a:r>
            <a:r>
              <a:rPr lang="zh-CN" altLang="en-US" sz="900" baseline="0" dirty="0"/>
              <a:t>、云帆、</a:t>
            </a:r>
            <a:r>
              <a:rPr lang="en-US" altLang="zh-CN" sz="900" baseline="0" dirty="0"/>
              <a:t>8630</a:t>
            </a:r>
            <a:r>
              <a:rPr lang="zh-CN" altLang="en-US" sz="900" baseline="0" dirty="0"/>
              <a:t>在做停车充电一体化管控平台，可以做一些充电免停车等业务；</a:t>
            </a:r>
            <a:endParaRPr lang="en-US" altLang="zh-CN" sz="900" baseline="0" dirty="0"/>
          </a:p>
          <a:p>
            <a:r>
              <a:rPr lang="en-US" altLang="zh-CN" sz="900" baseline="0" dirty="0"/>
              <a:t>      </a:t>
            </a:r>
            <a:r>
              <a:rPr lang="zh-CN" altLang="en-US" sz="900" baseline="0" dirty="0"/>
              <a:t>车位管控：目前主要以视频桩</a:t>
            </a:r>
            <a:r>
              <a:rPr lang="en-US" altLang="zh-CN" sz="900" baseline="0" dirty="0"/>
              <a:t>+</a:t>
            </a:r>
            <a:r>
              <a:rPr lang="zh-CN" altLang="en-US" sz="900" baseline="0" dirty="0"/>
              <a:t>车位锁模式，这种模式有局限性，也在规划车位小道闸方式，包括后续视频和充电产品融合即一体化集成设备，提升竞争力</a:t>
            </a:r>
            <a:endParaRPr lang="en-US" altLang="zh-CN" sz="900" baseline="0" dirty="0"/>
          </a:p>
          <a:p>
            <a:r>
              <a:rPr lang="en-US" altLang="zh-CN" sz="900" baseline="0" dirty="0"/>
              <a:t>      </a:t>
            </a:r>
            <a:r>
              <a:rPr lang="zh-CN" altLang="en-US" sz="900" baseline="0" dirty="0"/>
              <a:t>资源配套：有充电桩产品责任险、检测报告进行中，</a:t>
            </a:r>
            <a:r>
              <a:rPr lang="en-US" altLang="zh-CN" sz="900" baseline="0" dirty="0"/>
              <a:t>5</a:t>
            </a:r>
            <a:r>
              <a:rPr lang="zh-CN" altLang="en-US" sz="900" baseline="0" dirty="0"/>
              <a:t>月份</a:t>
            </a:r>
            <a:endParaRPr lang="en-US" altLang="zh-CN" sz="900" baseline="0" dirty="0"/>
          </a:p>
          <a:p>
            <a:r>
              <a:rPr lang="zh-CN" altLang="en-US" sz="900" b="1" baseline="0" dirty="0"/>
              <a:t>市场在哪</a:t>
            </a:r>
            <a:r>
              <a:rPr lang="zh-CN" altLang="en-US" sz="900" baseline="0" dirty="0"/>
              <a:t>：专门的充电场站、公共停车场、小区、景区、企事业单位、家用等；</a:t>
            </a:r>
            <a:endParaRPr lang="en-US" altLang="zh-CN" sz="900" baseline="0" dirty="0"/>
          </a:p>
          <a:p>
            <a:r>
              <a:rPr lang="zh-CN" altLang="en-US" sz="900" b="1" baseline="0" dirty="0"/>
              <a:t>项目咋落地：</a:t>
            </a:r>
            <a:r>
              <a:rPr lang="zh-CN" altLang="en-US" sz="900" baseline="0" dirty="0"/>
              <a:t>配套资源支持</a:t>
            </a:r>
            <a:endParaRPr lang="en-US" altLang="zh-CN" sz="900" baseline="0" dirty="0"/>
          </a:p>
          <a:p>
            <a:r>
              <a:rPr lang="zh-CN" altLang="en-US" sz="900" b="1" dirty="0"/>
              <a:t>赚钱不：</a:t>
            </a:r>
            <a:r>
              <a:rPr lang="zh-CN" altLang="en-US" sz="900" dirty="0"/>
              <a:t>主要针对交直流的充电桩运营的收益进行了分析，需要考虑各个地方的具体情况，在确定对应的运营模式</a:t>
            </a:r>
            <a:endParaRPr lang="en-US" altLang="zh-CN" sz="900" dirty="0"/>
          </a:p>
          <a:p>
            <a:endParaRPr lang="en-US" altLang="zh-CN" sz="900" dirty="0"/>
          </a:p>
          <a:p>
            <a:r>
              <a:rPr lang="zh-CN" altLang="en-US" sz="900" b="1" dirty="0"/>
              <a:t>待续：</a:t>
            </a:r>
            <a:r>
              <a:rPr lang="zh-CN" altLang="en-US" sz="900" dirty="0"/>
              <a:t>后续也会展开更多的专项，比如充电时长如何计算，现场如何施工、勘点，设备如何调试等专项；</a:t>
            </a:r>
            <a:endParaRPr lang="en-US" altLang="zh-CN" sz="900"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BB2B432-7402-4F5C-9746-F8321DD343E5}" type="slidenum">
              <a:rPr lang="zh-CN" altLang="en-US" smtClean="0">
                <a:solidFill>
                  <a:prstClr val="black"/>
                </a:solidFill>
              </a:rPr>
            </a:fld>
            <a:endParaRPr lang="zh-CN" alt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522C50-B5C5-453B-A8DA-4756A32234F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06E6552C-581B-497E-AB9F-E1BD25407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EBD61-8534-4599-947E-9229A8863F1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6E6552C-581B-497E-AB9F-E1BD25407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EBD61-8534-4599-947E-9229A8863F1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6E6552C-581B-497E-AB9F-E1BD25407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EBD61-8534-4599-947E-9229A8863F1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6"/>
          <p:cNvSpPr>
            <a:spLocks noGrp="1"/>
          </p:cNvSpPr>
          <p:nvPr>
            <p:ph type="body" sz="quarter" idx="14" hasCustomPrompt="1"/>
          </p:nvPr>
        </p:nvSpPr>
        <p:spPr>
          <a:xfrm>
            <a:off x="3638173" y="2844800"/>
            <a:ext cx="4915654" cy="244682"/>
          </a:xfrm>
        </p:spPr>
        <p:txBody>
          <a:bodyPr anchor="ctr">
            <a:spAutoFit/>
          </a:bodyPr>
          <a:lstStyle>
            <a:lvl1pPr marL="0" indent="0" algn="dist">
              <a:buFontTx/>
              <a:buNone/>
              <a:defRPr sz="1100">
                <a:solidFill>
                  <a:schemeClr val="bg1"/>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r>
              <a:rPr lang="en-US" altLang="zh-CN" dirty="0"/>
              <a:t>HANGZHOU HIKVISION DIGITAL TECHNOLOGY CO.,LTD.</a:t>
            </a:r>
            <a:endParaRPr lang="en-US" altLang="zh-CN" dirty="0"/>
          </a:p>
        </p:txBody>
      </p:sp>
      <p:sp>
        <p:nvSpPr>
          <p:cNvPr id="13" name="文本占位符 12"/>
          <p:cNvSpPr>
            <a:spLocks noGrp="1"/>
          </p:cNvSpPr>
          <p:nvPr>
            <p:ph type="body" sz="quarter" idx="10" hasCustomPrompt="1"/>
          </p:nvPr>
        </p:nvSpPr>
        <p:spPr>
          <a:xfrm>
            <a:off x="4443929" y="6052771"/>
            <a:ext cx="3304143" cy="324551"/>
          </a:xfrm>
        </p:spPr>
        <p:txBody>
          <a:bodyPr>
            <a:normAutofit/>
          </a:bodyPr>
          <a:lstStyle>
            <a:lvl1pPr marL="0" indent="0" algn="ctr">
              <a:buFontTx/>
              <a:buNone/>
              <a:defRPr lang="zh-CN" altLang="en-US" sz="1600" kern="1200" dirty="0">
                <a:solidFill>
                  <a:schemeClr val="bg1"/>
                </a:solidFill>
                <a:latin typeface="+mn-lt"/>
                <a:ea typeface="+mn-ea"/>
                <a:cs typeface="+mn-cs"/>
              </a:defRPr>
            </a:lvl1pPr>
          </a:lstStyle>
          <a:p>
            <a:pPr lvl="0"/>
            <a:r>
              <a:rPr lang="en-US" altLang="zh-CN" dirty="0"/>
              <a:t>Date &amp; Time</a:t>
            </a:r>
            <a:endParaRPr lang="zh-CN" altLang="en-US" dirty="0"/>
          </a:p>
        </p:txBody>
      </p:sp>
      <p:sp>
        <p:nvSpPr>
          <p:cNvPr id="14" name="文本占位符 12"/>
          <p:cNvSpPr>
            <a:spLocks noGrp="1"/>
          </p:cNvSpPr>
          <p:nvPr>
            <p:ph type="body" sz="quarter" idx="11" hasCustomPrompt="1"/>
          </p:nvPr>
        </p:nvSpPr>
        <p:spPr>
          <a:xfrm>
            <a:off x="4443929" y="5769250"/>
            <a:ext cx="3304143" cy="324551"/>
          </a:xfrm>
        </p:spPr>
        <p:txBody>
          <a:bodyPr>
            <a:normAutofit/>
          </a:bodyPr>
          <a:lstStyle>
            <a:lvl1pPr marL="0" indent="0" algn="ctr">
              <a:buFontTx/>
              <a:buNone/>
              <a:defRPr lang="zh-CN" altLang="en-US" sz="1600" kern="1200" dirty="0">
                <a:solidFill>
                  <a:schemeClr val="bg1"/>
                </a:solidFill>
                <a:latin typeface="+mn-lt"/>
                <a:ea typeface="+mn-ea"/>
                <a:cs typeface="+mn-cs"/>
              </a:defRPr>
            </a:lvl1pPr>
          </a:lstStyle>
          <a:p>
            <a:pPr lvl="0"/>
            <a:r>
              <a:rPr lang="en-US" altLang="zh-CN" dirty="0"/>
              <a:t>Speaker name and title</a:t>
            </a:r>
            <a:endParaRPr lang="zh-CN" altLang="en-US" dirty="0"/>
          </a:p>
        </p:txBody>
      </p:sp>
      <p:sp>
        <p:nvSpPr>
          <p:cNvPr id="15" name="文本占位符 12"/>
          <p:cNvSpPr>
            <a:spLocks noGrp="1"/>
          </p:cNvSpPr>
          <p:nvPr>
            <p:ph type="body" sz="quarter" idx="12" hasCustomPrompt="1"/>
          </p:nvPr>
        </p:nvSpPr>
        <p:spPr>
          <a:xfrm>
            <a:off x="1551405" y="1587982"/>
            <a:ext cx="9089191" cy="923330"/>
          </a:xfrm>
        </p:spPr>
        <p:txBody>
          <a:bodyPr anchor="ctr">
            <a:noAutofit/>
          </a:bodyPr>
          <a:lstStyle>
            <a:lvl1pPr marL="0" indent="0" algn="ctr">
              <a:buFontTx/>
              <a:buNone/>
              <a:defRPr lang="zh-CN" altLang="en-US" sz="5400" b="1" kern="1200" spc="300" dirty="0">
                <a:gradFill>
                  <a:gsLst>
                    <a:gs pos="57000">
                      <a:schemeClr val="accent1">
                        <a:lumMod val="5000"/>
                        <a:lumOff val="95000"/>
                      </a:schemeClr>
                    </a:gs>
                    <a:gs pos="100000">
                      <a:schemeClr val="accent5">
                        <a:lumMod val="75000"/>
                      </a:schemeClr>
                    </a:gs>
                  </a:gsLst>
                  <a:lin ang="5400000" scaled="1"/>
                </a:gradFill>
                <a:latin typeface="+mn-lt"/>
                <a:ea typeface="+mn-ea"/>
                <a:cs typeface="+mn-cs"/>
              </a:defRPr>
            </a:lvl1pPr>
          </a:lstStyle>
          <a:p>
            <a:pPr lvl="0"/>
            <a:r>
              <a:rPr lang="zh-CN" altLang="en-US" dirty="0"/>
              <a:t>科技创造幸福未来</a:t>
            </a:r>
            <a:endParaRPr lang="zh-CN" altLang="en-US" dirty="0"/>
          </a:p>
        </p:txBody>
      </p:sp>
      <p:sp>
        <p:nvSpPr>
          <p:cNvPr id="4" name="文本占位符 3"/>
          <p:cNvSpPr>
            <a:spLocks noGrp="1"/>
          </p:cNvSpPr>
          <p:nvPr>
            <p:ph type="body" sz="quarter" idx="13" hasCustomPrompt="1"/>
          </p:nvPr>
        </p:nvSpPr>
        <p:spPr>
          <a:xfrm>
            <a:off x="2825134" y="2424323"/>
            <a:ext cx="6541732" cy="523220"/>
          </a:xfrm>
        </p:spPr>
        <p:txBody>
          <a:bodyPr anchor="ctr"/>
          <a:lstStyle>
            <a:lvl1pPr marL="0" indent="0" algn="ctr">
              <a:buFontTx/>
              <a:buNone/>
              <a:defRPr>
                <a:solidFill>
                  <a:schemeClr val="bg1"/>
                </a:solidFill>
              </a:defRPr>
            </a:lvl1pPr>
          </a:lstStyle>
          <a:p>
            <a:pPr algn="ctr"/>
            <a:r>
              <a:rPr lang="zh-CN" altLang="en-US" sz="2800" dirty="0">
                <a:solidFill>
                  <a:schemeClr val="bg1"/>
                </a:solidFill>
              </a:rPr>
              <a:t>宁夏普天动能信息技术有限公司</a:t>
            </a:r>
            <a:endParaRPr lang="zh-CN" altLang="en-US" sz="2800" dirty="0">
              <a:solidFill>
                <a:schemeClr val="bg1"/>
              </a:solidFill>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6429" y="220108"/>
            <a:ext cx="825397" cy="507936"/>
          </a:xfrm>
          <a:prstGeom prst="rect">
            <a:avLst/>
          </a:prstGeom>
        </p:spPr>
      </p:pic>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0" y="4495499"/>
            <a:ext cx="12192000" cy="859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534177"/>
            <a:ext cx="12192000" cy="859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占位符 14" descr="C:\Users\Zliyuan\Desktop\未标题-3.jpg未标题-3"/>
          <p:cNvPicPr>
            <a:picLocks noChangeAspect="1"/>
          </p:cNvPicPr>
          <p:nvPr userDrawn="1"/>
        </p:nvPicPr>
        <p:blipFill rotWithShape="1">
          <a:blip r:embed="rId3"/>
          <a:srcRect/>
          <a:stretch>
            <a:fillRect/>
          </a:stretch>
        </p:blipFill>
        <p:spPr>
          <a:xfrm>
            <a:off x="0" y="4346689"/>
            <a:ext cx="12192635" cy="250877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userDrawn="1"/>
        </p:nvSpPr>
        <p:spPr>
          <a:xfrm>
            <a:off x="0" y="4523207"/>
            <a:ext cx="12192000" cy="859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543413"/>
            <a:ext cx="12192000" cy="859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rot="5400000">
            <a:off x="1778233" y="1576520"/>
            <a:ext cx="891810" cy="891808"/>
          </a:xfrm>
          <a:prstGeom prst="ellipse">
            <a:avLst/>
          </a:prstGeom>
          <a:gradFill flip="none" rotWithShape="1">
            <a:gsLst>
              <a:gs pos="0">
                <a:schemeClr val="accent2">
                  <a:alpha val="80000"/>
                </a:schemeClr>
              </a:gs>
              <a:gs pos="26000">
                <a:schemeClr val="accent2">
                  <a:alpha val="20000"/>
                </a:schemeClr>
              </a:gs>
              <a:gs pos="54000">
                <a:srgbClr val="00B0F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flipH="1" flipV="1">
            <a:off x="0" y="4577171"/>
            <a:ext cx="12192000" cy="2280829"/>
          </a:xfrm>
          <a:prstGeom prst="rect">
            <a:avLst/>
          </a:prstGeom>
        </p:spPr>
      </p:pic>
      <p:grpSp>
        <p:nvGrpSpPr>
          <p:cNvPr id="12" name="组合 11"/>
          <p:cNvGrpSpPr/>
          <p:nvPr userDrawn="1"/>
        </p:nvGrpSpPr>
        <p:grpSpPr>
          <a:xfrm>
            <a:off x="819059" y="3320186"/>
            <a:ext cx="921075" cy="86531"/>
            <a:chOff x="-4108450" y="3289300"/>
            <a:chExt cx="3041650" cy="285750"/>
          </a:xfrm>
        </p:grpSpPr>
        <p:sp>
          <p:nvSpPr>
            <p:cNvPr id="13" name="平行四边形 12"/>
            <p:cNvSpPr/>
            <p:nvPr/>
          </p:nvSpPr>
          <p:spPr>
            <a:xfrm>
              <a:off x="-4108450" y="3289300"/>
              <a:ext cx="1263650" cy="285750"/>
            </a:xfrm>
            <a:prstGeom prst="parallelogram">
              <a:avLst>
                <a:gd name="adj" fmla="val 622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a:off x="-2920177" y="3289300"/>
              <a:ext cx="494477" cy="285750"/>
            </a:xfrm>
            <a:prstGeom prst="parallelogram">
              <a:avLst>
                <a:gd name="adj" fmla="val 622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a:off x="-2482935" y="3289300"/>
              <a:ext cx="362035" cy="285750"/>
            </a:xfrm>
            <a:prstGeom prst="parallelogram">
              <a:avLst>
                <a:gd name="adj" fmla="val 622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a:off x="-2165435" y="3289300"/>
              <a:ext cx="260435" cy="285750"/>
            </a:xfrm>
            <a:prstGeom prst="parallelogram">
              <a:avLst>
                <a:gd name="adj" fmla="val 6470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p:nvSpPr>
          <p:spPr>
            <a:xfrm>
              <a:off x="-1898650" y="3289300"/>
              <a:ext cx="831850" cy="285750"/>
            </a:xfrm>
            <a:prstGeom prst="parallelogram">
              <a:avLst>
                <a:gd name="adj" fmla="val 622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12"/>
          <p:cNvSpPr>
            <a:spLocks noGrp="1"/>
          </p:cNvSpPr>
          <p:nvPr>
            <p:ph type="body" sz="quarter" idx="13" hasCustomPrompt="1"/>
          </p:nvPr>
        </p:nvSpPr>
        <p:spPr>
          <a:xfrm>
            <a:off x="1938021" y="1673063"/>
            <a:ext cx="699466" cy="682735"/>
          </a:xfrm>
        </p:spPr>
        <p:txBody>
          <a:bodyPr>
            <a:noAutofit/>
          </a:bodyPr>
          <a:lstStyle>
            <a:lvl1pPr marL="0" indent="0" algn="ctr" defTabSz="914400" rtl="0" eaLnBrk="1" latinLnBrk="0" hangingPunct="1">
              <a:lnSpc>
                <a:spcPct val="90000"/>
              </a:lnSpc>
              <a:spcBef>
                <a:spcPts val="1000"/>
              </a:spcBef>
              <a:buFontTx/>
              <a:buNone/>
              <a:defRPr lang="zh-CN" altLang="en-US" sz="4800" kern="1200" dirty="0">
                <a:solidFill>
                  <a:srgbClr val="19488F"/>
                </a:solidFill>
                <a:latin typeface="Impact" panose="020B0806030902050204" pitchFamily="34" charset="0"/>
                <a:ea typeface="Kozuka Gothic Pr6N EL" panose="020B0200000000000000" pitchFamily="34" charset="-128"/>
                <a:cs typeface="+mn-cs"/>
              </a:defRPr>
            </a:lvl1pPr>
          </a:lstStyle>
          <a:p>
            <a:pPr lvl="0"/>
            <a:r>
              <a:rPr lang="en-US" altLang="zh-CN" dirty="0"/>
              <a:t>1</a:t>
            </a:r>
            <a:endParaRPr lang="zh-CN" altLang="en-US" dirty="0"/>
          </a:p>
        </p:txBody>
      </p:sp>
      <p:sp>
        <p:nvSpPr>
          <p:cNvPr id="10" name="矩形 9"/>
          <p:cNvSpPr/>
          <p:nvPr userDrawn="1"/>
        </p:nvSpPr>
        <p:spPr>
          <a:xfrm>
            <a:off x="704870" y="1595854"/>
            <a:ext cx="1490325" cy="830997"/>
          </a:xfrm>
          <a:prstGeom prst="rect">
            <a:avLst/>
          </a:prstGeom>
        </p:spPr>
        <p:txBody>
          <a:bodyPr wrap="square">
            <a:spAutoFit/>
          </a:bodyPr>
          <a:lstStyle/>
          <a:p>
            <a:pPr defTabSz="914400"/>
            <a:r>
              <a:rPr lang="en-US" altLang="zh-CN" sz="4800" dirty="0">
                <a:solidFill>
                  <a:srgbClr val="19488F"/>
                </a:solidFill>
                <a:latin typeface="Impact" panose="020B0806030902050204" pitchFamily="34" charset="0"/>
                <a:ea typeface="Kozuka Gothic Pr6N EL" panose="020B0200000000000000" pitchFamily="34" charset="-128"/>
              </a:rPr>
              <a:t>PART   </a:t>
            </a:r>
            <a:endParaRPr lang="en-US" altLang="zh-CN" sz="4800" dirty="0">
              <a:solidFill>
                <a:srgbClr val="19488F"/>
              </a:solidFill>
              <a:latin typeface="Impact" panose="020B0806030902050204" pitchFamily="34" charset="0"/>
              <a:ea typeface="Kozuka Gothic Pr6N EL" panose="020B0200000000000000" pitchFamily="34" charset="-128"/>
            </a:endParaRPr>
          </a:p>
        </p:txBody>
      </p:sp>
      <p:sp>
        <p:nvSpPr>
          <p:cNvPr id="25" name="文本占位符 12"/>
          <p:cNvSpPr>
            <a:spLocks noGrp="1"/>
          </p:cNvSpPr>
          <p:nvPr>
            <p:ph type="body" sz="quarter" idx="14" hasCustomPrompt="1"/>
          </p:nvPr>
        </p:nvSpPr>
        <p:spPr>
          <a:xfrm>
            <a:off x="704870" y="2407190"/>
            <a:ext cx="5100300" cy="512103"/>
          </a:xfrm>
        </p:spPr>
        <p:txBody>
          <a:bodyPr anchor="ctr">
            <a:noAutofit/>
          </a:bodyPr>
          <a:lstStyle>
            <a:lvl1pPr marL="0" indent="0" algn="l">
              <a:buFontTx/>
              <a:buNone/>
              <a:defRPr lang="zh-CN" altLang="en-US" sz="3200" b="1" kern="1200" dirty="0">
                <a:solidFill>
                  <a:schemeClr val="tx1"/>
                </a:solidFill>
                <a:latin typeface="+mn-lt"/>
                <a:ea typeface="+mn-ea"/>
                <a:cs typeface="+mn-cs"/>
              </a:defRPr>
            </a:lvl1pPr>
          </a:lstStyle>
          <a:p>
            <a:pPr lvl="0"/>
            <a:r>
              <a:rPr lang="zh-CN" altLang="en-US" dirty="0"/>
              <a:t>点击插入章节标题</a:t>
            </a:r>
            <a:endParaRPr lang="zh-CN" altLang="en-US" dirty="0"/>
          </a:p>
        </p:txBody>
      </p:sp>
      <p:sp>
        <p:nvSpPr>
          <p:cNvPr id="27" name="文本占位符 12"/>
          <p:cNvSpPr>
            <a:spLocks noGrp="1"/>
          </p:cNvSpPr>
          <p:nvPr>
            <p:ph type="body" sz="quarter" idx="15" hasCustomPrompt="1"/>
          </p:nvPr>
        </p:nvSpPr>
        <p:spPr>
          <a:xfrm>
            <a:off x="742970" y="2931993"/>
            <a:ext cx="5081249" cy="324551"/>
          </a:xfrm>
        </p:spPr>
        <p:txBody>
          <a:bodyPr>
            <a:normAutofit/>
          </a:bodyPr>
          <a:lstStyle>
            <a:lvl1pPr marL="0" indent="0" algn="l">
              <a:buFontTx/>
              <a:buNone/>
              <a:defRPr lang="zh-CN" altLang="en-US" sz="1600" kern="1200" dirty="0">
                <a:solidFill>
                  <a:srgbClr val="2364C8"/>
                </a:solidFill>
                <a:latin typeface="+mn-lt"/>
                <a:ea typeface="+mn-ea"/>
                <a:cs typeface="+mn-cs"/>
              </a:defRPr>
            </a:lvl1pPr>
          </a:lstStyle>
          <a:p>
            <a:r>
              <a:rPr lang="zh-CN" altLang="en-US" sz="1600" dirty="0">
                <a:solidFill>
                  <a:srgbClr val="02205C"/>
                </a:solidFill>
                <a:ea typeface="微软雅黑" panose="020B0503020204020204" pitchFamily="34" charset="-122"/>
                <a:cs typeface="+mn-ea"/>
                <a:sym typeface="+mn-lt"/>
              </a:rPr>
              <a:t>Click Here To Add Your Title</a:t>
            </a:r>
            <a:endParaRPr lang="zh-CN" altLang="en-US" sz="1600" dirty="0">
              <a:solidFill>
                <a:srgbClr val="02205C"/>
              </a:solidFill>
              <a:ea typeface="微软雅黑" panose="020B0503020204020204" pitchFamily="34" charset="-122"/>
              <a:cs typeface="+mn-ea"/>
              <a:sym typeface="+mn-lt"/>
            </a:endParaRPr>
          </a:p>
        </p:txBody>
      </p:sp>
      <p:sp>
        <p:nvSpPr>
          <p:cNvPr id="30" name="图片占位符 28"/>
          <p:cNvSpPr>
            <a:spLocks noGrp="1"/>
          </p:cNvSpPr>
          <p:nvPr>
            <p:ph type="pic" sz="quarter" idx="17" hasCustomPrompt="1"/>
          </p:nvPr>
        </p:nvSpPr>
        <p:spPr>
          <a:xfrm>
            <a:off x="0" y="4577171"/>
            <a:ext cx="12192000" cy="2280829"/>
          </a:xfrm>
          <a:solidFill>
            <a:schemeClr val="accent1"/>
          </a:solidFill>
        </p:spPr>
        <p:txBody>
          <a:bodyPr anchor="ctr">
            <a:normAutofit/>
          </a:bodyPr>
          <a:lstStyle>
            <a:lvl1pPr marL="0" indent="0" algn="ctr">
              <a:buNone/>
              <a:defRPr sz="1600">
                <a:solidFill>
                  <a:schemeClr val="bg1"/>
                </a:solidFill>
              </a:defRPr>
            </a:lvl1pPr>
          </a:lstStyle>
          <a:p>
            <a:r>
              <a:rPr lang="zh-CN" altLang="en-US" dirty="0"/>
              <a:t>点击插入图片</a:t>
            </a:r>
            <a:endParaRPr lang="zh-CN" altLang="en-US" dirty="0"/>
          </a:p>
        </p:txBody>
      </p:sp>
      <p:pic>
        <p:nvPicPr>
          <p:cNvPr id="23" name="图片占位符 14" descr="C:\Users\Zliyuan\Desktop\未标题-3.jpg未标题-3"/>
          <p:cNvPicPr>
            <a:picLocks noChangeAspect="1"/>
          </p:cNvPicPr>
          <p:nvPr userDrawn="1"/>
        </p:nvPicPr>
        <p:blipFill rotWithShape="1">
          <a:blip r:embed="rId3"/>
          <a:srcRect/>
          <a:stretch>
            <a:fillRect/>
          </a:stretch>
        </p:blipFill>
        <p:spPr>
          <a:xfrm>
            <a:off x="0" y="4574540"/>
            <a:ext cx="12192635" cy="2280920"/>
          </a:xfrm>
          <a:prstGeom prst="rect">
            <a:avLst/>
          </a:prstGeom>
        </p:spPr>
      </p:pic>
      <p:sp>
        <p:nvSpPr>
          <p:cNvPr id="29" name="图片占位符 28"/>
          <p:cNvSpPr>
            <a:spLocks noGrp="1"/>
          </p:cNvSpPr>
          <p:nvPr>
            <p:ph type="pic" sz="quarter" idx="16" hasCustomPrompt="1"/>
          </p:nvPr>
        </p:nvSpPr>
        <p:spPr>
          <a:xfrm>
            <a:off x="6873875" y="1938338"/>
            <a:ext cx="4257675" cy="3194050"/>
          </a:xfrm>
          <a:pattFill prst="pct5">
            <a:fgClr>
              <a:srgbClr val="E4E6EA"/>
            </a:fgClr>
            <a:bgClr>
              <a:srgbClr val="ADB5BF"/>
            </a:bgClr>
          </a:pattFill>
          <a:ln w="12700">
            <a:solidFill>
              <a:schemeClr val="bg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a:defRPr lang="zh-CN" altLang="en-US" sz="1800" dirty="0">
                <a:solidFill>
                  <a:schemeClr val="lt1"/>
                </a:solidFill>
              </a:defRPr>
            </a:lvl1pPr>
          </a:lstStyle>
          <a:p>
            <a:pPr marL="0" lvl="0" algn="ctr"/>
            <a:r>
              <a:rPr lang="zh-CN" altLang="en-US" dirty="0"/>
              <a:t>点击插入图片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51180" y="147320"/>
            <a:ext cx="10396855" cy="581025"/>
          </a:xfrm>
        </p:spPr>
        <p:txBody>
          <a:bodyPr/>
          <a:lstStyle>
            <a:lvl1pPr>
              <a:defRPr>
                <a:solidFill>
                  <a:schemeClr val="accent1"/>
                </a:solidFill>
              </a:defRPr>
            </a:lvl1pPr>
          </a:lstStyle>
          <a:p>
            <a:r>
              <a:rPr lang="zh-CN" altLang="en-US" dirty="0"/>
              <a:t>单击此处编辑标题样式 </a:t>
            </a:r>
            <a:r>
              <a:rPr lang="en-US" altLang="zh-CN" dirty="0"/>
              <a:t>-24pt</a:t>
            </a:r>
            <a:endParaRPr lang="zh-CN" altLang="en-US" dirty="0"/>
          </a:p>
        </p:txBody>
      </p:sp>
      <p:sp>
        <p:nvSpPr>
          <p:cNvPr id="3" name="内容占位符 2"/>
          <p:cNvSpPr>
            <a:spLocks noGrp="1"/>
          </p:cNvSpPr>
          <p:nvPr>
            <p:ph idx="1" hasCustomPrompt="1"/>
          </p:nvPr>
        </p:nvSpPr>
        <p:spPr/>
        <p:txBody>
          <a:bodyPr/>
          <a:lstStyle/>
          <a:p>
            <a:r>
              <a:rPr lang="zh-CN" altLang="en-US" sz="2000" dirty="0"/>
              <a:t>一级标题</a:t>
            </a:r>
            <a:r>
              <a:rPr lang="ja-JP" altLang="en-US" sz="2000" dirty="0"/>
              <a:t> </a:t>
            </a:r>
            <a:r>
              <a:rPr lang="en-US" altLang="zh-CN" sz="2000" dirty="0"/>
              <a:t>-20pt</a:t>
            </a:r>
            <a:endParaRPr lang="en-US" altLang="zh-CN" sz="2000" dirty="0"/>
          </a:p>
          <a:p>
            <a:pPr lvl="1"/>
            <a:r>
              <a:rPr lang="zh-CN" altLang="en-US" sz="1800" dirty="0"/>
              <a:t>二级标题</a:t>
            </a:r>
            <a:r>
              <a:rPr lang="en-US" altLang="zh-CN" sz="1800" dirty="0"/>
              <a:t> -18pt</a:t>
            </a:r>
            <a:endParaRPr lang="en-US" altLang="zh-CN" sz="1800" dirty="0"/>
          </a:p>
          <a:p>
            <a:pPr lvl="2"/>
            <a:r>
              <a:rPr lang="zh-CN" altLang="en-US" sz="1600" dirty="0"/>
              <a:t>三级</a:t>
            </a:r>
            <a:r>
              <a:rPr lang="zh-CN" altLang="en-US" sz="100" dirty="0"/>
              <a:t> </a:t>
            </a:r>
            <a:r>
              <a:rPr lang="zh-CN" altLang="en-US" sz="1600" dirty="0"/>
              <a:t>标题</a:t>
            </a:r>
            <a:r>
              <a:rPr lang="en-US" altLang="zh-CN" sz="1600" dirty="0"/>
              <a:t> -16pt</a:t>
            </a:r>
            <a:endParaRPr lang="en-US" altLang="zh-CN" sz="1600" dirty="0"/>
          </a:p>
          <a:p>
            <a:pPr lvl="3"/>
            <a:r>
              <a:rPr lang="zh-CN" altLang="en-US" sz="1400" dirty="0"/>
              <a:t>四级标题</a:t>
            </a:r>
            <a:r>
              <a:rPr lang="en-US" altLang="zh-CN" sz="1400" dirty="0"/>
              <a:t> -14pt</a:t>
            </a:r>
            <a:endParaRPr lang="en-US" altLang="zh-CN" sz="1400" dirty="0"/>
          </a:p>
          <a:p>
            <a:pPr lvl="4"/>
            <a:r>
              <a:rPr lang="en-US" altLang="zh-CN" dirty="0"/>
              <a:t>…</a:t>
            </a:r>
            <a:endParaRPr lang="en-US" altLang="zh-CN" dirty="0"/>
          </a:p>
          <a:p>
            <a:pPr lvl="4"/>
            <a:r>
              <a:rPr lang="zh-CN" altLang="en-US" sz="1100" dirty="0"/>
              <a:t>正文</a:t>
            </a:r>
            <a:r>
              <a:rPr lang="en-US" altLang="zh-CN" sz="1100" dirty="0"/>
              <a:t> -11pt</a:t>
            </a:r>
            <a:endParaRPr lang="zh-CN" altLang="en-US" sz="1100" dirty="0"/>
          </a:p>
        </p:txBody>
      </p:sp>
      <p:sp>
        <p:nvSpPr>
          <p:cNvPr id="6" name="灯片编号占位符 5"/>
          <p:cNvSpPr>
            <a:spLocks noGrp="1"/>
          </p:cNvSpPr>
          <p:nvPr>
            <p:ph type="sldNum" sz="quarter" idx="12"/>
          </p:nvPr>
        </p:nvSpPr>
        <p:spPr/>
        <p:txBody>
          <a:bodyPr/>
          <a:lstStyle/>
          <a:p>
            <a:fld id="{64078CC2-36C0-483F-8C44-5AE3749A6FB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51180" y="147320"/>
            <a:ext cx="10396855" cy="581025"/>
          </a:xfrm>
        </p:spPr>
        <p:txBody>
          <a:bodyPr/>
          <a:lstStyle>
            <a:lvl1pPr>
              <a:defRPr>
                <a:solidFill>
                  <a:schemeClr val="accent1"/>
                </a:solidFill>
              </a:defRPr>
            </a:lvl1pPr>
          </a:lstStyle>
          <a:p>
            <a:r>
              <a:rPr lang="zh-CN" altLang="en-US" dirty="0"/>
              <a:t>单击此处编辑标题样式 </a:t>
            </a:r>
            <a:r>
              <a:rPr lang="en-US" altLang="zh-CN" dirty="0"/>
              <a:t>-24pt</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12"/>
          </p:nvPr>
        </p:nvSpPr>
        <p:spPr>
          <a:xfrm>
            <a:off x="9080500" y="6515100"/>
            <a:ext cx="2743200" cy="342900"/>
          </a:xfrm>
        </p:spPr>
        <p:txBody>
          <a:bodyPr/>
          <a:lstStyle/>
          <a:p>
            <a:fld id="{64078CC2-36C0-483F-8C44-5AE3749A6FBD}"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4534177"/>
            <a:ext cx="12192000" cy="859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占位符 14" descr="C:\Users\Zliyuan\Desktop\未标题-3.jpg未标题-3"/>
          <p:cNvPicPr>
            <a:picLocks noChangeAspect="1"/>
          </p:cNvPicPr>
          <p:nvPr userDrawn="1"/>
        </p:nvPicPr>
        <p:blipFill rotWithShape="1">
          <a:blip r:embed="rId2"/>
          <a:srcRect/>
          <a:stretch>
            <a:fillRect/>
          </a:stretch>
        </p:blipFill>
        <p:spPr>
          <a:xfrm>
            <a:off x="0" y="4574540"/>
            <a:ext cx="12192635" cy="228092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551180" y="147320"/>
            <a:ext cx="10396855" cy="581025"/>
          </a:xfrm>
        </p:spPr>
        <p:txBody>
          <a:bodyPr/>
          <a:lstStyle/>
          <a:p>
            <a:r>
              <a:rPr lang="zh-CN" altLang="en-US"/>
              <a:t>单击此处编辑母版标题样式</a:t>
            </a:r>
            <a:endParaRPr lang="zh-CN" altLang="en-US"/>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海康威视主题标题页2">
    <p:spTree>
      <p:nvGrpSpPr>
        <p:cNvPr id="1" name=""/>
        <p:cNvGrpSpPr/>
        <p:nvPr/>
      </p:nvGrpSpPr>
      <p:grpSpPr>
        <a:xfrm>
          <a:off x="0" y="0"/>
          <a:ext cx="0" cy="0"/>
          <a:chOff x="0" y="0"/>
          <a:chExt cx="0" cy="0"/>
        </a:xfrm>
      </p:grpSpPr>
      <p:sp>
        <p:nvSpPr>
          <p:cNvPr id="16" name="标题占位符 1"/>
          <p:cNvSpPr>
            <a:spLocks noGrp="1"/>
          </p:cNvSpPr>
          <p:nvPr>
            <p:ph type="title"/>
          </p:nvPr>
        </p:nvSpPr>
        <p:spPr>
          <a:xfrm>
            <a:off x="527051" y="229560"/>
            <a:ext cx="9120715" cy="435425"/>
          </a:xfrm>
          <a:prstGeom prst="rect">
            <a:avLst/>
          </a:prstGeom>
        </p:spPr>
        <p:txBody>
          <a:bodyPr vert="horz" lIns="91440" tIns="45720" rIns="91440" bIns="45720" rtlCol="0" anchor="ctr">
            <a:noAutofit/>
          </a:bodyPr>
          <a:lstStyle>
            <a:lvl1pPr algn="l">
              <a:defRPr sz="2400" b="1">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2" name="文本框 1"/>
          <p:cNvSpPr txBox="1"/>
          <p:nvPr userDrawn="1"/>
        </p:nvSpPr>
        <p:spPr>
          <a:xfrm>
            <a:off x="11322425" y="6421306"/>
            <a:ext cx="712694" cy="369332"/>
          </a:xfrm>
          <a:prstGeom prst="rect">
            <a:avLst/>
          </a:prstGeom>
          <a:noFill/>
        </p:spPr>
        <p:txBody>
          <a:bodyPr wrap="square" rtlCol="0">
            <a:spAutoFit/>
          </a:bodyPr>
          <a:lstStyle/>
          <a:p>
            <a:fld id="{61623BB9-29BD-439E-9914-F1D13D2668B0}" type="slidenum">
              <a:rPr lang="zh-CN" altLang="en-US">
                <a:solidFill>
                  <a:prstClr val="black"/>
                </a:solidFill>
              </a:rPr>
            </a:fld>
            <a:endParaRPr lang="zh-CN" altLang="en-US" dirty="0">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6E6552C-581B-497E-AB9F-E1BD25407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EBD61-8534-4599-947E-9229A8863F1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2" name="矩形 31"/>
          <p:cNvSpPr/>
          <p:nvPr userDrawn="1"/>
        </p:nvSpPr>
        <p:spPr>
          <a:xfrm>
            <a:off x="0" y="4477027"/>
            <a:ext cx="12192000" cy="859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 name="矩形 8"/>
          <p:cNvSpPr/>
          <p:nvPr userDrawn="1"/>
        </p:nvSpPr>
        <p:spPr>
          <a:xfrm>
            <a:off x="0" y="4534177"/>
            <a:ext cx="12192000" cy="859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椭圆 6"/>
          <p:cNvSpPr/>
          <p:nvPr userDrawn="1"/>
        </p:nvSpPr>
        <p:spPr>
          <a:xfrm rot="5400000">
            <a:off x="2250038" y="2228030"/>
            <a:ext cx="891810" cy="891808"/>
          </a:xfrm>
          <a:prstGeom prst="ellipse">
            <a:avLst/>
          </a:prstGeom>
          <a:gradFill flip="none" rotWithShape="1">
            <a:gsLst>
              <a:gs pos="0">
                <a:schemeClr val="accent2">
                  <a:alpha val="80000"/>
                </a:schemeClr>
              </a:gs>
              <a:gs pos="26000">
                <a:schemeClr val="accent2">
                  <a:alpha val="20000"/>
                </a:schemeClr>
              </a:gs>
              <a:gs pos="54000">
                <a:srgbClr val="00B0F0">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flipH="1" flipV="1">
            <a:off x="0" y="4577171"/>
            <a:ext cx="12192000" cy="2280829"/>
          </a:xfrm>
          <a:prstGeom prst="rect">
            <a:avLst/>
          </a:prstGeom>
        </p:spPr>
      </p:pic>
      <p:grpSp>
        <p:nvGrpSpPr>
          <p:cNvPr id="12" name="组合 11"/>
          <p:cNvGrpSpPr/>
          <p:nvPr userDrawn="1"/>
        </p:nvGrpSpPr>
        <p:grpSpPr>
          <a:xfrm>
            <a:off x="1290864" y="3971696"/>
            <a:ext cx="921075" cy="86531"/>
            <a:chOff x="-4108450" y="3289300"/>
            <a:chExt cx="3041650" cy="285750"/>
          </a:xfrm>
        </p:grpSpPr>
        <p:sp>
          <p:nvSpPr>
            <p:cNvPr id="13" name="平行四边形 12"/>
            <p:cNvSpPr/>
            <p:nvPr/>
          </p:nvSpPr>
          <p:spPr>
            <a:xfrm>
              <a:off x="-4108450" y="3289300"/>
              <a:ext cx="1263650" cy="285750"/>
            </a:xfrm>
            <a:prstGeom prst="parallelogram">
              <a:avLst>
                <a:gd name="adj" fmla="val 622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平行四边形 13"/>
            <p:cNvSpPr/>
            <p:nvPr/>
          </p:nvSpPr>
          <p:spPr>
            <a:xfrm>
              <a:off x="-2920177" y="3289300"/>
              <a:ext cx="494477" cy="285750"/>
            </a:xfrm>
            <a:prstGeom prst="parallelogram">
              <a:avLst>
                <a:gd name="adj" fmla="val 622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平行四边形 14"/>
            <p:cNvSpPr/>
            <p:nvPr/>
          </p:nvSpPr>
          <p:spPr>
            <a:xfrm>
              <a:off x="-2482935" y="3289300"/>
              <a:ext cx="362035" cy="285750"/>
            </a:xfrm>
            <a:prstGeom prst="parallelogram">
              <a:avLst>
                <a:gd name="adj" fmla="val 622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平行四边形 15"/>
            <p:cNvSpPr/>
            <p:nvPr/>
          </p:nvSpPr>
          <p:spPr>
            <a:xfrm>
              <a:off x="-2165435" y="3289300"/>
              <a:ext cx="260435" cy="285750"/>
            </a:xfrm>
            <a:prstGeom prst="parallelogram">
              <a:avLst>
                <a:gd name="adj" fmla="val 64703"/>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7" name="平行四边形 16"/>
            <p:cNvSpPr/>
            <p:nvPr/>
          </p:nvSpPr>
          <p:spPr>
            <a:xfrm>
              <a:off x="-1898650" y="3289300"/>
              <a:ext cx="831850" cy="285750"/>
            </a:xfrm>
            <a:prstGeom prst="parallelogram">
              <a:avLst>
                <a:gd name="adj" fmla="val 6226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22" name="文本占位符 12"/>
          <p:cNvSpPr>
            <a:spLocks noGrp="1"/>
          </p:cNvSpPr>
          <p:nvPr>
            <p:ph type="body" sz="quarter" idx="13" hasCustomPrompt="1"/>
          </p:nvPr>
        </p:nvSpPr>
        <p:spPr>
          <a:xfrm>
            <a:off x="2409826" y="2324573"/>
            <a:ext cx="699466" cy="682735"/>
          </a:xfrm>
        </p:spPr>
        <p:txBody>
          <a:bodyPr>
            <a:noAutofit/>
          </a:bodyPr>
          <a:lstStyle>
            <a:lvl1pPr marL="0" indent="0" algn="ctr" defTabSz="914400" rtl="0" eaLnBrk="1" latinLnBrk="0" hangingPunct="1">
              <a:lnSpc>
                <a:spcPct val="90000"/>
              </a:lnSpc>
              <a:spcBef>
                <a:spcPts val="1000"/>
              </a:spcBef>
              <a:buFontTx/>
              <a:buNone/>
              <a:defRPr lang="zh-CN" altLang="en-US" sz="4800" kern="1200" dirty="0">
                <a:solidFill>
                  <a:srgbClr val="02205C"/>
                </a:solidFill>
                <a:latin typeface="Impact" panose="020B0806030902050204" pitchFamily="34" charset="0"/>
                <a:ea typeface="Kozuka Gothic Pr6N EL" panose="020B0200000000000000" pitchFamily="34" charset="-128"/>
                <a:cs typeface="+mn-cs"/>
              </a:defRPr>
            </a:lvl1pPr>
          </a:lstStyle>
          <a:p>
            <a:pPr lvl="0"/>
            <a:r>
              <a:rPr lang="en-US" altLang="zh-CN" dirty="0"/>
              <a:t>1</a:t>
            </a:r>
            <a:endParaRPr lang="zh-CN" altLang="en-US" dirty="0"/>
          </a:p>
        </p:txBody>
      </p:sp>
      <p:sp>
        <p:nvSpPr>
          <p:cNvPr id="10" name="矩形 9"/>
          <p:cNvSpPr/>
          <p:nvPr userDrawn="1"/>
        </p:nvSpPr>
        <p:spPr>
          <a:xfrm>
            <a:off x="1176675" y="2247364"/>
            <a:ext cx="1490325" cy="830997"/>
          </a:xfrm>
          <a:prstGeom prst="rect">
            <a:avLst/>
          </a:prstGeom>
        </p:spPr>
        <p:txBody>
          <a:bodyPr wrap="square">
            <a:spAutoFit/>
          </a:bodyPr>
          <a:lstStyle/>
          <a:p>
            <a:r>
              <a:rPr lang="en-US" altLang="zh-CN" sz="4800" dirty="0">
                <a:solidFill>
                  <a:srgbClr val="02205C"/>
                </a:solidFill>
                <a:latin typeface="Impact" panose="020B0806030902050204" pitchFamily="34" charset="0"/>
                <a:ea typeface="Kozuka Gothic Pr6N EL" panose="020B0200000000000000" pitchFamily="34" charset="-128"/>
              </a:rPr>
              <a:t>PART   </a:t>
            </a:r>
            <a:endParaRPr lang="en-US" altLang="zh-CN" sz="4800" dirty="0">
              <a:solidFill>
                <a:srgbClr val="02205C"/>
              </a:solidFill>
              <a:latin typeface="Impact" panose="020B0806030902050204" pitchFamily="34" charset="0"/>
              <a:ea typeface="Kozuka Gothic Pr6N EL" panose="020B0200000000000000" pitchFamily="34" charset="-128"/>
            </a:endParaRPr>
          </a:p>
        </p:txBody>
      </p:sp>
      <p:sp>
        <p:nvSpPr>
          <p:cNvPr id="25" name="文本占位符 12"/>
          <p:cNvSpPr>
            <a:spLocks noGrp="1"/>
          </p:cNvSpPr>
          <p:nvPr>
            <p:ph type="body" sz="quarter" idx="14" hasCustomPrompt="1"/>
          </p:nvPr>
        </p:nvSpPr>
        <p:spPr>
          <a:xfrm>
            <a:off x="1176675" y="3058700"/>
            <a:ext cx="5100300" cy="512103"/>
          </a:xfrm>
        </p:spPr>
        <p:txBody>
          <a:bodyPr anchor="ctr">
            <a:noAutofit/>
          </a:bodyPr>
          <a:lstStyle>
            <a:lvl1pPr marL="0" indent="0" algn="l">
              <a:buFontTx/>
              <a:buNone/>
              <a:defRPr lang="zh-CN" altLang="en-US" sz="3200" b="1" kern="1200" dirty="0">
                <a:solidFill>
                  <a:srgbClr val="02205C"/>
                </a:solidFill>
                <a:latin typeface="+mn-lt"/>
                <a:ea typeface="+mn-ea"/>
                <a:cs typeface="+mn-cs"/>
              </a:defRPr>
            </a:lvl1pPr>
          </a:lstStyle>
          <a:p>
            <a:pPr lvl="0"/>
            <a:r>
              <a:rPr lang="zh-CN" altLang="en-US" dirty="0"/>
              <a:t>点击插入章节标题</a:t>
            </a:r>
            <a:endParaRPr lang="zh-CN" altLang="en-US" dirty="0"/>
          </a:p>
        </p:txBody>
      </p:sp>
      <p:sp>
        <p:nvSpPr>
          <p:cNvPr id="27" name="文本占位符 12"/>
          <p:cNvSpPr>
            <a:spLocks noGrp="1"/>
          </p:cNvSpPr>
          <p:nvPr>
            <p:ph type="body" sz="quarter" idx="15" hasCustomPrompt="1"/>
          </p:nvPr>
        </p:nvSpPr>
        <p:spPr>
          <a:xfrm>
            <a:off x="1214775" y="3583503"/>
            <a:ext cx="5081249" cy="324551"/>
          </a:xfrm>
        </p:spPr>
        <p:txBody>
          <a:bodyPr>
            <a:normAutofit/>
          </a:bodyPr>
          <a:lstStyle>
            <a:lvl1pPr marL="0" indent="0" algn="l">
              <a:buFontTx/>
              <a:buNone/>
              <a:defRPr lang="zh-CN" altLang="en-US" sz="1600" kern="1200" dirty="0">
                <a:solidFill>
                  <a:schemeClr val="bg1"/>
                </a:solidFill>
                <a:latin typeface="+mn-lt"/>
                <a:ea typeface="+mn-ea"/>
                <a:cs typeface="+mn-cs"/>
              </a:defRPr>
            </a:lvl1pPr>
          </a:lstStyle>
          <a:p>
            <a:r>
              <a:rPr lang="zh-CN" altLang="en-US" sz="1600" dirty="0">
                <a:solidFill>
                  <a:srgbClr val="02205C"/>
                </a:solidFill>
                <a:ea typeface="微软雅黑" panose="020B0503020204020204" pitchFamily="34" charset="-122"/>
                <a:cs typeface="+mn-ea"/>
                <a:sym typeface="+mn-lt"/>
              </a:rPr>
              <a:t>Click Here To Add Your Title</a:t>
            </a:r>
            <a:endParaRPr lang="zh-CN" altLang="en-US" sz="1600" dirty="0">
              <a:solidFill>
                <a:srgbClr val="02205C"/>
              </a:solidFill>
              <a:ea typeface="微软雅黑" panose="020B0503020204020204" pitchFamily="34" charset="-122"/>
              <a:cs typeface="+mn-ea"/>
              <a:sym typeface="+mn-lt"/>
            </a:endParaRPr>
          </a:p>
        </p:txBody>
      </p:sp>
      <p:sp>
        <p:nvSpPr>
          <p:cNvPr id="30" name="图片占位符 28"/>
          <p:cNvSpPr>
            <a:spLocks noGrp="1"/>
          </p:cNvSpPr>
          <p:nvPr>
            <p:ph type="pic" sz="quarter" idx="17" hasCustomPrompt="1"/>
          </p:nvPr>
        </p:nvSpPr>
        <p:spPr>
          <a:xfrm>
            <a:off x="0" y="4577171"/>
            <a:ext cx="12192000" cy="2280829"/>
          </a:xfrm>
          <a:solidFill>
            <a:schemeClr val="accent1"/>
          </a:solidFill>
        </p:spPr>
        <p:txBody>
          <a:bodyPr anchor="ctr">
            <a:normAutofit/>
          </a:bodyPr>
          <a:lstStyle>
            <a:lvl1pPr marL="0" indent="0" algn="ctr">
              <a:buNone/>
              <a:defRPr sz="1600">
                <a:solidFill>
                  <a:schemeClr val="bg1"/>
                </a:solidFill>
              </a:defRPr>
            </a:lvl1pPr>
          </a:lstStyle>
          <a:p>
            <a:r>
              <a:rPr lang="zh-CN" altLang="en-US" dirty="0"/>
              <a:t>点击插入图片</a:t>
            </a:r>
            <a:endParaRPr lang="zh-CN" altLang="en-US" dirty="0"/>
          </a:p>
        </p:txBody>
      </p:sp>
      <p:pic>
        <p:nvPicPr>
          <p:cNvPr id="23" name="图片占位符 14"/>
          <p:cNvPicPr>
            <a:picLocks noChangeAspect="1"/>
          </p:cNvPicPr>
          <p:nvPr userDrawn="1"/>
        </p:nvPicPr>
        <p:blipFill rotWithShape="1">
          <a:blip r:embed="rId3">
            <a:extLst>
              <a:ext uri="{28A0092B-C50C-407E-A947-70E740481C1C}">
                <a14:useLocalDpi xmlns:a14="http://schemas.microsoft.com/office/drawing/2010/main" val="0"/>
              </a:ext>
            </a:extLst>
          </a:blip>
          <a:srcRect/>
          <a:stretch>
            <a:fillRect/>
          </a:stretch>
        </p:blipFill>
        <p:spPr>
          <a:xfrm flipH="1" flipV="1">
            <a:off x="0" y="4576763"/>
            <a:ext cx="12192000" cy="2281237"/>
          </a:xfrm>
          <a:prstGeom prst="rect">
            <a:avLst/>
          </a:prstGeom>
        </p:spPr>
      </p:pic>
      <p:sp>
        <p:nvSpPr>
          <p:cNvPr id="29" name="图片占位符 28"/>
          <p:cNvSpPr>
            <a:spLocks noGrp="1"/>
          </p:cNvSpPr>
          <p:nvPr>
            <p:ph type="pic" sz="quarter" idx="16" hasCustomPrompt="1"/>
          </p:nvPr>
        </p:nvSpPr>
        <p:spPr>
          <a:xfrm>
            <a:off x="6873875" y="1938338"/>
            <a:ext cx="4257675" cy="3194050"/>
          </a:xfrm>
          <a:pattFill prst="pct5">
            <a:fgClr>
              <a:srgbClr val="E4E6EA"/>
            </a:fgClr>
            <a:bgClr>
              <a:srgbClr val="ADB5BF"/>
            </a:bgClr>
          </a:pattFill>
          <a:ln w="12700">
            <a:solidFill>
              <a:schemeClr val="bg1"/>
            </a:solid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a:defRPr lang="zh-CN" altLang="en-US" sz="1800" dirty="0">
                <a:solidFill>
                  <a:schemeClr val="lt1"/>
                </a:solidFill>
              </a:defRPr>
            </a:lvl1pPr>
          </a:lstStyle>
          <a:p>
            <a:pPr marL="0" lvl="0" algn="ctr"/>
            <a:r>
              <a:rPr lang="zh-CN" altLang="en-US" dirty="0"/>
              <a:t>点击插入图片</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zh-CN" altLang="en-US" dirty="0"/>
              <a:t>单击此处编辑标题样式 </a:t>
            </a:r>
            <a:r>
              <a:rPr lang="en-US" altLang="zh-CN" dirty="0"/>
              <a:t>-24pt</a:t>
            </a:r>
            <a:endParaRPr lang="zh-CN" altLang="en-US" dirty="0"/>
          </a:p>
        </p:txBody>
      </p:sp>
      <p:sp>
        <p:nvSpPr>
          <p:cNvPr id="3" name="内容占位符 2"/>
          <p:cNvSpPr>
            <a:spLocks noGrp="1"/>
          </p:cNvSpPr>
          <p:nvPr>
            <p:ph idx="1" hasCustomPrompt="1"/>
          </p:nvPr>
        </p:nvSpPr>
        <p:spPr/>
        <p:txBody>
          <a:bodyPr/>
          <a:lstStyle/>
          <a:p>
            <a:r>
              <a:rPr lang="zh-CN" altLang="en-US" sz="2000" dirty="0"/>
              <a:t>一级标题</a:t>
            </a:r>
            <a:r>
              <a:rPr lang="ja-JP" altLang="en-US" sz="2000" dirty="0"/>
              <a:t> </a:t>
            </a:r>
            <a:r>
              <a:rPr lang="en-US" altLang="zh-CN" sz="2000" dirty="0"/>
              <a:t>-20pt</a:t>
            </a:r>
            <a:endParaRPr lang="en-US" altLang="zh-CN" sz="2000" dirty="0"/>
          </a:p>
          <a:p>
            <a:pPr lvl="1"/>
            <a:r>
              <a:rPr lang="zh-CN" altLang="en-US" sz="1800" dirty="0"/>
              <a:t>二级标题</a:t>
            </a:r>
            <a:r>
              <a:rPr lang="en-US" altLang="zh-CN" sz="1800" dirty="0"/>
              <a:t> -18pt</a:t>
            </a:r>
            <a:endParaRPr lang="en-US" altLang="zh-CN" sz="1800" dirty="0"/>
          </a:p>
          <a:p>
            <a:pPr lvl="2"/>
            <a:r>
              <a:rPr lang="zh-CN" altLang="en-US" sz="1600" dirty="0"/>
              <a:t>三级</a:t>
            </a:r>
            <a:r>
              <a:rPr lang="zh-CN" altLang="en-US" sz="100" dirty="0"/>
              <a:t> </a:t>
            </a:r>
            <a:r>
              <a:rPr lang="zh-CN" altLang="en-US" sz="1600" dirty="0"/>
              <a:t>标题</a:t>
            </a:r>
            <a:r>
              <a:rPr lang="en-US" altLang="zh-CN" sz="1600" dirty="0"/>
              <a:t> -16pt</a:t>
            </a:r>
            <a:endParaRPr lang="en-US" altLang="zh-CN" sz="1600" dirty="0"/>
          </a:p>
          <a:p>
            <a:pPr lvl="3"/>
            <a:r>
              <a:rPr lang="zh-CN" altLang="en-US" sz="1400" dirty="0"/>
              <a:t>四级标题</a:t>
            </a:r>
            <a:r>
              <a:rPr lang="en-US" altLang="zh-CN" sz="1400" dirty="0"/>
              <a:t> -14pt</a:t>
            </a:r>
            <a:endParaRPr lang="en-US" altLang="zh-CN" sz="1400" dirty="0"/>
          </a:p>
          <a:p>
            <a:pPr lvl="4"/>
            <a:r>
              <a:rPr lang="en-US" altLang="zh-CN" dirty="0"/>
              <a:t>…</a:t>
            </a:r>
            <a:endParaRPr lang="en-US" altLang="zh-CN" dirty="0"/>
          </a:p>
          <a:p>
            <a:pPr lvl="4"/>
            <a:r>
              <a:rPr lang="zh-CN" altLang="en-US" sz="1100" dirty="0"/>
              <a:t>正文</a:t>
            </a:r>
            <a:r>
              <a:rPr lang="en-US" altLang="zh-CN" sz="1100" dirty="0"/>
              <a:t> -11pt</a:t>
            </a:r>
            <a:endParaRPr lang="zh-CN" altLang="en-US" sz="1100"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zh-CN" altLang="en-US" dirty="0"/>
              <a:t>单击此处编辑标题样式 </a:t>
            </a:r>
            <a:r>
              <a:rPr lang="en-US" altLang="zh-CN" dirty="0"/>
              <a:t>-24pt</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 y="0"/>
            <a:ext cx="12192001" cy="685800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页脚占位符 2"/>
          <p:cNvSpPr>
            <a:spLocks noGrp="1"/>
          </p:cNvSpPr>
          <p:nvPr>
            <p:ph type="ftr" sz="quarter" idx="10"/>
          </p:nvPr>
        </p:nvSpPr>
        <p:spPr>
          <a:xfrm>
            <a:off x="355600" y="6515100"/>
            <a:ext cx="4114800" cy="342900"/>
          </a:xfrm>
        </p:spPr>
        <p:txBody>
          <a:bodyPr/>
          <a:lstStyle>
            <a:lvl1pPr>
              <a:defRPr sz="1000"/>
            </a:lvl1pPr>
          </a:lstStyle>
          <a:p>
            <a:r>
              <a:rPr lang="en-US" altLang="zh-CN" dirty="0">
                <a:solidFill>
                  <a:srgbClr val="000000">
                    <a:tint val="75000"/>
                  </a:srgbClr>
                </a:solidFill>
              </a:rPr>
              <a:t>© </a:t>
            </a:r>
            <a:r>
              <a:rPr lang="zh-CN" altLang="en-US" dirty="0">
                <a:solidFill>
                  <a:srgbClr val="000000">
                    <a:tint val="75000"/>
                  </a:srgbClr>
                </a:solidFill>
              </a:rPr>
              <a:t>宁夏普天动能信息技术有限公司版权所有</a:t>
            </a:r>
            <a:endParaRPr lang="zh-CN" altLang="en-US" dirty="0">
              <a:solidFill>
                <a:srgbClr val="000000">
                  <a:tint val="75000"/>
                </a:srgbClr>
              </a:solidFill>
            </a:endParaRPr>
          </a:p>
        </p:txBody>
      </p:sp>
      <p:sp>
        <p:nvSpPr>
          <p:cNvPr id="4" name="灯片编号占位符 3"/>
          <p:cNvSpPr>
            <a:spLocks noGrp="1"/>
          </p:cNvSpPr>
          <p:nvPr>
            <p:ph type="sldNum" sz="quarter" idx="11"/>
          </p:nvPr>
        </p:nvSpPr>
        <p:spPr/>
        <p:txBody>
          <a:bodyPr/>
          <a:lstStyle/>
          <a:p>
            <a:fld id="{64078CC2-36C0-483F-8C44-5AE3749A6FBD}" type="slidenum">
              <a:rPr lang="zh-CN" altLang="en-US" smtClean="0">
                <a:solidFill>
                  <a:srgbClr val="000000">
                    <a:tint val="75000"/>
                  </a:srgbClr>
                </a:solidFill>
              </a:rPr>
            </a:fld>
            <a:endParaRPr lang="zh-CN" altLang="en-US">
              <a:solidFill>
                <a:srgbClr val="000000">
                  <a:tint val="75000"/>
                </a:srgb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11" name="标题 1"/>
          <p:cNvSpPr>
            <a:spLocks noGrp="1"/>
          </p:cNvSpPr>
          <p:nvPr>
            <p:ph type="ctrTitle" hasCustomPrompt="1"/>
          </p:nvPr>
        </p:nvSpPr>
        <p:spPr>
          <a:xfrm>
            <a:off x="589995" y="199220"/>
            <a:ext cx="8062088" cy="480052"/>
          </a:xfrm>
          <a:prstGeom prst="rect">
            <a:avLst/>
          </a:prstGeom>
        </p:spPr>
        <p:txBody>
          <a:bodyPr>
            <a:noAutofit/>
          </a:bodyPr>
          <a:lstStyle>
            <a:lvl1pPr algn="l">
              <a:defRPr sz="2665" b="1"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r>
              <a:rPr lang="en-US" altLang="zh-CN" dirty="0">
                <a:solidFill>
                  <a:schemeClr val="bg1"/>
                </a:solidFill>
                <a:latin typeface="+mj-lt"/>
              </a:rPr>
              <a:t>主标题 微软雅黑 20pt 加粗</a:t>
            </a:r>
            <a:endParaRPr lang="en-US" altLang="zh-CN" dirty="0">
              <a:solidFill>
                <a:schemeClr val="bg1"/>
              </a:solidFill>
              <a:latin typeface="+mj-lt"/>
            </a:endParaRPr>
          </a:p>
        </p:txBody>
      </p:sp>
      <p:sp>
        <p:nvSpPr>
          <p:cNvPr id="12" name="副标题 2"/>
          <p:cNvSpPr>
            <a:spLocks noGrp="1"/>
          </p:cNvSpPr>
          <p:nvPr>
            <p:ph type="subTitle" idx="1" hasCustomPrompt="1"/>
          </p:nvPr>
        </p:nvSpPr>
        <p:spPr>
          <a:xfrm>
            <a:off x="332384" y="1076484"/>
            <a:ext cx="8064896" cy="480053"/>
          </a:xfrm>
          <a:prstGeom prst="rect">
            <a:avLst/>
          </a:prstGeom>
        </p:spPr>
        <p:txBody>
          <a:bodyPr>
            <a:noAutofit/>
          </a:bodyPr>
          <a:lstStyle>
            <a:lvl1pPr marL="0" indent="0" algn="l">
              <a:buNone/>
              <a:defRPr sz="24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dirty="0">
                <a:solidFill>
                  <a:schemeClr val="bg1"/>
                </a:solidFill>
                <a:latin typeface="+mj-lt"/>
              </a:rPr>
              <a:t>副标题 微软雅黑 18pt</a:t>
            </a:r>
            <a:endParaRPr lang="zh-CN" altLang="en-US" dirty="0">
              <a:solidFill>
                <a:schemeClr val="bg1"/>
              </a:solidFill>
              <a:latin typeface="+mj-l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2" y="6356354"/>
            <a:ext cx="2844800" cy="365125"/>
          </a:xfrm>
          <a:prstGeom prst="rect">
            <a:avLst/>
          </a:prstGeom>
        </p:spPr>
        <p:txBody>
          <a:bodyPr/>
          <a:lstStyle/>
          <a:p>
            <a:fld id="{87A518EE-751A-493E-82A1-3D6BEF00C280}" type="datetimeFigureOut">
              <a:rPr lang="zh-CN" altLang="en-US" smtClean="0"/>
            </a:fld>
            <a:endParaRPr lang="zh-CN" altLang="en-US"/>
          </a:p>
        </p:txBody>
      </p:sp>
      <p:sp>
        <p:nvSpPr>
          <p:cNvPr id="3" name="页脚占位符 2"/>
          <p:cNvSpPr>
            <a:spLocks noGrp="1"/>
          </p:cNvSpPr>
          <p:nvPr>
            <p:ph type="ftr" sz="quarter" idx="11"/>
          </p:nvPr>
        </p:nvSpPr>
        <p:spPr>
          <a:xfrm>
            <a:off x="355600" y="6515100"/>
            <a:ext cx="4114800" cy="342900"/>
          </a:xfrm>
        </p:spPr>
        <p:txBody>
          <a:bodyPr/>
          <a:lstStyle/>
          <a:p>
            <a:endParaRPr lang="zh-CN" altLang="en-US"/>
          </a:p>
        </p:txBody>
      </p:sp>
      <p:sp>
        <p:nvSpPr>
          <p:cNvPr id="4" name="灯片编号占位符 3"/>
          <p:cNvSpPr>
            <a:spLocks noGrp="1"/>
          </p:cNvSpPr>
          <p:nvPr>
            <p:ph type="sldNum" sz="quarter" idx="12"/>
          </p:nvPr>
        </p:nvSpPr>
        <p:spPr/>
        <p:txBody>
          <a:bodyPr/>
          <a:lstStyle/>
          <a:p>
            <a:fld id="{FA2177AA-A7BA-483D-9ED8-AE8A7305EAC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06E6552C-581B-497E-AB9F-E1BD2540732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2EBD61-8534-4599-947E-9229A8863F1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06E6552C-581B-497E-AB9F-E1BD254073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EBD61-8534-4599-947E-9229A8863F1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06E6552C-581B-497E-AB9F-E1BD2540732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A2EBD61-8534-4599-947E-9229A8863F1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06E6552C-581B-497E-AB9F-E1BD2540732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A2EBD61-8534-4599-947E-9229A8863F1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E6552C-581B-497E-AB9F-E1BD2540732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2EBD61-8534-4599-947E-9229A8863F1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6E6552C-581B-497E-AB9F-E1BD254073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EBD61-8534-4599-947E-9229A8863F1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06E6552C-581B-497E-AB9F-E1BD2540732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A2EBD61-8534-4599-947E-9229A8863F1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4.jpeg"/><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0"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theme" Target="../theme/theme3.xml"/><Relationship Id="rId8" Type="http://schemas.openxmlformats.org/officeDocument/2006/relationships/image" Target="../media/image4.jpeg"/><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E6552C-581B-497E-AB9F-E1BD2540732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2EBD61-8534-4599-947E-9229A8863F1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1"/>
            <a:ext cx="12192000" cy="6858001"/>
          </a:xfrm>
          <a:prstGeom prst="rect">
            <a:avLst/>
          </a:prstGeom>
          <a:gradFill>
            <a:gsLst>
              <a:gs pos="100000">
                <a:schemeClr val="bg1">
                  <a:alpha val="85000"/>
                </a:schemeClr>
              </a:gs>
              <a:gs pos="81000">
                <a:srgbClr val="FFFFFF">
                  <a:alpha val="99000"/>
                </a:srgbClr>
              </a:gs>
              <a:gs pos="44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812800"/>
          </a:xfrm>
          <a:prstGeom prst="rect">
            <a:avLst/>
          </a:prstGeom>
          <a:gradFill>
            <a:gsLst>
              <a:gs pos="0">
                <a:schemeClr val="accent1">
                  <a:lumMod val="5000"/>
                  <a:lumOff val="95000"/>
                  <a:alpha val="0"/>
                </a:schemeClr>
              </a:gs>
              <a:gs pos="87000">
                <a:schemeClr val="bg1">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idx="1"/>
          </p:nvPr>
        </p:nvSpPr>
        <p:spPr>
          <a:xfrm>
            <a:off x="355600" y="952500"/>
            <a:ext cx="11468100" cy="5422900"/>
          </a:xfrm>
          <a:prstGeom prst="rect">
            <a:avLst/>
          </a:prstGeom>
        </p:spPr>
        <p:txBody>
          <a:bodyPr vert="horz" lIns="91440" tIns="45720" rIns="91440" bIns="45720" rtlCol="0">
            <a:normAutofit/>
          </a:bodyPr>
          <a:lstStyle/>
          <a:p>
            <a:r>
              <a:rPr lang="zh-CN" altLang="en-US" sz="2000" dirty="0"/>
              <a:t>一级标题</a:t>
            </a:r>
            <a:r>
              <a:rPr lang="ja-JP" altLang="en-US" sz="2000" dirty="0"/>
              <a:t> </a:t>
            </a:r>
            <a:r>
              <a:rPr lang="en-US" altLang="zh-CN" sz="2000" dirty="0"/>
              <a:t>-20pt</a:t>
            </a:r>
            <a:endParaRPr lang="en-US" altLang="zh-CN" sz="2000" dirty="0"/>
          </a:p>
          <a:p>
            <a:pPr lvl="1"/>
            <a:r>
              <a:rPr lang="zh-CN" altLang="en-US" sz="1800" dirty="0"/>
              <a:t>二级标题</a:t>
            </a:r>
            <a:r>
              <a:rPr lang="en-US" altLang="zh-CN" sz="1800" dirty="0"/>
              <a:t> -18pt</a:t>
            </a:r>
            <a:endParaRPr lang="en-US" altLang="zh-CN" sz="1800" dirty="0"/>
          </a:p>
          <a:p>
            <a:pPr lvl="2"/>
            <a:r>
              <a:rPr lang="zh-CN" altLang="en-US" sz="1600" dirty="0"/>
              <a:t>三级</a:t>
            </a:r>
            <a:r>
              <a:rPr lang="zh-CN" altLang="en-US" sz="100" dirty="0"/>
              <a:t> </a:t>
            </a:r>
            <a:r>
              <a:rPr lang="zh-CN" altLang="en-US" sz="1600" dirty="0"/>
              <a:t>标题</a:t>
            </a:r>
            <a:r>
              <a:rPr lang="en-US" altLang="zh-CN" sz="1600" dirty="0"/>
              <a:t> -16pt</a:t>
            </a:r>
            <a:endParaRPr lang="en-US" altLang="zh-CN" sz="1600" dirty="0"/>
          </a:p>
          <a:p>
            <a:pPr lvl="3"/>
            <a:r>
              <a:rPr lang="zh-CN" altLang="en-US" sz="1400" dirty="0"/>
              <a:t>四级标题</a:t>
            </a:r>
            <a:r>
              <a:rPr lang="en-US" altLang="zh-CN" sz="1400" dirty="0"/>
              <a:t> -14pt</a:t>
            </a:r>
            <a:endParaRPr lang="en-US" altLang="zh-CN" sz="1400" dirty="0"/>
          </a:p>
          <a:p>
            <a:pPr lvl="4"/>
            <a:r>
              <a:rPr lang="en-US" altLang="zh-CN" dirty="0"/>
              <a:t>…</a:t>
            </a:r>
            <a:endParaRPr lang="en-US" altLang="zh-CN" dirty="0"/>
          </a:p>
          <a:p>
            <a:pPr lvl="4"/>
            <a:r>
              <a:rPr lang="zh-CN" altLang="en-US" sz="1100" dirty="0"/>
              <a:t>正文</a:t>
            </a:r>
            <a:r>
              <a:rPr lang="en-US" altLang="zh-CN" sz="1100" dirty="0"/>
              <a:t> -11pt</a:t>
            </a:r>
            <a:endParaRPr lang="zh-CN" altLang="en-US" sz="1100" dirty="0"/>
          </a:p>
        </p:txBody>
      </p:sp>
      <p:sp>
        <p:nvSpPr>
          <p:cNvPr id="6" name="灯片编号占位符 5"/>
          <p:cNvSpPr>
            <a:spLocks noGrp="1"/>
          </p:cNvSpPr>
          <p:nvPr>
            <p:ph type="sldNum" sz="quarter" idx="4"/>
          </p:nvPr>
        </p:nvSpPr>
        <p:spPr>
          <a:xfrm>
            <a:off x="9080500" y="6515100"/>
            <a:ext cx="274320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64078CC2-36C0-483F-8C44-5AE3749A6FBD}" type="slidenum">
              <a:rPr lang="zh-CN" altLang="en-US" smtClean="0"/>
            </a:fld>
            <a:endParaRPr lang="zh-CN" altLang="en-US"/>
          </a:p>
        </p:txBody>
      </p:sp>
      <p:sp>
        <p:nvSpPr>
          <p:cNvPr id="4" name="标题占位符 1"/>
          <p:cNvSpPr>
            <a:spLocks noGrp="1"/>
          </p:cNvSpPr>
          <p:nvPr>
            <p:ph type="title"/>
          </p:nvPr>
        </p:nvSpPr>
        <p:spPr>
          <a:xfrm>
            <a:off x="569797" y="153970"/>
            <a:ext cx="9325876" cy="581025"/>
          </a:xfrm>
          <a:prstGeom prst="rect">
            <a:avLst/>
          </a:prstGeom>
        </p:spPr>
        <p:txBody>
          <a:bodyPr vert="horz" lIns="91440" tIns="45720" rIns="91440" bIns="45720" rtlCol="0" anchor="ctr">
            <a:normAutofit/>
          </a:bodyPr>
          <a:lstStyle/>
          <a:p>
            <a:r>
              <a:rPr lang="zh-CN" altLang="en-US" dirty="0"/>
              <a:t>单击此处编辑标题样式 </a:t>
            </a:r>
            <a:r>
              <a:rPr lang="en-US" altLang="zh-CN" dirty="0"/>
              <a:t>-24pt</a:t>
            </a:r>
            <a:endParaRPr lang="zh-CN" altLang="en-US" dirty="0"/>
          </a:p>
        </p:txBody>
      </p:sp>
      <p:sp>
        <p:nvSpPr>
          <p:cNvPr id="10" name="矩形 9"/>
          <p:cNvSpPr/>
          <p:nvPr userDrawn="1"/>
        </p:nvSpPr>
        <p:spPr>
          <a:xfrm>
            <a:off x="355600" y="236855"/>
            <a:ext cx="76200" cy="340360"/>
          </a:xfrm>
          <a:prstGeom prst="rect">
            <a:avLst/>
          </a:prstGeom>
          <a:solidFill>
            <a:srgbClr val="23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dt="0"/>
  <p:txStyles>
    <p:titleStyle>
      <a:lvl1pPr algn="l" defTabSz="914400" rtl="0" eaLnBrk="1" latinLnBrk="0" hangingPunct="1">
        <a:lnSpc>
          <a:spcPct val="90000"/>
        </a:lnSpc>
        <a:spcBef>
          <a:spcPct val="0"/>
        </a:spcBef>
        <a:buNone/>
        <a:defRPr lang="zh-CN" altLang="en-US" sz="2400" b="1" kern="1200" dirty="0">
          <a:solidFill>
            <a:schemeClr val="tx1"/>
          </a:solidFill>
          <a:latin typeface="+mn-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矩形 7"/>
          <p:cNvSpPr/>
          <p:nvPr userDrawn="1"/>
        </p:nvSpPr>
        <p:spPr>
          <a:xfrm>
            <a:off x="0" y="-1"/>
            <a:ext cx="12192000" cy="6858001"/>
          </a:xfrm>
          <a:prstGeom prst="rect">
            <a:avLst/>
          </a:prstGeom>
          <a:gradFill>
            <a:gsLst>
              <a:gs pos="100000">
                <a:schemeClr val="bg1">
                  <a:alpha val="85000"/>
                </a:schemeClr>
              </a:gs>
              <a:gs pos="81000">
                <a:srgbClr val="FFFFFF">
                  <a:alpha val="99000"/>
                </a:srgbClr>
              </a:gs>
              <a:gs pos="44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 name="矩形 8"/>
          <p:cNvSpPr/>
          <p:nvPr userDrawn="1"/>
        </p:nvSpPr>
        <p:spPr>
          <a:xfrm>
            <a:off x="0" y="0"/>
            <a:ext cx="12192000" cy="812800"/>
          </a:xfrm>
          <a:prstGeom prst="rect">
            <a:avLst/>
          </a:prstGeom>
          <a:gradFill>
            <a:gsLst>
              <a:gs pos="0">
                <a:schemeClr val="accent1">
                  <a:lumMod val="5000"/>
                  <a:lumOff val="95000"/>
                  <a:alpha val="0"/>
                </a:schemeClr>
              </a:gs>
              <a:gs pos="87000">
                <a:schemeClr val="bg1">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2" name="标题占位符 1"/>
          <p:cNvSpPr>
            <a:spLocks noGrp="1"/>
          </p:cNvSpPr>
          <p:nvPr>
            <p:ph type="title"/>
          </p:nvPr>
        </p:nvSpPr>
        <p:spPr>
          <a:xfrm>
            <a:off x="569797" y="153970"/>
            <a:ext cx="9325876" cy="581025"/>
          </a:xfrm>
          <a:prstGeom prst="rect">
            <a:avLst/>
          </a:prstGeom>
        </p:spPr>
        <p:txBody>
          <a:bodyPr vert="horz" lIns="91440" tIns="45720" rIns="91440" bIns="45720" rtlCol="0" anchor="ctr">
            <a:normAutofit/>
          </a:bodyPr>
          <a:lstStyle/>
          <a:p>
            <a:r>
              <a:rPr lang="zh-CN" altLang="en-US" dirty="0"/>
              <a:t>单击此处编辑标题样式 </a:t>
            </a:r>
            <a:r>
              <a:rPr lang="en-US" altLang="zh-CN" dirty="0"/>
              <a:t>-24pt</a:t>
            </a:r>
            <a:endParaRPr lang="zh-CN" altLang="en-US" dirty="0"/>
          </a:p>
        </p:txBody>
      </p:sp>
      <p:sp>
        <p:nvSpPr>
          <p:cNvPr id="3" name="文本占位符 2"/>
          <p:cNvSpPr>
            <a:spLocks noGrp="1"/>
          </p:cNvSpPr>
          <p:nvPr>
            <p:ph type="body" idx="1"/>
          </p:nvPr>
        </p:nvSpPr>
        <p:spPr>
          <a:xfrm>
            <a:off x="355600" y="952500"/>
            <a:ext cx="11468100" cy="5422900"/>
          </a:xfrm>
          <a:prstGeom prst="rect">
            <a:avLst/>
          </a:prstGeom>
        </p:spPr>
        <p:txBody>
          <a:bodyPr vert="horz" lIns="91440" tIns="45720" rIns="91440" bIns="45720" rtlCol="0">
            <a:normAutofit/>
          </a:bodyPr>
          <a:lstStyle/>
          <a:p>
            <a:r>
              <a:rPr lang="zh-CN" altLang="en-US" sz="2000" dirty="0"/>
              <a:t>一级标题</a:t>
            </a:r>
            <a:r>
              <a:rPr lang="ja-JP" altLang="en-US" sz="2000" dirty="0"/>
              <a:t> </a:t>
            </a:r>
            <a:r>
              <a:rPr lang="en-US" altLang="zh-CN" sz="2000" dirty="0"/>
              <a:t>-20pt</a:t>
            </a:r>
            <a:endParaRPr lang="en-US" altLang="zh-CN" sz="2000" dirty="0"/>
          </a:p>
          <a:p>
            <a:pPr lvl="1"/>
            <a:r>
              <a:rPr lang="zh-CN" altLang="en-US" sz="1800" dirty="0"/>
              <a:t>二级标题</a:t>
            </a:r>
            <a:r>
              <a:rPr lang="en-US" altLang="zh-CN" sz="1800" dirty="0"/>
              <a:t> -18pt</a:t>
            </a:r>
            <a:endParaRPr lang="en-US" altLang="zh-CN" sz="1800" dirty="0"/>
          </a:p>
          <a:p>
            <a:pPr lvl="2"/>
            <a:r>
              <a:rPr lang="zh-CN" altLang="en-US" sz="1600" dirty="0"/>
              <a:t>三级</a:t>
            </a:r>
            <a:r>
              <a:rPr lang="zh-CN" altLang="en-US" sz="100" dirty="0"/>
              <a:t> </a:t>
            </a:r>
            <a:r>
              <a:rPr lang="zh-CN" altLang="en-US" sz="1600" dirty="0"/>
              <a:t>标题</a:t>
            </a:r>
            <a:r>
              <a:rPr lang="en-US" altLang="zh-CN" sz="1600" dirty="0"/>
              <a:t> -16pt</a:t>
            </a:r>
            <a:endParaRPr lang="en-US" altLang="zh-CN" sz="1600" dirty="0"/>
          </a:p>
          <a:p>
            <a:pPr lvl="3"/>
            <a:r>
              <a:rPr lang="zh-CN" altLang="en-US" sz="1400" dirty="0"/>
              <a:t>四级标题</a:t>
            </a:r>
            <a:r>
              <a:rPr lang="en-US" altLang="zh-CN" sz="1400" dirty="0"/>
              <a:t> -14pt</a:t>
            </a:r>
            <a:endParaRPr lang="en-US" altLang="zh-CN" sz="1400" dirty="0"/>
          </a:p>
          <a:p>
            <a:pPr lvl="4"/>
            <a:r>
              <a:rPr lang="en-US" altLang="zh-CN" dirty="0"/>
              <a:t>…</a:t>
            </a:r>
            <a:endParaRPr lang="en-US" altLang="zh-CN" dirty="0"/>
          </a:p>
          <a:p>
            <a:pPr lvl="4"/>
            <a:r>
              <a:rPr lang="zh-CN" altLang="en-US" sz="1100" dirty="0"/>
              <a:t>正文</a:t>
            </a:r>
            <a:r>
              <a:rPr lang="en-US" altLang="zh-CN" sz="1100" dirty="0"/>
              <a:t> -11pt</a:t>
            </a:r>
            <a:endParaRPr lang="zh-CN" altLang="en-US" sz="1100" dirty="0"/>
          </a:p>
        </p:txBody>
      </p:sp>
      <p:sp>
        <p:nvSpPr>
          <p:cNvPr id="6" name="灯片编号占位符 5"/>
          <p:cNvSpPr>
            <a:spLocks noGrp="1"/>
          </p:cNvSpPr>
          <p:nvPr>
            <p:ph type="sldNum" sz="quarter" idx="4"/>
          </p:nvPr>
        </p:nvSpPr>
        <p:spPr>
          <a:xfrm>
            <a:off x="9080500" y="6515100"/>
            <a:ext cx="274320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64078CC2-36C0-483F-8C44-5AE3749A6FBD}" type="slidenum">
              <a:rPr lang="zh-CN" altLang="en-US" smtClean="0">
                <a:solidFill>
                  <a:srgbClr val="000000">
                    <a:tint val="75000"/>
                  </a:srgbClr>
                </a:solidFill>
              </a:rPr>
            </a:fld>
            <a:endParaRPr lang="zh-CN" altLang="en-US">
              <a:solidFill>
                <a:srgbClr val="000000">
                  <a:tint val="75000"/>
                </a:srgbClr>
              </a:solidFill>
            </a:endParaRPr>
          </a:p>
        </p:txBody>
      </p:sp>
      <p:sp>
        <p:nvSpPr>
          <p:cNvPr id="4" name="矩形 3"/>
          <p:cNvSpPr/>
          <p:nvPr userDrawn="1"/>
        </p:nvSpPr>
        <p:spPr>
          <a:xfrm>
            <a:off x="355600" y="273685"/>
            <a:ext cx="76200" cy="340360"/>
          </a:xfrm>
          <a:prstGeom prst="rect">
            <a:avLst/>
          </a:prstGeom>
          <a:solidFill>
            <a:srgbClr val="23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Lst>
  <p:hf hdr="0" dt="0"/>
  <p:txStyles>
    <p:titleStyle>
      <a:lvl1pPr algn="l" defTabSz="914400" rtl="0" eaLnBrk="1" latinLnBrk="0" hangingPunct="1">
        <a:lnSpc>
          <a:spcPct val="90000"/>
        </a:lnSpc>
        <a:spcBef>
          <a:spcPct val="0"/>
        </a:spcBef>
        <a:buNone/>
        <a:defRPr lang="zh-CN" altLang="en-US" sz="2400" b="1" kern="1200" dirty="0">
          <a:solidFill>
            <a:schemeClr val="tx1"/>
          </a:solidFill>
          <a:latin typeface="+mn-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8.xml"/><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8.xml"/><Relationship Id="rId2" Type="http://schemas.openxmlformats.org/officeDocument/2006/relationships/image" Target="../media/image22.jpe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8.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8.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8.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8.xml"/><Relationship Id="rId4" Type="http://schemas.openxmlformats.org/officeDocument/2006/relationships/image" Target="../media/image38.jpeg"/><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image" Target="../media/image35.jpeg"/></Relationships>
</file>

<file path=ppt/slides/_rels/slide27.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image42.wdp"/><Relationship Id="rId3" Type="http://schemas.openxmlformats.org/officeDocument/2006/relationships/image" Target="../media/image41.png"/><Relationship Id="rId2" Type="http://schemas.openxmlformats.org/officeDocument/2006/relationships/image" Target="../media/image40.png"/><Relationship Id="rId14" Type="http://schemas.openxmlformats.org/officeDocument/2006/relationships/notesSlide" Target="../notesSlides/notesSlide20.xml"/><Relationship Id="rId13" Type="http://schemas.openxmlformats.org/officeDocument/2006/relationships/slideLayout" Target="../slideLayouts/slideLayout18.xml"/><Relationship Id="rId12" Type="http://schemas.openxmlformats.org/officeDocument/2006/relationships/image" Target="../media/image49.png"/><Relationship Id="rId11" Type="http://schemas.openxmlformats.org/officeDocument/2006/relationships/tags" Target="../tags/tag2.xml"/><Relationship Id="rId10" Type="http://schemas.openxmlformats.org/officeDocument/2006/relationships/image" Target="../media/image48.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8.xml"/><Relationship Id="rId6" Type="http://schemas.openxmlformats.org/officeDocument/2006/relationships/image" Target="../media/image35.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51.jpeg"/><Relationship Id="rId7" Type="http://schemas.openxmlformats.org/officeDocument/2006/relationships/image" Target="../media/image38.jpe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0" Type="http://schemas.openxmlformats.org/officeDocument/2006/relationships/notesSlide" Target="../notesSlides/notesSlide22.xml"/><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8.xml"/><Relationship Id="rId5" Type="http://schemas.openxmlformats.org/officeDocument/2006/relationships/image" Target="../media/image56.jpeg"/><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8.xml"/><Relationship Id="rId2" Type="http://schemas.openxmlformats.org/officeDocument/2006/relationships/image" Target="../media/image58.png"/><Relationship Id="rId1" Type="http://schemas.openxmlformats.org/officeDocument/2006/relationships/image" Target="../media/image57.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65.png"/><Relationship Id="rId1"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8.xml"/><Relationship Id="rId2" Type="http://schemas.openxmlformats.org/officeDocument/2006/relationships/image" Target="../media/image68.png"/><Relationship Id="rId1"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3.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1.vml"/><Relationship Id="rId3" Type="http://schemas.openxmlformats.org/officeDocument/2006/relationships/slideLayout" Target="../slideLayouts/slideLayout18.xml"/><Relationship Id="rId2" Type="http://schemas.openxmlformats.org/officeDocument/2006/relationships/image" Target="../media/image69.wmf"/><Relationship Id="rId1" Type="http://schemas.openxmlformats.org/officeDocument/2006/relationships/oleObject" Target="../embeddings/oleObject1.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18.xml"/><Relationship Id="rId7" Type="http://schemas.openxmlformats.org/officeDocument/2006/relationships/image" Target="../media/image76.png"/><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84.png"/><Relationship Id="rId7" Type="http://schemas.openxmlformats.org/officeDocument/2006/relationships/image" Target="../media/image83.emf"/><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8" Type="http://schemas.openxmlformats.org/officeDocument/2006/relationships/notesSlide" Target="../notesSlides/notesSlide34.xml"/><Relationship Id="rId17" Type="http://schemas.openxmlformats.org/officeDocument/2006/relationships/slideLayout" Target="../slideLayouts/slideLayout18.xml"/><Relationship Id="rId16" Type="http://schemas.openxmlformats.org/officeDocument/2006/relationships/image" Target="../media/image92.png"/><Relationship Id="rId15" Type="http://schemas.openxmlformats.org/officeDocument/2006/relationships/image" Target="../media/image91.png"/><Relationship Id="rId14" Type="http://schemas.openxmlformats.org/officeDocument/2006/relationships/image" Target="../media/image90.png"/><Relationship Id="rId13" Type="http://schemas.openxmlformats.org/officeDocument/2006/relationships/image" Target="../media/image89.png"/><Relationship Id="rId12" Type="http://schemas.openxmlformats.org/officeDocument/2006/relationships/image" Target="../media/image88.png"/><Relationship Id="rId11" Type="http://schemas.openxmlformats.org/officeDocument/2006/relationships/image" Target="../media/image87.png"/><Relationship Id="rId10" Type="http://schemas.openxmlformats.org/officeDocument/2006/relationships/image" Target="../media/image86.png"/><Relationship Id="rId1" Type="http://schemas.openxmlformats.org/officeDocument/2006/relationships/image" Target="../media/image77.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8.xml"/><Relationship Id="rId2" Type="http://schemas.openxmlformats.org/officeDocument/2006/relationships/image" Target="../media/image94.png"/><Relationship Id="rId1" Type="http://schemas.openxmlformats.org/officeDocument/2006/relationships/image" Target="../media/image93.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2"/>
          </p:nvPr>
        </p:nvSpPr>
        <p:spPr>
          <a:xfrm>
            <a:off x="617517" y="1713077"/>
            <a:ext cx="10509662" cy="923330"/>
          </a:xfrm>
        </p:spPr>
        <p:txBody>
          <a:bodyPr/>
          <a:lstStyle/>
          <a:p>
            <a:r>
              <a:rPr lang="zh-CN" altLang="en-US" sz="3600" dirty="0">
                <a:solidFill>
                  <a:schemeClr val="tx1"/>
                </a:solidFill>
              </a:rPr>
              <a:t>（源码级）充电桩软硬件解决方案</a:t>
            </a:r>
            <a:endParaRPr lang="zh-CN" altLang="en-US" sz="3600" dirty="0">
              <a:solidFill>
                <a:schemeClr val="tx1"/>
              </a:solidFill>
            </a:endParaRPr>
          </a:p>
        </p:txBody>
      </p:sp>
      <p:sp>
        <p:nvSpPr>
          <p:cNvPr id="2" name="灯片编号占位符 1"/>
          <p:cNvSpPr>
            <a:spLocks noGrp="1"/>
          </p:cNvSpPr>
          <p:nvPr>
            <p:ph type="sldNum" sz="quarter" idx="4294967295"/>
          </p:nvPr>
        </p:nvSpPr>
        <p:spPr>
          <a:xfrm>
            <a:off x="9448800" y="6515100"/>
            <a:ext cx="2743200" cy="3429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3" name="文本框 2"/>
          <p:cNvSpPr txBox="1"/>
          <p:nvPr/>
        </p:nvSpPr>
        <p:spPr>
          <a:xfrm>
            <a:off x="9019207" y="6008914"/>
            <a:ext cx="2593980" cy="369332"/>
          </a:xfrm>
          <a:prstGeom prst="rect">
            <a:avLst/>
          </a:prstGeom>
          <a:noFill/>
        </p:spPr>
        <p:txBody>
          <a:bodyPr wrap="none" rtlCol="0">
            <a:spAutoFit/>
          </a:bodyPr>
          <a:lstStyle/>
          <a:p>
            <a:r>
              <a:rPr lang="zh-CN" altLang="en-US" dirty="0">
                <a:latin typeface="华文中宋" panose="02010600040101010101" pitchFamily="2" charset="-122"/>
                <a:ea typeface="华文中宋" panose="02010600040101010101" pitchFamily="2" charset="-122"/>
              </a:rPr>
              <a:t>李文慧  </a:t>
            </a:r>
            <a:r>
              <a:rPr lang="en-US" altLang="zh-CN" dirty="0">
                <a:latin typeface="华文中宋" panose="02010600040101010101" pitchFamily="2" charset="-122"/>
                <a:ea typeface="华文中宋" panose="02010600040101010101" pitchFamily="2" charset="-122"/>
              </a:rPr>
              <a:t>18601938676</a:t>
            </a:r>
            <a:endParaRPr lang="zh-CN" altLang="en-US" dirty="0">
              <a:latin typeface="华文中宋" panose="02010600040101010101" pitchFamily="2" charset="-122"/>
              <a:ea typeface="华文中宋"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产品功能</a:t>
            </a:r>
            <a:r>
              <a:rPr lang="en-US" altLang="zh-CN" dirty="0"/>
              <a:t>-</a:t>
            </a:r>
            <a:r>
              <a:rPr lang="zh-CN" altLang="en-US" dirty="0"/>
              <a:t>其他图（手机端、商户端、平台）</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67275" y="2200275"/>
            <a:ext cx="2457450" cy="24574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产品功能</a:t>
            </a:r>
            <a:r>
              <a:rPr lang="en-US" altLang="zh-CN" dirty="0"/>
              <a:t>-</a:t>
            </a:r>
            <a:r>
              <a:rPr lang="zh-CN" altLang="en-US" dirty="0"/>
              <a:t>硬件厂商</a:t>
            </a:r>
            <a:endParaRPr lang="zh-CN" altLang="en-US" dirty="0"/>
          </a:p>
        </p:txBody>
      </p:sp>
      <p:sp>
        <p:nvSpPr>
          <p:cNvPr id="3" name="圆角矩形 89"/>
          <p:cNvSpPr/>
          <p:nvPr/>
        </p:nvSpPr>
        <p:spPr>
          <a:xfrm>
            <a:off x="812800" y="1440144"/>
            <a:ext cx="2371060" cy="922422"/>
          </a:xfrm>
          <a:prstGeom prst="roundRect">
            <a:avLst/>
          </a:prstGeom>
          <a:solidFill>
            <a:schemeClr val="accent5">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tx1"/>
                </a:solidFill>
                <a:latin typeface="Arial" panose="020B0604020202020204"/>
                <a:ea typeface="微软雅黑" panose="020B0503020204020204" pitchFamily="34" charset="-122"/>
              </a:rPr>
              <a:t>鲸哩</a:t>
            </a:r>
            <a:endParaRPr kumimoji="0" lang="zh-CN" altLang="en-US" sz="18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p:txBody>
      </p:sp>
      <p:sp>
        <p:nvSpPr>
          <p:cNvPr id="6" name="圆角矩形 89"/>
          <p:cNvSpPr/>
          <p:nvPr/>
        </p:nvSpPr>
        <p:spPr>
          <a:xfrm>
            <a:off x="5021277" y="1440144"/>
            <a:ext cx="2371060" cy="922422"/>
          </a:xfrm>
          <a:prstGeom prst="roundRect">
            <a:avLst/>
          </a:prstGeom>
          <a:solidFill>
            <a:schemeClr val="accent5">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a:ea typeface="微软雅黑" panose="020B0503020204020204" pitchFamily="34" charset="-122"/>
              </a:rPr>
              <a:t>正泰</a:t>
            </a:r>
            <a:endParaRPr lang="zh-CN" altLang="en-US" b="1" dirty="0">
              <a:solidFill>
                <a:schemeClr val="tx1"/>
              </a:solidFill>
              <a:latin typeface="Arial" panose="020B0604020202020204"/>
              <a:ea typeface="微软雅黑" panose="020B0503020204020204" pitchFamily="34" charset="-122"/>
            </a:endParaRPr>
          </a:p>
        </p:txBody>
      </p:sp>
      <p:sp>
        <p:nvSpPr>
          <p:cNvPr id="7" name="圆角矩形 89"/>
          <p:cNvSpPr/>
          <p:nvPr/>
        </p:nvSpPr>
        <p:spPr>
          <a:xfrm>
            <a:off x="9073212" y="1440144"/>
            <a:ext cx="2371060" cy="922422"/>
          </a:xfrm>
          <a:prstGeom prst="roundRect">
            <a:avLst/>
          </a:prstGeom>
          <a:solidFill>
            <a:schemeClr val="accent5">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a:ea typeface="微软雅黑" panose="020B0503020204020204" pitchFamily="34" charset="-122"/>
              </a:rPr>
              <a:t>科士达</a:t>
            </a:r>
            <a:endParaRPr lang="zh-CN" altLang="en-US" b="1" dirty="0">
              <a:solidFill>
                <a:schemeClr val="tx1"/>
              </a:solidFill>
              <a:latin typeface="Arial" panose="020B0604020202020204"/>
              <a:ea typeface="微软雅黑" panose="020B0503020204020204" pitchFamily="34" charset="-122"/>
            </a:endParaRPr>
          </a:p>
        </p:txBody>
      </p:sp>
      <p:sp>
        <p:nvSpPr>
          <p:cNvPr id="8" name="圆角矩形 89"/>
          <p:cNvSpPr/>
          <p:nvPr/>
        </p:nvSpPr>
        <p:spPr>
          <a:xfrm>
            <a:off x="812800" y="2967789"/>
            <a:ext cx="2371060" cy="922422"/>
          </a:xfrm>
          <a:prstGeom prst="roundRect">
            <a:avLst/>
          </a:prstGeom>
          <a:solidFill>
            <a:schemeClr val="accent5">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a:ea typeface="微软雅黑" panose="020B0503020204020204" pitchFamily="34" charset="-122"/>
              </a:rPr>
              <a:t>小斑马</a:t>
            </a:r>
            <a:endParaRPr lang="zh-CN" altLang="en-US" b="1" dirty="0">
              <a:solidFill>
                <a:schemeClr val="tx1"/>
              </a:solidFill>
              <a:latin typeface="Arial" panose="020B0604020202020204"/>
              <a:ea typeface="微软雅黑" panose="020B0503020204020204" pitchFamily="34" charset="-122"/>
            </a:endParaRPr>
          </a:p>
        </p:txBody>
      </p:sp>
      <p:sp>
        <p:nvSpPr>
          <p:cNvPr id="9" name="圆角矩形 89"/>
          <p:cNvSpPr/>
          <p:nvPr/>
        </p:nvSpPr>
        <p:spPr>
          <a:xfrm>
            <a:off x="5021277" y="2967789"/>
            <a:ext cx="2371060" cy="922422"/>
          </a:xfrm>
          <a:prstGeom prst="roundRect">
            <a:avLst/>
          </a:prstGeom>
          <a:solidFill>
            <a:schemeClr val="accent5">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Arial" panose="020B0604020202020204"/>
                <a:ea typeface="微软雅黑" panose="020B0503020204020204" pitchFamily="34" charset="-122"/>
              </a:rPr>
              <a:t>公牛</a:t>
            </a:r>
            <a:endParaRPr lang="zh-CN" altLang="en-US" b="1" dirty="0">
              <a:solidFill>
                <a:schemeClr val="tx1"/>
              </a:solidFill>
              <a:latin typeface="Arial" panose="020B0604020202020204"/>
              <a:ea typeface="微软雅黑" panose="020B0503020204020204" pitchFamily="34" charset="-122"/>
            </a:endParaRPr>
          </a:p>
        </p:txBody>
      </p:sp>
      <p:sp>
        <p:nvSpPr>
          <p:cNvPr id="10" name="圆角矩形 89"/>
          <p:cNvSpPr/>
          <p:nvPr/>
        </p:nvSpPr>
        <p:spPr>
          <a:xfrm>
            <a:off x="9073212" y="2967789"/>
            <a:ext cx="2371060" cy="922422"/>
          </a:xfrm>
          <a:prstGeom prst="roundRect">
            <a:avLst/>
          </a:prstGeom>
          <a:solidFill>
            <a:schemeClr val="accent5">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a:ea typeface="微软雅黑" panose="020B0503020204020204" pitchFamily="34" charset="-122"/>
              </a:rPr>
              <a:t>….</a:t>
            </a:r>
            <a:endParaRPr lang="zh-CN" altLang="en-US" b="1" dirty="0">
              <a:solidFill>
                <a:schemeClr val="tx1"/>
              </a:solidFill>
              <a:latin typeface="Arial" panose="020B0604020202020204"/>
              <a:ea typeface="微软雅黑" panose="020B0503020204020204" pitchFamily="34" charset="-122"/>
            </a:endParaRPr>
          </a:p>
        </p:txBody>
      </p:sp>
      <p:sp>
        <p:nvSpPr>
          <p:cNvPr id="11" name="圆角矩形 89"/>
          <p:cNvSpPr/>
          <p:nvPr/>
        </p:nvSpPr>
        <p:spPr>
          <a:xfrm>
            <a:off x="812800" y="4540401"/>
            <a:ext cx="2371060" cy="922422"/>
          </a:xfrm>
          <a:prstGeom prst="roundRect">
            <a:avLst/>
          </a:prstGeom>
          <a:solidFill>
            <a:schemeClr val="accent5">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a:ea typeface="微软雅黑" panose="020B0503020204020204" pitchFamily="34" charset="-122"/>
              </a:rPr>
              <a:t>….</a:t>
            </a:r>
            <a:endParaRPr lang="zh-CN" altLang="en-US" b="1" dirty="0">
              <a:solidFill>
                <a:schemeClr val="tx1"/>
              </a:solidFill>
              <a:latin typeface="Arial" panose="020B0604020202020204"/>
              <a:ea typeface="微软雅黑" panose="020B0503020204020204" pitchFamily="34" charset="-122"/>
            </a:endParaRPr>
          </a:p>
        </p:txBody>
      </p:sp>
      <p:sp>
        <p:nvSpPr>
          <p:cNvPr id="12" name="圆角矩形 89"/>
          <p:cNvSpPr/>
          <p:nvPr/>
        </p:nvSpPr>
        <p:spPr>
          <a:xfrm>
            <a:off x="5021277" y="4540401"/>
            <a:ext cx="2371060" cy="922422"/>
          </a:xfrm>
          <a:prstGeom prst="roundRect">
            <a:avLst/>
          </a:prstGeom>
          <a:solidFill>
            <a:schemeClr val="accent5">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a:ea typeface="微软雅黑" panose="020B0503020204020204" pitchFamily="34" charset="-122"/>
              </a:rPr>
              <a:t>….</a:t>
            </a:r>
            <a:endParaRPr lang="zh-CN" altLang="en-US" b="1" dirty="0">
              <a:solidFill>
                <a:schemeClr val="tx1"/>
              </a:solidFill>
              <a:latin typeface="Arial" panose="020B0604020202020204"/>
              <a:ea typeface="微软雅黑" panose="020B0503020204020204" pitchFamily="34" charset="-122"/>
            </a:endParaRPr>
          </a:p>
        </p:txBody>
      </p:sp>
      <p:sp>
        <p:nvSpPr>
          <p:cNvPr id="13" name="圆角矩形 89"/>
          <p:cNvSpPr/>
          <p:nvPr/>
        </p:nvSpPr>
        <p:spPr>
          <a:xfrm>
            <a:off x="9073212" y="4540401"/>
            <a:ext cx="2371060" cy="922422"/>
          </a:xfrm>
          <a:prstGeom prst="roundRect">
            <a:avLst/>
          </a:prstGeom>
          <a:solidFill>
            <a:schemeClr val="accent5">
              <a:lumMod val="20000"/>
              <a:lumOff val="80000"/>
            </a:schemeClr>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a:ea typeface="微软雅黑" panose="020B0503020204020204" pitchFamily="34" charset="-122"/>
              </a:rPr>
              <a:t>….</a:t>
            </a:r>
            <a:endParaRPr lang="zh-CN" altLang="en-US" b="1" dirty="0">
              <a:solidFill>
                <a:schemeClr val="tx1"/>
              </a:solidFill>
              <a:latin typeface="Arial" panose="020B0604020202020204"/>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2"/>
          </p:nvPr>
        </p:nvSpPr>
        <p:spPr>
          <a:xfrm>
            <a:off x="1022768" y="1884527"/>
            <a:ext cx="9089191" cy="923330"/>
          </a:xfrm>
        </p:spPr>
        <p:txBody>
          <a:bodyPr/>
          <a:lstStyle/>
          <a:p>
            <a:r>
              <a:rPr lang="zh-CN" altLang="en-US" sz="4400" dirty="0">
                <a:solidFill>
                  <a:schemeClr val="tx1"/>
                </a:solidFill>
              </a:rPr>
              <a:t>一站式充电桩硬件建设方案</a:t>
            </a:r>
            <a:endParaRPr lang="zh-CN" altLang="en-US" sz="4400" dirty="0">
              <a:solidFill>
                <a:schemeClr val="tx1"/>
              </a:solidFill>
            </a:endParaRPr>
          </a:p>
        </p:txBody>
      </p:sp>
      <p:sp>
        <p:nvSpPr>
          <p:cNvPr id="2" name="灯片编号占位符 1"/>
          <p:cNvSpPr>
            <a:spLocks noGrp="1"/>
          </p:cNvSpPr>
          <p:nvPr>
            <p:ph type="sldNum" sz="quarter" idx="4294967295"/>
          </p:nvPr>
        </p:nvSpPr>
        <p:spPr>
          <a:xfrm>
            <a:off x="9448800" y="6515100"/>
            <a:ext cx="2743200" cy="3429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endParaRPr lang="zh-CN" altLang="en-US" dirty="0"/>
          </a:p>
        </p:txBody>
      </p:sp>
      <p:sp>
        <p:nvSpPr>
          <p:cNvPr id="3" name="文本占位符 2"/>
          <p:cNvSpPr>
            <a:spLocks noGrp="1"/>
          </p:cNvSpPr>
          <p:nvPr>
            <p:ph type="body" sz="quarter" idx="14"/>
          </p:nvPr>
        </p:nvSpPr>
        <p:spPr>
          <a:xfrm>
            <a:off x="745509" y="2388140"/>
            <a:ext cx="3978800" cy="424729"/>
          </a:xfrm>
        </p:spPr>
        <p:txBody>
          <a:bodyPr/>
          <a:lstStyle/>
          <a:p>
            <a:r>
              <a:rPr lang="zh-CN" altLang="en-US" sz="2800" dirty="0"/>
              <a:t>政策、背景</a:t>
            </a:r>
            <a:r>
              <a:rPr lang="en-US" altLang="zh-CN" sz="2800" dirty="0"/>
              <a:t>&amp;</a:t>
            </a:r>
            <a:r>
              <a:rPr lang="zh-CN" altLang="en-US" sz="2800" dirty="0"/>
              <a:t>建设现状</a:t>
            </a:r>
            <a:endParaRPr lang="zh-CN" altLang="en-US" sz="2800" dirty="0"/>
          </a:p>
        </p:txBody>
      </p:sp>
      <p:sp>
        <p:nvSpPr>
          <p:cNvPr id="5" name="图片占位符 4"/>
          <p:cNvSpPr>
            <a:spLocks noGrp="1"/>
          </p:cNvSpPr>
          <p:nvPr>
            <p:ph type="pic" sz="quarter" idx="16"/>
          </p:nvPr>
        </p:nvSpPr>
        <p:spPr>
          <a:xfrm>
            <a:off x="6873875" y="2191736"/>
            <a:ext cx="4257675" cy="2940652"/>
          </a:xfrm>
        </p:spPr>
      </p:sp>
      <p:pic>
        <p:nvPicPr>
          <p:cNvPr id="9" name="图片 8"/>
          <p:cNvPicPr>
            <a:picLocks noChangeAspect="1"/>
          </p:cNvPicPr>
          <p:nvPr/>
        </p:nvPicPr>
        <p:blipFill>
          <a:blip r:embed="rId1"/>
          <a:stretch>
            <a:fillRect/>
          </a:stretch>
        </p:blipFill>
        <p:spPr>
          <a:xfrm>
            <a:off x="6873875" y="2191736"/>
            <a:ext cx="4257675" cy="2940652"/>
          </a:xfrm>
          <a:prstGeom prst="rect">
            <a:avLst/>
          </a:prstGeom>
        </p:spPr>
      </p:pic>
      <p:sp>
        <p:nvSpPr>
          <p:cNvPr id="7" name="文本占位符 3"/>
          <p:cNvSpPr>
            <a:spLocks noGrp="1"/>
          </p:cNvSpPr>
          <p:nvPr>
            <p:ph type="body" sz="quarter" idx="15"/>
          </p:nvPr>
        </p:nvSpPr>
        <p:spPr>
          <a:xfrm>
            <a:off x="783610" y="2912943"/>
            <a:ext cx="5081249" cy="324551"/>
          </a:xfrm>
        </p:spPr>
        <p:txBody>
          <a:bodyPr>
            <a:noAutofit/>
          </a:bodyPr>
          <a:lstStyle/>
          <a:p>
            <a:r>
              <a:rPr lang="zh-CN" altLang="en-US" sz="1400" dirty="0">
                <a:solidFill>
                  <a:schemeClr val="tx1"/>
                </a:solidFill>
                <a:latin typeface="微软雅黑" panose="020B0503020204020204" pitchFamily="34" charset="-122"/>
                <a:ea typeface="微软雅黑" panose="020B0503020204020204" pitchFamily="34" charset="-122"/>
              </a:rPr>
              <a:t>行业背景</a:t>
            </a:r>
            <a:r>
              <a:rPr lang="en-US" altLang="zh-CN" sz="1400" dirty="0">
                <a:solidFill>
                  <a:schemeClr val="tx1"/>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政策引导</a:t>
            </a:r>
            <a:r>
              <a:rPr lang="en-US" altLang="zh-CN" sz="1400" dirty="0">
                <a:solidFill>
                  <a:schemeClr val="tx1"/>
                </a:solidFill>
                <a:latin typeface="微软雅黑" panose="020B0503020204020204" pitchFamily="34" charset="-122"/>
                <a:ea typeface="微软雅黑" panose="020B0503020204020204" pitchFamily="34" charset="-122"/>
              </a:rPr>
              <a:t>• </a:t>
            </a:r>
            <a:endParaRPr lang="zh-CN" alt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行业背景</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pic>
        <p:nvPicPr>
          <p:cNvPr id="83" name="Picture 11" descr="c:\users\liangqf\appdata\roaming\360se6\User Data\temp\6-141226093035609.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00266" y="1294309"/>
            <a:ext cx="2612078" cy="1449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圆角矩形 89"/>
          <p:cNvSpPr/>
          <p:nvPr/>
        </p:nvSpPr>
        <p:spPr>
          <a:xfrm>
            <a:off x="355600" y="1440144"/>
            <a:ext cx="2371060" cy="922422"/>
          </a:xfrm>
          <a:prstGeom prst="roundRect">
            <a:avLst/>
          </a:prstGeom>
          <a:solidFill>
            <a:srgbClr val="23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石油资源紧张</a:t>
            </a:r>
            <a:endParaRPr kumimoji="0" lang="en-US" altLang="zh-CN"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环境污染加剧</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94" name="圆角矩形 93"/>
          <p:cNvSpPr/>
          <p:nvPr/>
        </p:nvSpPr>
        <p:spPr>
          <a:xfrm>
            <a:off x="2140966" y="3241931"/>
            <a:ext cx="2482836" cy="923965"/>
          </a:xfrm>
          <a:prstGeom prst="roundRect">
            <a:avLst/>
          </a:prstGeom>
          <a:solidFill>
            <a:srgbClr val="2364C8"/>
          </a:solidFill>
          <a:ln>
            <a:solidFill>
              <a:srgbClr val="23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新能源汽车快速发展</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97" name="直角上箭头 96"/>
          <p:cNvSpPr/>
          <p:nvPr/>
        </p:nvSpPr>
        <p:spPr>
          <a:xfrm rot="5400000">
            <a:off x="796505" y="2601242"/>
            <a:ext cx="1583136" cy="1105785"/>
          </a:xfrm>
          <a:prstGeom prst="bentUpArrow">
            <a:avLst>
              <a:gd name="adj1" fmla="val 33951"/>
              <a:gd name="adj2" fmla="val 24585"/>
              <a:gd name="adj3" fmla="val 46375"/>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8" name="圆角矩形 97"/>
          <p:cNvSpPr/>
          <p:nvPr/>
        </p:nvSpPr>
        <p:spPr>
          <a:xfrm>
            <a:off x="3832445" y="5085077"/>
            <a:ext cx="2482836" cy="923965"/>
          </a:xfrm>
          <a:prstGeom prst="roundRect">
            <a:avLst/>
          </a:prstGeom>
          <a:solidFill>
            <a:srgbClr val="2364C8"/>
          </a:solidFill>
          <a:ln>
            <a:solidFill>
              <a:srgbClr val="236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推动新能源设施快速发展</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99" name="直角上箭头 98"/>
          <p:cNvSpPr/>
          <p:nvPr/>
        </p:nvSpPr>
        <p:spPr>
          <a:xfrm rot="5400000">
            <a:off x="2457225" y="4453466"/>
            <a:ext cx="1644653" cy="1105785"/>
          </a:xfrm>
          <a:prstGeom prst="bentUpArrow">
            <a:avLst>
              <a:gd name="adj1" fmla="val 33951"/>
              <a:gd name="adj2" fmla="val 24585"/>
              <a:gd name="adj3" fmla="val 46375"/>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0" name="矩形 99"/>
          <p:cNvSpPr/>
          <p:nvPr/>
        </p:nvSpPr>
        <p:spPr>
          <a:xfrm>
            <a:off x="6725682" y="5085077"/>
            <a:ext cx="5021605" cy="129266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为落实</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国务院办公厅关于加快新能源汽车推广应用的指导意见</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，科学引导电动汽车充电基础设施建设，促进电动汽车产业健康快速发展，国家发改委联合能源局等</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4</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部门编制了</a:t>
            </a:r>
            <a:r>
              <a:rPr kumimoji="0" lang="en-US" altLang="zh-CN" sz="1400" b="1" i="0" u="none" strike="noStrike" kern="1200" cap="none" spc="0" normalizeH="0" baseline="0" noProof="0" dirty="0">
                <a:ln>
                  <a:noFill/>
                </a:ln>
                <a:solidFill>
                  <a:srgbClr val="67AFAB"/>
                </a:solidFill>
                <a:effectLst/>
                <a:uLnTx/>
                <a:uFillTx/>
                <a:latin typeface="微软雅黑" panose="020B0503020204020204" pitchFamily="34" charset="-122"/>
                <a:ea typeface="微软雅黑" panose="020B0503020204020204" pitchFamily="34" charset="-122"/>
                <a:cs typeface="+mn-ea"/>
              </a:rPr>
              <a:t>《</a:t>
            </a:r>
            <a:r>
              <a:rPr kumimoji="0" lang="zh-CN" altLang="en-US"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电动汽车充电基础设施发展指南（</a:t>
            </a:r>
            <a:r>
              <a:rPr kumimoji="0" lang="en-US" altLang="zh-CN"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2021-2035</a:t>
            </a:r>
            <a:r>
              <a:rPr kumimoji="0" lang="zh-CN" altLang="en-US"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r>
              <a:rPr kumimoji="0" lang="en-US" altLang="zh-CN"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1" name="TextBox 9"/>
          <p:cNvSpPr txBox="1"/>
          <p:nvPr/>
        </p:nvSpPr>
        <p:spPr>
          <a:xfrm>
            <a:off x="2809108" y="1140886"/>
            <a:ext cx="5840958" cy="253569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、目前我国</a:t>
            </a:r>
            <a:r>
              <a:rPr kumimoji="0" lang="zh-CN" altLang="en-US"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石油总消耗量的</a:t>
            </a:r>
            <a:r>
              <a:rPr kumimoji="0" lang="en-US" altLang="zh-CN"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70%</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主要用于燃油汽车，随着汽车保有量的不断增长，石油资源日益紧张。</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、城市</a:t>
            </a:r>
            <a:r>
              <a:rPr kumimoji="0" lang="zh-CN" altLang="en-US"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空气污染总量的</a:t>
            </a:r>
            <a:r>
              <a:rPr kumimoji="0" lang="en-US" altLang="zh-CN"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70%</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是由汽车尾气产生的，而</a:t>
            </a:r>
            <a:r>
              <a:rPr kumimoji="0" lang="zh-CN" altLang="en-US"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噪声的</a:t>
            </a:r>
            <a:r>
              <a:rPr kumimoji="0" lang="en-US" altLang="zh-CN"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80%</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也是源于传统的燃油汽车。</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3</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每燃烧一升汽油会产生</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2.37</a:t>
            </a:r>
            <a:r>
              <a:rPr kumimoji="0" lang="zh-CN"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公斤二氧化碳排放</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，按照</a:t>
            </a:r>
            <a:r>
              <a:rPr kumimoji="0" lang="zh-CN"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中国销售了</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1900</a:t>
            </a:r>
            <a:r>
              <a:rPr kumimoji="0" lang="zh-CN"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万辆的燃油乘用车</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汽车加起来总排放在</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10</a:t>
            </a:r>
            <a:r>
              <a:rPr kumimoji="0" lang="zh-CN"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亿吨左右。</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785"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en-US" sz="1785"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102" name="组合 101"/>
          <p:cNvGrpSpPr/>
          <p:nvPr/>
        </p:nvGrpSpPr>
        <p:grpSpPr>
          <a:xfrm>
            <a:off x="4802724" y="3241931"/>
            <a:ext cx="6944563" cy="1122178"/>
            <a:chOff x="-1952572" y="2583961"/>
            <a:chExt cx="6181164" cy="1122178"/>
          </a:xfrm>
        </p:grpSpPr>
        <p:sp>
          <p:nvSpPr>
            <p:cNvPr id="103" name="TextBox 18"/>
            <p:cNvSpPr txBox="1"/>
            <p:nvPr/>
          </p:nvSpPr>
          <p:spPr>
            <a:xfrm flipH="1">
              <a:off x="-1952572" y="2583961"/>
              <a:ext cx="3418871" cy="377411"/>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新能源汽车产业发展规划（</a:t>
              </a:r>
              <a:r>
                <a:rPr kumimoji="0" lang="en-US" altLang="zh-CN"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2021-2035</a:t>
              </a:r>
              <a:r>
                <a:rPr kumimoji="0" lang="zh-CN" altLang="en-US"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1400" b="1" i="0" u="none" strike="noStrike" kern="0" cap="none" spc="0" normalizeH="0" baseline="0" noProof="0" dirty="0">
                <a:ln>
                  <a:noFill/>
                </a:ln>
                <a:solidFill>
                  <a:srgbClr val="06A68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 name="矩形 103"/>
            <p:cNvSpPr/>
            <p:nvPr/>
          </p:nvSpPr>
          <p:spPr>
            <a:xfrm>
              <a:off x="-1763879" y="2930862"/>
              <a:ext cx="5992471" cy="775277"/>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国务院办公厅</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2020</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年</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11</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月</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2</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日发布</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新能源汽车产业发展规划（</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2021-2035</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为各项工作的推进列出了计划和时间表；</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61090" y="220618"/>
            <a:ext cx="8062088" cy="480052"/>
          </a:xfrm>
        </p:spPr>
        <p:txBody>
          <a:bodyPr vert="horz" lIns="91440" tIns="45720" rIns="91440" bIns="45720" rtlCol="0" anchor="ctr">
            <a:normAutofit/>
          </a:bodyPr>
          <a:lstStyle/>
          <a:p>
            <a:r>
              <a:rPr lang="zh-CN" altLang="en-US" sz="2400" dirty="0">
                <a:solidFill>
                  <a:schemeClr val="tx1"/>
                </a:solidFill>
                <a:latin typeface="+mn-lt"/>
                <a:ea typeface="+mn-ea"/>
                <a:cs typeface="+mn-cs"/>
              </a:rPr>
              <a:t>汽车充电桩建设效应</a:t>
            </a:r>
            <a:endParaRPr lang="zh-CN" altLang="en-US" sz="2400" dirty="0">
              <a:solidFill>
                <a:schemeClr val="tx1"/>
              </a:solidFill>
              <a:latin typeface="+mn-lt"/>
              <a:ea typeface="+mn-ea"/>
              <a:cs typeface="+mn-cs"/>
            </a:endParaRPr>
          </a:p>
        </p:txBody>
      </p:sp>
      <p:grpSp>
        <p:nvGrpSpPr>
          <p:cNvPr id="3" name="组合 2"/>
          <p:cNvGrpSpPr/>
          <p:nvPr/>
        </p:nvGrpSpPr>
        <p:grpSpPr>
          <a:xfrm>
            <a:off x="3409414" y="1474141"/>
            <a:ext cx="2423719" cy="2546992"/>
            <a:chOff x="6298086" y="949538"/>
            <a:chExt cx="2014855" cy="2117333"/>
          </a:xfrm>
        </p:grpSpPr>
        <p:sp>
          <p:nvSpPr>
            <p:cNvPr id="20" name="椭圆 32"/>
            <p:cNvSpPr>
              <a:spLocks noChangeArrowheads="1"/>
            </p:cNvSpPr>
            <p:nvPr/>
          </p:nvSpPr>
          <p:spPr bwMode="auto">
            <a:xfrm>
              <a:off x="6298086" y="1055881"/>
              <a:ext cx="2014855" cy="2010990"/>
            </a:xfrm>
            <a:prstGeom prst="ellipse">
              <a:avLst/>
            </a:prstGeom>
            <a:solidFill>
              <a:schemeClr val="accent5">
                <a:lumMod val="75000"/>
                <a:alpha val="29999"/>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Oval 14"/>
            <p:cNvSpPr>
              <a:spLocks noChangeArrowheads="1"/>
            </p:cNvSpPr>
            <p:nvPr/>
          </p:nvSpPr>
          <p:spPr bwMode="auto">
            <a:xfrm>
              <a:off x="7610769" y="949538"/>
              <a:ext cx="606068" cy="620598"/>
            </a:xfrm>
            <a:prstGeom prst="ellipse">
              <a:avLst/>
            </a:prstGeom>
            <a:solidFill>
              <a:schemeClr val="accent5">
                <a:lumMod val="75000"/>
                <a:alpha val="29999"/>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Freeform 8"/>
            <p:cNvSpPr>
              <a:spLocks noEditPoints="1"/>
            </p:cNvSpPr>
            <p:nvPr/>
          </p:nvSpPr>
          <p:spPr bwMode="auto">
            <a:xfrm>
              <a:off x="7784375" y="1116195"/>
              <a:ext cx="258858" cy="287284"/>
            </a:xfrm>
            <a:custGeom>
              <a:avLst/>
              <a:gdLst>
                <a:gd name="T0" fmla="*/ 10 w 206"/>
                <a:gd name="T1" fmla="*/ 0 h 224"/>
                <a:gd name="T2" fmla="*/ 0 w 206"/>
                <a:gd name="T3" fmla="*/ 0 h 224"/>
                <a:gd name="T4" fmla="*/ 0 w 206"/>
                <a:gd name="T5" fmla="*/ 224 h 224"/>
                <a:gd name="T6" fmla="*/ 196 w 206"/>
                <a:gd name="T7" fmla="*/ 224 h 224"/>
                <a:gd name="T8" fmla="*/ 196 w 206"/>
                <a:gd name="T9" fmla="*/ 214 h 224"/>
                <a:gd name="T10" fmla="*/ 10 w 206"/>
                <a:gd name="T11" fmla="*/ 214 h 224"/>
                <a:gd name="T12" fmla="*/ 10 w 206"/>
                <a:gd name="T13" fmla="*/ 0 h 224"/>
                <a:gd name="T14" fmla="*/ 29 w 206"/>
                <a:gd name="T15" fmla="*/ 194 h 224"/>
                <a:gd name="T16" fmla="*/ 78 w 206"/>
                <a:gd name="T17" fmla="*/ 194 h 224"/>
                <a:gd name="T18" fmla="*/ 78 w 206"/>
                <a:gd name="T19" fmla="*/ 90 h 224"/>
                <a:gd name="T20" fmla="*/ 29 w 206"/>
                <a:gd name="T21" fmla="*/ 139 h 224"/>
                <a:gd name="T22" fmla="*/ 29 w 206"/>
                <a:gd name="T23" fmla="*/ 194 h 224"/>
                <a:gd name="T24" fmla="*/ 88 w 206"/>
                <a:gd name="T25" fmla="*/ 194 h 224"/>
                <a:gd name="T26" fmla="*/ 137 w 206"/>
                <a:gd name="T27" fmla="*/ 194 h 224"/>
                <a:gd name="T28" fmla="*/ 137 w 206"/>
                <a:gd name="T29" fmla="*/ 100 h 224"/>
                <a:gd name="T30" fmla="*/ 118 w 206"/>
                <a:gd name="T31" fmla="*/ 119 h 224"/>
                <a:gd name="T32" fmla="*/ 88 w 206"/>
                <a:gd name="T33" fmla="*/ 90 h 224"/>
                <a:gd name="T34" fmla="*/ 88 w 206"/>
                <a:gd name="T35" fmla="*/ 194 h 224"/>
                <a:gd name="T36" fmla="*/ 147 w 206"/>
                <a:gd name="T37" fmla="*/ 194 h 224"/>
                <a:gd name="T38" fmla="*/ 196 w 206"/>
                <a:gd name="T39" fmla="*/ 194 h 224"/>
                <a:gd name="T40" fmla="*/ 196 w 206"/>
                <a:gd name="T41" fmla="*/ 46 h 224"/>
                <a:gd name="T42" fmla="*/ 147 w 206"/>
                <a:gd name="T43" fmla="*/ 95 h 224"/>
                <a:gd name="T44" fmla="*/ 147 w 206"/>
                <a:gd name="T45" fmla="*/ 194 h 224"/>
                <a:gd name="T46" fmla="*/ 83 w 206"/>
                <a:gd name="T47" fmla="*/ 58 h 224"/>
                <a:gd name="T48" fmla="*/ 118 w 206"/>
                <a:gd name="T49" fmla="*/ 95 h 224"/>
                <a:gd name="T50" fmla="*/ 189 w 206"/>
                <a:gd name="T51" fmla="*/ 24 h 224"/>
                <a:gd name="T52" fmla="*/ 206 w 206"/>
                <a:gd name="T53" fmla="*/ 44 h 224"/>
                <a:gd name="T54" fmla="*/ 206 w 206"/>
                <a:gd name="T55" fmla="*/ 0 h 224"/>
                <a:gd name="T56" fmla="*/ 162 w 206"/>
                <a:gd name="T57" fmla="*/ 0 h 224"/>
                <a:gd name="T58" fmla="*/ 179 w 206"/>
                <a:gd name="T59" fmla="*/ 17 h 224"/>
                <a:gd name="T60" fmla="*/ 118 w 206"/>
                <a:gd name="T61" fmla="*/ 78 h 224"/>
                <a:gd name="T62" fmla="*/ 81 w 206"/>
                <a:gd name="T63" fmla="*/ 41 h 224"/>
                <a:gd name="T64" fmla="*/ 27 w 206"/>
                <a:gd name="T65" fmla="*/ 97 h 224"/>
                <a:gd name="T66" fmla="*/ 34 w 206"/>
                <a:gd name="T67" fmla="*/ 104 h 224"/>
                <a:gd name="T68" fmla="*/ 83 w 206"/>
                <a:gd name="T69" fmla="*/ 5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6" h="224">
                  <a:moveTo>
                    <a:pt x="10" y="0"/>
                  </a:moveTo>
                  <a:lnTo>
                    <a:pt x="0" y="0"/>
                  </a:lnTo>
                  <a:lnTo>
                    <a:pt x="0" y="224"/>
                  </a:lnTo>
                  <a:lnTo>
                    <a:pt x="196" y="224"/>
                  </a:lnTo>
                  <a:lnTo>
                    <a:pt x="196" y="214"/>
                  </a:lnTo>
                  <a:lnTo>
                    <a:pt x="10" y="214"/>
                  </a:lnTo>
                  <a:lnTo>
                    <a:pt x="10" y="0"/>
                  </a:lnTo>
                  <a:close/>
                  <a:moveTo>
                    <a:pt x="29" y="194"/>
                  </a:moveTo>
                  <a:lnTo>
                    <a:pt x="78" y="194"/>
                  </a:lnTo>
                  <a:lnTo>
                    <a:pt x="78" y="90"/>
                  </a:lnTo>
                  <a:lnTo>
                    <a:pt x="29" y="139"/>
                  </a:lnTo>
                  <a:lnTo>
                    <a:pt x="29" y="194"/>
                  </a:lnTo>
                  <a:close/>
                  <a:moveTo>
                    <a:pt x="88" y="194"/>
                  </a:moveTo>
                  <a:lnTo>
                    <a:pt x="137" y="194"/>
                  </a:lnTo>
                  <a:lnTo>
                    <a:pt x="137" y="100"/>
                  </a:lnTo>
                  <a:lnTo>
                    <a:pt x="118" y="119"/>
                  </a:lnTo>
                  <a:lnTo>
                    <a:pt x="88" y="90"/>
                  </a:lnTo>
                  <a:lnTo>
                    <a:pt x="88" y="194"/>
                  </a:lnTo>
                  <a:close/>
                  <a:moveTo>
                    <a:pt x="147" y="194"/>
                  </a:moveTo>
                  <a:lnTo>
                    <a:pt x="196" y="194"/>
                  </a:lnTo>
                  <a:lnTo>
                    <a:pt x="196" y="46"/>
                  </a:lnTo>
                  <a:lnTo>
                    <a:pt x="147" y="95"/>
                  </a:lnTo>
                  <a:lnTo>
                    <a:pt x="147" y="194"/>
                  </a:lnTo>
                  <a:close/>
                  <a:moveTo>
                    <a:pt x="83" y="58"/>
                  </a:moveTo>
                  <a:lnTo>
                    <a:pt x="118" y="95"/>
                  </a:lnTo>
                  <a:lnTo>
                    <a:pt x="189" y="24"/>
                  </a:lnTo>
                  <a:lnTo>
                    <a:pt x="206" y="44"/>
                  </a:lnTo>
                  <a:lnTo>
                    <a:pt x="206" y="0"/>
                  </a:lnTo>
                  <a:lnTo>
                    <a:pt x="162" y="0"/>
                  </a:lnTo>
                  <a:lnTo>
                    <a:pt x="179" y="17"/>
                  </a:lnTo>
                  <a:lnTo>
                    <a:pt x="118" y="78"/>
                  </a:lnTo>
                  <a:lnTo>
                    <a:pt x="81" y="41"/>
                  </a:lnTo>
                  <a:lnTo>
                    <a:pt x="27" y="97"/>
                  </a:lnTo>
                  <a:lnTo>
                    <a:pt x="34" y="104"/>
                  </a:lnTo>
                  <a:lnTo>
                    <a:pt x="83" y="58"/>
                  </a:lnTo>
                  <a:close/>
                </a:path>
              </a:pathLst>
            </a:custGeom>
            <a:solidFill>
              <a:srgbClr val="0099FF"/>
            </a:solidFill>
            <a:ln>
              <a:noFill/>
            </a:ln>
          </p:spPr>
          <p:txBody>
            <a:bodyPr lIns="162487" tIns="81243" rIns="162487" bIns="81243"/>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a:ea typeface="微软雅黑" panose="020B0503020204020204" pitchFamily="34" charset="-122"/>
                <a:cs typeface="+mn-cs"/>
              </a:endParaRPr>
            </a:p>
          </p:txBody>
        </p:sp>
        <p:sp>
          <p:nvSpPr>
            <p:cNvPr id="23" name="文本框 35"/>
            <p:cNvSpPr txBox="1">
              <a:spLocks noChangeArrowheads="1"/>
            </p:cNvSpPr>
            <p:nvPr/>
          </p:nvSpPr>
          <p:spPr bwMode="auto">
            <a:xfrm>
              <a:off x="6422761" y="1813634"/>
              <a:ext cx="1765503" cy="48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推动本地新能源汽车产业发展</a:t>
              </a:r>
              <a:endPar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4" name="TextBox 13"/>
          <p:cNvSpPr txBox="1">
            <a:spLocks noChangeArrowheads="1"/>
          </p:cNvSpPr>
          <p:nvPr/>
        </p:nvSpPr>
        <p:spPr bwMode="auto">
          <a:xfrm>
            <a:off x="3184529" y="4455865"/>
            <a:ext cx="2976331" cy="106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1216025" rtl="0" eaLnBrk="1" fontAlgn="auto" latinLnBrk="0" hangingPunct="1">
              <a:lnSpc>
                <a:spcPct val="15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伴随着新能源汽车充电桩的建设，促进新能源车辆的购买使用，促进本地新能源汽车配套产业发展</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nvGrpSpPr>
          <p:cNvPr id="31" name="组合 30"/>
          <p:cNvGrpSpPr/>
          <p:nvPr/>
        </p:nvGrpSpPr>
        <p:grpSpPr>
          <a:xfrm>
            <a:off x="411115" y="1602064"/>
            <a:ext cx="2423719" cy="2419069"/>
            <a:chOff x="6298086" y="1055881"/>
            <a:chExt cx="2014855" cy="2010990"/>
          </a:xfrm>
          <a:solidFill>
            <a:schemeClr val="accent2">
              <a:lumMod val="20000"/>
              <a:lumOff val="80000"/>
            </a:schemeClr>
          </a:solidFill>
        </p:grpSpPr>
        <p:sp>
          <p:nvSpPr>
            <p:cNvPr id="32" name="椭圆 32"/>
            <p:cNvSpPr>
              <a:spLocks noChangeArrowheads="1"/>
            </p:cNvSpPr>
            <p:nvPr/>
          </p:nvSpPr>
          <p:spPr bwMode="auto">
            <a:xfrm>
              <a:off x="6298086" y="1055881"/>
              <a:ext cx="2014855" cy="2010990"/>
            </a:xfrm>
            <a:prstGeom prst="ellipse">
              <a:avLst/>
            </a:prstGeom>
            <a:grp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文本框 35"/>
            <p:cNvSpPr txBox="1">
              <a:spLocks noChangeArrowheads="1"/>
            </p:cNvSpPr>
            <p:nvPr/>
          </p:nvSpPr>
          <p:spPr bwMode="auto">
            <a:xfrm>
              <a:off x="6422761" y="1847800"/>
              <a:ext cx="1765503" cy="486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便民服务</a:t>
              </a:r>
              <a:endParaRPr kumimoji="0" lang="en-US" altLang="zh-CN"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提高市民充电便利性</a:t>
              </a:r>
              <a:endPar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36" name="TextBox 13"/>
          <p:cNvSpPr txBox="1">
            <a:spLocks noChangeArrowheads="1"/>
          </p:cNvSpPr>
          <p:nvPr/>
        </p:nvSpPr>
        <p:spPr bwMode="auto">
          <a:xfrm>
            <a:off x="351990" y="4455865"/>
            <a:ext cx="2482844" cy="106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1216025" rtl="0" eaLnBrk="1" fontAlgn="auto" latinLnBrk="0" hangingPunct="1">
              <a:lnSpc>
                <a:spcPct val="15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满足本地现有新能源汽车充需求，为未来本地新能源汽车数量增长做服务准备</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38" name="Oval 14"/>
          <p:cNvSpPr>
            <a:spLocks noChangeArrowheads="1"/>
          </p:cNvSpPr>
          <p:nvPr/>
        </p:nvSpPr>
        <p:spPr bwMode="auto">
          <a:xfrm>
            <a:off x="1968875" y="1555840"/>
            <a:ext cx="742647" cy="709633"/>
          </a:xfrm>
          <a:prstGeom prst="ellipse">
            <a:avLst/>
          </a:prstGeom>
          <a:solidFill>
            <a:srgbClr val="E6B9B8">
              <a:alpha val="50196"/>
            </a:srgb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 name="Freeform 68"/>
          <p:cNvSpPr>
            <a:spLocks noEditPoints="1"/>
          </p:cNvSpPr>
          <p:nvPr/>
        </p:nvSpPr>
        <p:spPr bwMode="auto">
          <a:xfrm>
            <a:off x="2160887" y="1709518"/>
            <a:ext cx="412159" cy="397468"/>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rgbClr val="0099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a:ea typeface="微软雅黑" panose="020B0503020204020204" pitchFamily="34" charset="-122"/>
              <a:cs typeface="+mn-cs"/>
            </a:endParaRPr>
          </a:p>
        </p:txBody>
      </p:sp>
      <p:grpSp>
        <p:nvGrpSpPr>
          <p:cNvPr id="40" name="组合 39"/>
          <p:cNvGrpSpPr/>
          <p:nvPr/>
        </p:nvGrpSpPr>
        <p:grpSpPr>
          <a:xfrm>
            <a:off x="9316759" y="1474141"/>
            <a:ext cx="2423719" cy="2546992"/>
            <a:chOff x="6298086" y="949538"/>
            <a:chExt cx="2014855" cy="2117333"/>
          </a:xfrm>
          <a:solidFill>
            <a:schemeClr val="bg2">
              <a:lumMod val="90000"/>
            </a:schemeClr>
          </a:solidFill>
        </p:grpSpPr>
        <p:sp>
          <p:nvSpPr>
            <p:cNvPr id="41" name="椭圆 32"/>
            <p:cNvSpPr>
              <a:spLocks noChangeArrowheads="1"/>
            </p:cNvSpPr>
            <p:nvPr/>
          </p:nvSpPr>
          <p:spPr bwMode="auto">
            <a:xfrm>
              <a:off x="6298086" y="1055881"/>
              <a:ext cx="2014855" cy="2010990"/>
            </a:xfrm>
            <a:prstGeom prst="ellipse">
              <a:avLst/>
            </a:prstGeom>
            <a:grp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2" name="Oval 14"/>
            <p:cNvSpPr>
              <a:spLocks noChangeArrowheads="1"/>
            </p:cNvSpPr>
            <p:nvPr/>
          </p:nvSpPr>
          <p:spPr bwMode="auto">
            <a:xfrm>
              <a:off x="7610769" y="949538"/>
              <a:ext cx="606068" cy="620598"/>
            </a:xfrm>
            <a:prstGeom prst="ellipse">
              <a:avLst/>
            </a:prstGeom>
            <a:solidFill>
              <a:srgbClr val="C4BD97">
                <a:alpha val="50196"/>
              </a:srgb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4" name="文本框 35"/>
            <p:cNvSpPr txBox="1">
              <a:spLocks noChangeArrowheads="1"/>
            </p:cNvSpPr>
            <p:nvPr/>
          </p:nvSpPr>
          <p:spPr bwMode="auto">
            <a:xfrm>
              <a:off x="6422761" y="1831460"/>
              <a:ext cx="1765503" cy="486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减少碳排放</a:t>
              </a:r>
              <a:endParaRPr kumimoji="0" lang="en-US" altLang="zh-CN"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促进碳中和</a:t>
              </a:r>
              <a:endPar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45" name="TextBox 13"/>
          <p:cNvSpPr txBox="1">
            <a:spLocks noChangeArrowheads="1"/>
          </p:cNvSpPr>
          <p:nvPr/>
        </p:nvSpPr>
        <p:spPr bwMode="auto">
          <a:xfrm>
            <a:off x="9316759" y="4455865"/>
            <a:ext cx="266426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1216025" rtl="0" eaLnBrk="1" fontAlgn="auto" latinLnBrk="0" hangingPunct="1">
              <a:lnSpc>
                <a:spcPct val="15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减少汽车碳排放，促进本地碳中和事业发展</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nvGrpSpPr>
          <p:cNvPr id="46" name="组合 45"/>
          <p:cNvGrpSpPr/>
          <p:nvPr/>
        </p:nvGrpSpPr>
        <p:grpSpPr>
          <a:xfrm>
            <a:off x="6360581" y="1602064"/>
            <a:ext cx="2423719" cy="2419069"/>
            <a:chOff x="6298086" y="1055881"/>
            <a:chExt cx="2014855" cy="2010990"/>
          </a:xfrm>
          <a:solidFill>
            <a:schemeClr val="accent3">
              <a:lumMod val="20000"/>
              <a:lumOff val="80000"/>
            </a:schemeClr>
          </a:solidFill>
        </p:grpSpPr>
        <p:sp>
          <p:nvSpPr>
            <p:cNvPr id="47" name="椭圆 32"/>
            <p:cNvSpPr>
              <a:spLocks noChangeArrowheads="1"/>
            </p:cNvSpPr>
            <p:nvPr/>
          </p:nvSpPr>
          <p:spPr bwMode="auto">
            <a:xfrm>
              <a:off x="6298086" y="1055881"/>
              <a:ext cx="2014855" cy="2010990"/>
            </a:xfrm>
            <a:prstGeom prst="ellipse">
              <a:avLst/>
            </a:prstGeom>
            <a:grp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文本框 35"/>
            <p:cNvSpPr txBox="1">
              <a:spLocks noChangeArrowheads="1"/>
            </p:cNvSpPr>
            <p:nvPr/>
          </p:nvSpPr>
          <p:spPr bwMode="auto">
            <a:xfrm>
              <a:off x="6422761" y="1813634"/>
              <a:ext cx="1765503" cy="486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整合新能源充电资源、合理布局</a:t>
              </a:r>
              <a:endParaRPr kumimoji="0" lang="en-US" altLang="zh-CN"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49" name="TextBox 13"/>
          <p:cNvSpPr txBox="1">
            <a:spLocks noChangeArrowheads="1"/>
          </p:cNvSpPr>
          <p:nvPr/>
        </p:nvSpPr>
        <p:spPr bwMode="auto">
          <a:xfrm>
            <a:off x="6510556" y="4455865"/>
            <a:ext cx="2565559" cy="106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1216025" rtl="0" eaLnBrk="1" fontAlgn="auto" latinLnBrk="0" hangingPunct="1">
              <a:lnSpc>
                <a:spcPct val="15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综合规划新能源充电桩建设点位、合理布局，整合运营资源，有利于后期发展</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50" name="Oval 14"/>
          <p:cNvSpPr>
            <a:spLocks noChangeArrowheads="1"/>
          </p:cNvSpPr>
          <p:nvPr/>
        </p:nvSpPr>
        <p:spPr bwMode="auto">
          <a:xfrm>
            <a:off x="8042943" y="1555840"/>
            <a:ext cx="742647" cy="709633"/>
          </a:xfrm>
          <a:prstGeom prst="ellipse">
            <a:avLst/>
          </a:prstGeom>
          <a:solidFill>
            <a:schemeClr val="accent3">
              <a:lumMod val="40000"/>
              <a:lumOff val="60000"/>
              <a:alpha val="50196"/>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71320" y="1649920"/>
            <a:ext cx="501915" cy="501915"/>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0895" y="1596449"/>
            <a:ext cx="501915" cy="5019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圆角 40"/>
          <p:cNvSpPr/>
          <p:nvPr/>
        </p:nvSpPr>
        <p:spPr>
          <a:xfrm>
            <a:off x="488663" y="2228769"/>
            <a:ext cx="5788900" cy="838496"/>
          </a:xfrm>
          <a:prstGeom prst="roundRect">
            <a:avLst>
              <a:gd name="adj" fmla="val 755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title"/>
          </p:nvPr>
        </p:nvSpPr>
        <p:spPr/>
        <p:txBody>
          <a:bodyPr/>
          <a:lstStyle/>
          <a:p>
            <a:r>
              <a:rPr lang="zh-CN" altLang="en-US" dirty="0"/>
              <a:t>政策引导</a:t>
            </a:r>
            <a:endParaRPr lang="zh-CN" altLang="en-US" dirty="0"/>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grpSp>
        <p:nvGrpSpPr>
          <p:cNvPr id="36" name="组合 35"/>
          <p:cNvGrpSpPr/>
          <p:nvPr/>
        </p:nvGrpSpPr>
        <p:grpSpPr>
          <a:xfrm>
            <a:off x="244071" y="1245309"/>
            <a:ext cx="6080529" cy="784830"/>
            <a:chOff x="-2058789" y="3643738"/>
            <a:chExt cx="3949867" cy="784830"/>
          </a:xfrm>
        </p:grpSpPr>
        <p:sp>
          <p:nvSpPr>
            <p:cNvPr id="37" name="TextBox 18"/>
            <p:cNvSpPr txBox="1"/>
            <p:nvPr/>
          </p:nvSpPr>
          <p:spPr>
            <a:xfrm flipH="1">
              <a:off x="-2058789" y="3805204"/>
              <a:ext cx="12000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矩形 37"/>
            <p:cNvSpPr/>
            <p:nvPr/>
          </p:nvSpPr>
          <p:spPr>
            <a:xfrm>
              <a:off x="-1858234" y="3643738"/>
              <a:ext cx="3749312" cy="78483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2020.05.22</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，重点支持既促消费惠民生又调结构增后劲的“两新一重”建设，主要是：加强新型基础设施建设，发展新一代信息网络，拓展</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5G</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a:t>
              </a:r>
              <a:r>
                <a:rPr kumimoji="0" lang="zh-CN" altLang="en-US"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建设充电桩，</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推广新能源汽车，激发新消费需求、助力产业升级</a:t>
              </a:r>
              <a:endPar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pic>
        <p:nvPicPr>
          <p:cNvPr id="42" name="图片 41"/>
          <p:cNvPicPr>
            <a:picLocks noChangeAspect="1"/>
          </p:cNvPicPr>
          <p:nvPr/>
        </p:nvPicPr>
        <p:blipFill>
          <a:blip r:embed="rId1"/>
          <a:stretch>
            <a:fillRect/>
          </a:stretch>
        </p:blipFill>
        <p:spPr>
          <a:xfrm>
            <a:off x="6734674" y="3898752"/>
            <a:ext cx="2270417" cy="2747421"/>
          </a:xfrm>
          <a:prstGeom prst="rect">
            <a:avLst/>
          </a:prstGeom>
        </p:spPr>
      </p:pic>
      <p:sp>
        <p:nvSpPr>
          <p:cNvPr id="43" name="矩形 42"/>
          <p:cNvSpPr/>
          <p:nvPr/>
        </p:nvSpPr>
        <p:spPr>
          <a:xfrm>
            <a:off x="6751936" y="3342474"/>
            <a:ext cx="5108057" cy="41549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全国各地城市出台</a:t>
            </a: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新建住宅、公建充电车位的配比要求</a:t>
            </a:r>
            <a:endParaRPr kumimoji="0" lang="en-US" altLang="zh-CN"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pic>
        <p:nvPicPr>
          <p:cNvPr id="47" name="图片 46"/>
          <p:cNvPicPr>
            <a:picLocks noChangeAspect="1"/>
          </p:cNvPicPr>
          <p:nvPr/>
        </p:nvPicPr>
        <p:blipFill>
          <a:blip r:embed="rId2"/>
          <a:stretch>
            <a:fillRect/>
          </a:stretch>
        </p:blipFill>
        <p:spPr>
          <a:xfrm>
            <a:off x="9240099" y="3884522"/>
            <a:ext cx="2272632" cy="2795403"/>
          </a:xfrm>
          <a:prstGeom prst="rect">
            <a:avLst/>
          </a:prstGeom>
        </p:spPr>
      </p:pic>
      <p:sp>
        <p:nvSpPr>
          <p:cNvPr id="48" name="矩形 47"/>
          <p:cNvSpPr/>
          <p:nvPr/>
        </p:nvSpPr>
        <p:spPr>
          <a:xfrm>
            <a:off x="7734300" y="1936750"/>
            <a:ext cx="4297045" cy="36830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河南省推进新型基础设施建设行动计划（</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2021-2023</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矩形 48"/>
          <p:cNvSpPr/>
          <p:nvPr/>
        </p:nvSpPr>
        <p:spPr>
          <a:xfrm>
            <a:off x="6523818" y="814062"/>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省级政策</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矩形: 圆角 40"/>
          <p:cNvSpPr/>
          <p:nvPr/>
        </p:nvSpPr>
        <p:spPr>
          <a:xfrm>
            <a:off x="488663" y="933624"/>
            <a:ext cx="5788900" cy="1096516"/>
          </a:xfrm>
          <a:prstGeom prst="roundRect">
            <a:avLst>
              <a:gd name="adj" fmla="val 755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4" name="矩形: 圆角 3"/>
          <p:cNvSpPr/>
          <p:nvPr/>
        </p:nvSpPr>
        <p:spPr>
          <a:xfrm>
            <a:off x="396297" y="864188"/>
            <a:ext cx="1441965" cy="30293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5" name="文本框 24"/>
          <p:cNvSpPr txBox="1"/>
          <p:nvPr/>
        </p:nvSpPr>
        <p:spPr>
          <a:xfrm>
            <a:off x="336436" y="877157"/>
            <a:ext cx="172392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2020</a:t>
            </a: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政府工作报告</a:t>
            </a:r>
            <a:endPar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50" name="组合 49"/>
          <p:cNvGrpSpPr/>
          <p:nvPr/>
        </p:nvGrpSpPr>
        <p:grpSpPr>
          <a:xfrm>
            <a:off x="244071" y="2540454"/>
            <a:ext cx="6080529" cy="553998"/>
            <a:chOff x="-2058789" y="3643738"/>
            <a:chExt cx="3949867" cy="553998"/>
          </a:xfrm>
        </p:grpSpPr>
        <p:sp>
          <p:nvSpPr>
            <p:cNvPr id="51" name="TextBox 18"/>
            <p:cNvSpPr txBox="1"/>
            <p:nvPr/>
          </p:nvSpPr>
          <p:spPr>
            <a:xfrm flipH="1">
              <a:off x="-2058789" y="3805204"/>
              <a:ext cx="12000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2" name="矩形 51"/>
            <p:cNvSpPr/>
            <p:nvPr/>
          </p:nvSpPr>
          <p:spPr>
            <a:xfrm>
              <a:off x="-1858234" y="3643738"/>
              <a:ext cx="3749312" cy="55399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2021</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日，国务院总理李克强政府工作报告里，在</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2021</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年发展目标和重点工作中明确提出</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“增加停车场、</a:t>
              </a: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充电桩</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、换电站等设施，加快建设动力电池回收利用体系”</a:t>
              </a:r>
              <a:endPar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54" name="矩形: 圆角 3"/>
          <p:cNvSpPr/>
          <p:nvPr/>
        </p:nvSpPr>
        <p:spPr>
          <a:xfrm>
            <a:off x="396297" y="2159333"/>
            <a:ext cx="1441965" cy="30293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5" name="文本框 54"/>
          <p:cNvSpPr txBox="1"/>
          <p:nvPr/>
        </p:nvSpPr>
        <p:spPr>
          <a:xfrm>
            <a:off x="336436" y="2172302"/>
            <a:ext cx="172392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2021</a:t>
            </a: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政府工作报告</a:t>
            </a:r>
            <a:endPar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 name="矩形: 圆角 40"/>
          <p:cNvSpPr/>
          <p:nvPr/>
        </p:nvSpPr>
        <p:spPr>
          <a:xfrm>
            <a:off x="488663" y="3251619"/>
            <a:ext cx="5788900" cy="542358"/>
          </a:xfrm>
          <a:prstGeom prst="roundRect">
            <a:avLst>
              <a:gd name="adj" fmla="val 755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57" name="组合 56"/>
          <p:cNvGrpSpPr/>
          <p:nvPr/>
        </p:nvGrpSpPr>
        <p:grpSpPr>
          <a:xfrm>
            <a:off x="239321" y="3547756"/>
            <a:ext cx="5771789" cy="484791"/>
            <a:chOff x="-2061875" y="3628190"/>
            <a:chExt cx="3749312" cy="484791"/>
          </a:xfrm>
        </p:grpSpPr>
        <p:sp>
          <p:nvSpPr>
            <p:cNvPr id="58" name="TextBox 18"/>
            <p:cNvSpPr txBox="1"/>
            <p:nvPr/>
          </p:nvSpPr>
          <p:spPr>
            <a:xfrm flipH="1">
              <a:off x="-2058789" y="3805204"/>
              <a:ext cx="12000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9" name="矩形 58"/>
            <p:cNvSpPr/>
            <p:nvPr/>
          </p:nvSpPr>
          <p:spPr>
            <a:xfrm>
              <a:off x="-2061875" y="3628190"/>
              <a:ext cx="374931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国家发展改革委等部门关于进一步提升电动汽车充电基础设施服务保障能力的实施意见</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60" name="矩形: 圆角 3"/>
          <p:cNvSpPr/>
          <p:nvPr/>
        </p:nvSpPr>
        <p:spPr>
          <a:xfrm>
            <a:off x="396298" y="3182183"/>
            <a:ext cx="2464378" cy="30293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1" name="文本框 60"/>
          <p:cNvSpPr txBox="1"/>
          <p:nvPr/>
        </p:nvSpPr>
        <p:spPr>
          <a:xfrm>
            <a:off x="54584" y="3194128"/>
            <a:ext cx="313066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a:t>
            </a: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年</a:t>
            </a:r>
            <a:r>
              <a:rPr kumimoji="0"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月</a:t>
            </a:r>
            <a:r>
              <a:rPr kumimoji="0"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10</a:t>
            </a: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十部委发布实施意见</a:t>
            </a:r>
            <a:endParaRPr kumimoji="0"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 name="íŝḷîḑe"/>
          <p:cNvSpPr/>
          <p:nvPr/>
        </p:nvSpPr>
        <p:spPr>
          <a:xfrm>
            <a:off x="336436" y="4067498"/>
            <a:ext cx="5941127" cy="2474626"/>
          </a:xfrm>
          <a:prstGeom prst="roundRect">
            <a:avLst>
              <a:gd name="adj" fmla="val 4860"/>
            </a:avLst>
          </a:prstGeom>
          <a:solidFill>
            <a:sysClr val="window" lastClr="FFFFFF"/>
          </a:solidFill>
          <a:ln w="12700" cap="rnd" cmpd="sng" algn="ctr">
            <a:noFill/>
            <a:prstDash val="solid"/>
            <a:round/>
          </a:ln>
          <a:effectLst>
            <a:outerShdw blurRad="254000" dist="127000" algn="ctr" rotWithShape="0">
              <a:sysClr val="window" lastClr="FFFFFF">
                <a:lumMod val="65000"/>
                <a:alpha val="20000"/>
              </a:sysClr>
            </a:outerShdw>
          </a:effectLst>
        </p:spPr>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3" name="圆角矩形 62"/>
          <p:cNvSpPr/>
          <p:nvPr/>
        </p:nvSpPr>
        <p:spPr>
          <a:xfrm>
            <a:off x="484930" y="3970991"/>
            <a:ext cx="823436" cy="306467"/>
          </a:xfrm>
          <a:prstGeom prst="roundRect">
            <a:avLst/>
          </a:prstGeom>
          <a:solidFill>
            <a:srgbClr val="2364C8"/>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补贴政策</a:t>
            </a:r>
            <a:endParaRPr kumimoji="0" lang="en-US" altLang="zh-CN"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4" name="矩形 63"/>
          <p:cNvSpPr/>
          <p:nvPr/>
        </p:nvSpPr>
        <p:spPr>
          <a:xfrm>
            <a:off x="385002" y="4454472"/>
            <a:ext cx="5771789"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北京市：按</a:t>
            </a: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功率补贴</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7KW</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及以下补助标准为</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0.4</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元</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7KW</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以上补助标准为</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0.5</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元</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上海市：按</a:t>
            </a: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建设规模、充电量及信息互联互通水平</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补贴，对专用、共用充换电设备，给与</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的财政资金补贴；对专用、公共充换电设施，给与运营度电补贴（公交环卫等专用桩</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0.1</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元</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/kwh</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，其余公共桩</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0.2</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元</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/kwh </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）。按照静态数据、动态数据、在线指标、用户评价及服务水平五项指标评定星级补贴，公共充电桩补贴</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0.2-0.8</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元</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/kwh</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，上限</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1000kwh/</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年，专用充电桩及换电设施补贴</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0.1-0.3/kwh</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，上限</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2000kwh/</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endPar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杭州市：按照</a:t>
            </a: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建设成本</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给与补贴。</a:t>
            </a:r>
            <a:endPar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6" name="矩形 65"/>
          <p:cNvSpPr/>
          <p:nvPr/>
        </p:nvSpPr>
        <p:spPr>
          <a:xfrm>
            <a:off x="6696075" y="1242060"/>
            <a:ext cx="1013460" cy="269240"/>
          </a:xfrm>
          <a:prstGeom prst="rect">
            <a:avLst/>
          </a:prstGeom>
          <a:solidFill>
            <a:srgbClr val="23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湖南省</a:t>
            </a:r>
            <a:endPar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7" name="矩形 66"/>
          <p:cNvSpPr/>
          <p:nvPr/>
        </p:nvSpPr>
        <p:spPr>
          <a:xfrm>
            <a:off x="6587008" y="1459992"/>
            <a:ext cx="5236692" cy="52681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目前湖南共有充电桩约</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3.1</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万个，</a:t>
            </a:r>
            <a:r>
              <a:rPr kumimoji="0" lang="zh-CN"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到</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2025</a:t>
            </a:r>
            <a:r>
              <a:rPr kumimoji="0" lang="zh-CN"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年底，全省充电设施保有量达到</a:t>
            </a:r>
            <a:r>
              <a:rPr kumimoji="0" lang="en-US" altLang="zh-CN"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40</a:t>
            </a:r>
            <a:r>
              <a:rPr kumimoji="0" lang="zh-CN" altLang="zh-CN"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万个以上</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。公共停车场、单位停车场、景区</a:t>
            </a:r>
            <a:r>
              <a:rPr kumimoji="0" lang="zh-CN"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a:t>
            </a:r>
            <a:r>
              <a:rPr kumimoji="0" lang="zh-CN" altLang="zh-CN"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不低于</a:t>
            </a:r>
            <a:r>
              <a:rPr kumimoji="0" lang="en-US" altLang="zh-CN"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30%</a:t>
            </a:r>
            <a:r>
              <a:rPr kumimoji="0" lang="zh-CN" altLang="zh-CN"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的车位比例</a:t>
            </a:r>
            <a:r>
              <a:rPr kumimoji="0" lang="zh-CN"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建设充电设施。</a:t>
            </a:r>
            <a:endPar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9" name="矩形 68"/>
          <p:cNvSpPr/>
          <p:nvPr/>
        </p:nvSpPr>
        <p:spPr>
          <a:xfrm>
            <a:off x="6696075" y="2002790"/>
            <a:ext cx="1013460" cy="269240"/>
          </a:xfrm>
          <a:prstGeom prst="rect">
            <a:avLst/>
          </a:prstGeom>
          <a:solidFill>
            <a:srgbClr val="23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河南省</a:t>
            </a:r>
            <a:endPar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70" name="矩形 69"/>
          <p:cNvSpPr/>
          <p:nvPr/>
        </p:nvSpPr>
        <p:spPr>
          <a:xfrm>
            <a:off x="6587008" y="2308363"/>
            <a:ext cx="5236692" cy="10735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充换电基础设施和加氢站。加快干线公路沿线服务区快速充电设施布局，重点推进居民区个人智能充电桩和公共机构、、产业园区、景区停车场公共充电桩建设，</a:t>
            </a:r>
            <a:r>
              <a:rPr kumimoji="0" lang="zh-CN" altLang="en-US"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新建公共充换电站</a:t>
            </a:r>
            <a:r>
              <a:rPr kumimoji="0" lang="en-US" altLang="zh-CN"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600</a:t>
            </a:r>
            <a:r>
              <a:rPr kumimoji="0" lang="zh-CN" altLang="en-US"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座、公共充电桩</a:t>
            </a:r>
            <a:r>
              <a:rPr kumimoji="0" lang="en-US" altLang="zh-CN"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2</a:t>
            </a:r>
            <a:r>
              <a:rPr kumimoji="0" lang="zh-CN" altLang="en-US"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万个、个人充电桩</a:t>
            </a:r>
            <a:r>
              <a:rPr kumimoji="0" lang="en-US" altLang="zh-CN"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5</a:t>
            </a:r>
            <a:r>
              <a:rPr kumimoji="0" lang="zh-CN" altLang="en-US"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万个</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，在县（市、区）建设一批示范类集中式公用充电站</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rPr>
              <a:t>。</a:t>
            </a:r>
            <a:endParaRPr kumimoji="0" lang="zh-CN" altLang="en-US" sz="1400" b="0" i="0" u="none" strike="noStrike" kern="1200" cap="none" spc="0" normalizeH="0" baseline="0" noProof="0" dirty="0">
              <a:ln>
                <a:noFill/>
              </a:ln>
              <a:solidFill>
                <a:prstClr val="black"/>
              </a:solidFill>
              <a:effectLst/>
              <a:uLnTx/>
              <a:uFillTx/>
              <a:latin typeface="Calibri" panose="020F0502020204030204"/>
              <a:ea typeface="微软雅黑" panose="020B0503020204020204" pitchFamily="34" charset="-122"/>
              <a:cs typeface="+mn-cs"/>
            </a:endParaRPr>
          </a:p>
        </p:txBody>
      </p:sp>
      <p:sp>
        <p:nvSpPr>
          <p:cNvPr id="10" name="矩形 9"/>
          <p:cNvSpPr/>
          <p:nvPr/>
        </p:nvSpPr>
        <p:spPr>
          <a:xfrm>
            <a:off x="7709511" y="1161026"/>
            <a:ext cx="4150495" cy="36933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湖南省关于加快电动汽车充</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换</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电基础设施建设的实施意见</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491674" y="210524"/>
            <a:ext cx="5694188" cy="424732"/>
          </a:xfrm>
          <a:prstGeom prst="rect">
            <a:avLst/>
          </a:prstGeom>
        </p:spPr>
        <p:txBody>
          <a:bodyPr wrap="none">
            <a:spAutoFit/>
          </a:body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十部委在</a:t>
            </a:r>
            <a:r>
              <a:rPr kumimoji="0" lang="en-US" altLang="zh-CN"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2022</a:t>
            </a:r>
            <a:r>
              <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年</a:t>
            </a:r>
            <a:r>
              <a:rPr kumimoji="0" lang="en-US" altLang="zh-CN"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1</a:t>
            </a:r>
            <a:r>
              <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月</a:t>
            </a:r>
            <a:r>
              <a:rPr kumimoji="0" lang="en-US" altLang="zh-CN"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10</a:t>
            </a:r>
            <a:r>
              <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发布</a:t>
            </a:r>
            <a:r>
              <a:rPr kumimoji="0" lang="en-US" altLang="zh-CN"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实施意见</a:t>
            </a:r>
            <a:r>
              <a:rPr kumimoji="0" lang="en-US" altLang="zh-CN"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rPr>
              <a:t>》</a:t>
            </a:r>
            <a:endParaRPr kumimoji="0" lang="en-US" altLang="zh-CN"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endParaRPr>
          </a:p>
        </p:txBody>
      </p:sp>
      <p:sp>
        <p:nvSpPr>
          <p:cNvPr id="11" name="矩形: 圆角 40"/>
          <p:cNvSpPr/>
          <p:nvPr/>
        </p:nvSpPr>
        <p:spPr>
          <a:xfrm>
            <a:off x="338439" y="1058607"/>
            <a:ext cx="5788900" cy="542358"/>
          </a:xfrm>
          <a:prstGeom prst="roundRect">
            <a:avLst>
              <a:gd name="adj" fmla="val 755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2" name="组合 11"/>
          <p:cNvGrpSpPr/>
          <p:nvPr/>
        </p:nvGrpSpPr>
        <p:grpSpPr>
          <a:xfrm>
            <a:off x="-170692" y="1559438"/>
            <a:ext cx="6102052" cy="526811"/>
            <a:chOff x="-2058789" y="3586170"/>
            <a:chExt cx="3963849" cy="526811"/>
          </a:xfrm>
        </p:grpSpPr>
        <p:sp>
          <p:nvSpPr>
            <p:cNvPr id="13" name="TextBox 18"/>
            <p:cNvSpPr txBox="1"/>
            <p:nvPr/>
          </p:nvSpPr>
          <p:spPr>
            <a:xfrm flipH="1">
              <a:off x="-2058789" y="3805204"/>
              <a:ext cx="12000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1844252" y="3586170"/>
              <a:ext cx="3749312" cy="52681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000" dirty="0">
                  <a:solidFill>
                    <a:srgbClr val="000000"/>
                  </a:solidFill>
                  <a:latin typeface="微软雅黑" panose="020B0503020204020204" pitchFamily="34" charset="-122"/>
                  <a:ea typeface="微软雅黑" panose="020B0503020204020204" pitchFamily="34" charset="-122"/>
                </a:rPr>
                <a:t> 国家发展改革委、国 家 能 源 局、工业和信息化部、财 政 部、自 然 资 源 部、住房和城乡建设部、交 通 运 输 部、农 业 农 村 部、应 急 部、市场监管总局</a:t>
              </a:r>
              <a:endParaRPr lang="zh-CN" altLang="en-US" sz="1000" dirty="0">
                <a:solidFill>
                  <a:srgbClr val="000000"/>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338700" y="1091286"/>
            <a:ext cx="3130664" cy="276999"/>
          </a:xfrm>
          <a:prstGeom prst="rect">
            <a:avLst/>
          </a:prstGeom>
          <a:solidFill>
            <a:srgbClr val="2364C8"/>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2022</a:t>
            </a: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年</a:t>
            </a:r>
            <a:r>
              <a:rPr kumimoji="0"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月</a:t>
            </a:r>
            <a:r>
              <a:rPr kumimoji="0"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10</a:t>
            </a:r>
            <a:r>
              <a:rPr kumimoji="0" lang="zh-CN" altLang="en-US"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十部委发布实施意见</a:t>
            </a:r>
            <a:endParaRPr kumimoji="0" lang="en-US" altLang="zh-CN" sz="12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6261553" y="814783"/>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政策解读</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6388226" y="1193415"/>
            <a:ext cx="1135659" cy="269401"/>
          </a:xfrm>
          <a:prstGeom prst="rect">
            <a:avLst/>
          </a:prstGeom>
          <a:solidFill>
            <a:srgbClr val="23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rPr>
              <a:t>场景</a:t>
            </a:r>
            <a:endPar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0" name="矩形 19"/>
          <p:cNvSpPr/>
          <p:nvPr/>
        </p:nvSpPr>
        <p:spPr>
          <a:xfrm>
            <a:off x="6324743" y="1460713"/>
            <a:ext cx="5236692" cy="75764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要求物业、业主委员会积极配合。有居住社区要积极开展充电桩改造，新建居住社区要严格落实配建要求。</a:t>
            </a:r>
            <a:endPar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智慧社区充电桩改造、新建社区配建  </a:t>
            </a:r>
            <a:endPar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6379942" y="2327718"/>
            <a:ext cx="1135659" cy="269401"/>
          </a:xfrm>
          <a:prstGeom prst="rect">
            <a:avLst/>
          </a:prstGeom>
          <a:solidFill>
            <a:srgbClr val="23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场景</a:t>
            </a:r>
            <a:endPar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3" name="矩形 22"/>
          <p:cNvSpPr/>
          <p:nvPr/>
        </p:nvSpPr>
        <p:spPr>
          <a:xfrm>
            <a:off x="6324743" y="2593881"/>
            <a:ext cx="5236692" cy="260430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截止到</a:t>
            </a:r>
            <a:r>
              <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21</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年底，我国公共充电桩达到 </a:t>
            </a:r>
            <a:r>
              <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81 </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万个，其中，广东、上海等排名前十地区的公共充电桩规模占比超过 </a:t>
            </a:r>
            <a:r>
              <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70%</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，而县城、乡镇充电基础设施建设不足。 </a:t>
            </a:r>
            <a:endPar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加强县城、乡镇充电网络布局。 </a:t>
            </a:r>
            <a:b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加快补齐县城、乡镇充电基础设施建设短板，加快实现电动汽车充电站“县县全覆盖”、充电桩“乡乡全覆盖”。优先在企事业单位、商业建筑、交通枢纽、公共停车场等场所配置公共充电设施。 </a:t>
            </a:r>
            <a:endPar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提升单位和园区内部充电保障。 </a:t>
            </a:r>
            <a:b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政府机关、企事业单位、工业园区等内部停车场加快配建相应比例充电设施。鼓励单位和园区内部充电桩对外开放。</a:t>
            </a:r>
            <a:endPar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1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企事业单位、工业园区、商业建筑、政府机关、交通枢纽等多行业单位和园区内部场景，公共停车场场景。</a:t>
            </a:r>
            <a:endParaRPr kumimoji="0" lang="en-US" altLang="zh-CN" sz="1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7472011" y="1091262"/>
            <a:ext cx="2230098" cy="336695"/>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居住社区充电设施建设安装。 </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5" name="矩形 24"/>
          <p:cNvSpPr/>
          <p:nvPr/>
        </p:nvSpPr>
        <p:spPr>
          <a:xfrm>
            <a:off x="7523885" y="2243038"/>
            <a:ext cx="3416320" cy="36933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县城、乡镇；公共充电场所；单位和园区内部等</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6384458" y="5197049"/>
            <a:ext cx="1135659" cy="269401"/>
          </a:xfrm>
          <a:prstGeom prst="rect">
            <a:avLst/>
          </a:prstGeom>
          <a:solidFill>
            <a:srgbClr val="23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实施监管和支持</a:t>
            </a:r>
            <a:endPar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8" name="矩形 27"/>
          <p:cNvSpPr/>
          <p:nvPr/>
        </p:nvSpPr>
        <p:spPr>
          <a:xfrm>
            <a:off x="6320975" y="5464347"/>
            <a:ext cx="5236692" cy="121930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实施意见</a:t>
            </a:r>
            <a:r>
              <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要求</a:t>
            </a:r>
            <a:r>
              <a:rPr kumimoji="0" lang="zh-CN" altLang="en-US"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加强配套电网建设和供电监管</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实施意见</a:t>
            </a:r>
            <a:r>
              <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提出建立健全</a:t>
            </a:r>
            <a:r>
              <a:rPr kumimoji="0" lang="zh-CN" altLang="en-US"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行业监管</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，加快建立国家、省、市三级</a:t>
            </a:r>
            <a:r>
              <a:rPr kumimoji="0" lang="zh-CN" altLang="en-US"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监管平台体系</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 </a:t>
            </a:r>
            <a:r>
              <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实施意见</a:t>
            </a:r>
            <a:r>
              <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提出要对公共充电桩建设给予</a:t>
            </a:r>
            <a:r>
              <a:rPr kumimoji="0" lang="zh-CN" altLang="en-US" sz="1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财政支持</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，鼓励各地建立与服务质量挂钩的运营补贴标准，</a:t>
            </a:r>
            <a:b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b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创新利用专项债券和基金等金融工具，重点支持充电设施以及配套电网建设与改造项目。</a:t>
            </a:r>
            <a:endParaRPr kumimoji="0" lang="en-US"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7468243" y="5094896"/>
            <a:ext cx="1261884" cy="36933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监管和金融支持</a:t>
            </a:r>
            <a:endPar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4732" y="2101796"/>
            <a:ext cx="5627976" cy="441330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建设现状</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sp>
        <p:nvSpPr>
          <p:cNvPr id="5" name="Rectangle 2"/>
          <p:cNvSpPr>
            <a:spLocks noChangeArrowheads="1"/>
          </p:cNvSpPr>
          <p:nvPr/>
        </p:nvSpPr>
        <p:spPr bwMode="auto">
          <a:xfrm>
            <a:off x="5621276" y="1186315"/>
            <a:ext cx="622192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eaLnBrk="0" fontAlgn="base" hangingPunct="0">
              <a:lnSpc>
                <a:spcPct val="150000"/>
              </a:lnSpc>
              <a:spcBef>
                <a:spcPct val="0"/>
              </a:spcBef>
              <a:spcAft>
                <a:spcPct val="0"/>
              </a:spcAft>
            </a:pPr>
            <a:r>
              <a:rPr lang="zh-CN" altLang="en-US" sz="1200" dirty="0">
                <a:solidFill>
                  <a:prstClr val="black"/>
                </a:solidFill>
                <a:latin typeface="微软雅黑" panose="020B0503020204020204" pitchFamily="34" charset="-122"/>
                <a:ea typeface="微软雅黑" panose="020B0503020204020204" pitchFamily="34" charset="-122"/>
              </a:rPr>
              <a:t>       截止</a:t>
            </a:r>
            <a:r>
              <a:rPr lang="en-US" altLang="zh-CN" sz="1200" dirty="0">
                <a:solidFill>
                  <a:prstClr val="black"/>
                </a:solidFill>
                <a:latin typeface="微软雅黑" panose="020B0503020204020204" pitchFamily="34" charset="-122"/>
                <a:ea typeface="微软雅黑" panose="020B0503020204020204" pitchFamily="34" charset="-122"/>
              </a:rPr>
              <a:t>2021</a:t>
            </a:r>
            <a:r>
              <a:rPr lang="zh-CN" altLang="en-US" sz="1200" dirty="0">
                <a:solidFill>
                  <a:prstClr val="black"/>
                </a:solidFill>
                <a:latin typeface="微软雅黑" panose="020B0503020204020204" pitchFamily="34" charset="-122"/>
                <a:ea typeface="微软雅黑" panose="020B0503020204020204" pitchFamily="34" charset="-122"/>
              </a:rPr>
              <a:t>年</a:t>
            </a:r>
            <a:r>
              <a:rPr lang="en-US" altLang="zh-CN" sz="1200" dirty="0">
                <a:solidFill>
                  <a:prstClr val="black"/>
                </a:solidFill>
                <a:latin typeface="微软雅黑" panose="020B0503020204020204" pitchFamily="34" charset="-122"/>
                <a:ea typeface="微软雅黑" panose="020B0503020204020204" pitchFamily="34" charset="-122"/>
              </a:rPr>
              <a:t>11</a:t>
            </a:r>
            <a:r>
              <a:rPr lang="zh-CN" altLang="en-US" sz="1200" dirty="0">
                <a:solidFill>
                  <a:prstClr val="black"/>
                </a:solidFill>
                <a:latin typeface="微软雅黑" panose="020B0503020204020204" pitchFamily="34" charset="-122"/>
                <a:ea typeface="微软雅黑" panose="020B0503020204020204" pitchFamily="34" charset="-122"/>
              </a:rPr>
              <a:t>月，全国充电基础设施累计数量为</a:t>
            </a:r>
            <a:r>
              <a:rPr lang="en-US" altLang="zh-CN" sz="1200" dirty="0">
                <a:solidFill>
                  <a:prstClr val="black"/>
                </a:solidFill>
                <a:latin typeface="微软雅黑" panose="020B0503020204020204" pitchFamily="34" charset="-122"/>
                <a:ea typeface="微软雅黑" panose="020B0503020204020204" pitchFamily="34" charset="-122"/>
              </a:rPr>
              <a:t>238.5</a:t>
            </a:r>
            <a:r>
              <a:rPr lang="zh-CN" altLang="en-US" sz="1200" dirty="0">
                <a:solidFill>
                  <a:prstClr val="black"/>
                </a:solidFill>
                <a:latin typeface="微软雅黑" panose="020B0503020204020204" pitchFamily="34" charset="-122"/>
                <a:ea typeface="微软雅黑" panose="020B0503020204020204" pitchFamily="34" charset="-122"/>
              </a:rPr>
              <a:t>万台，同比增加</a:t>
            </a:r>
            <a:r>
              <a:rPr lang="en-US" altLang="zh-CN" sz="1200" dirty="0">
                <a:solidFill>
                  <a:prstClr val="black"/>
                </a:solidFill>
                <a:latin typeface="微软雅黑" panose="020B0503020204020204" pitchFamily="34" charset="-122"/>
                <a:ea typeface="微软雅黑" panose="020B0503020204020204" pitchFamily="34" charset="-122"/>
              </a:rPr>
              <a:t>55%</a:t>
            </a:r>
            <a:r>
              <a:rPr lang="zh-CN" altLang="en-US" sz="1200" dirty="0">
                <a:solidFill>
                  <a:prstClr val="black"/>
                </a:solidFill>
                <a:latin typeface="微软雅黑" panose="020B0503020204020204" pitchFamily="34" charset="-122"/>
                <a:ea typeface="微软雅黑" panose="020B0503020204020204" pitchFamily="34" charset="-122"/>
              </a:rPr>
              <a:t>。</a:t>
            </a:r>
            <a:r>
              <a:rPr lang="zh-CN" altLang="zh-CN" sz="1200" dirty="0">
                <a:solidFill>
                  <a:prstClr val="black"/>
                </a:solidFill>
                <a:latin typeface="微软雅黑" panose="020B0503020204020204" pitchFamily="34" charset="-122"/>
                <a:ea typeface="微软雅黑" panose="020B0503020204020204" pitchFamily="34" charset="-122"/>
              </a:rPr>
              <a:t>同期新能源汽车保有量</a:t>
            </a:r>
            <a:r>
              <a:rPr lang="zh-CN" altLang="en-US" sz="1200" dirty="0">
                <a:solidFill>
                  <a:prstClr val="black"/>
                </a:solidFill>
                <a:latin typeface="微软雅黑" panose="020B0503020204020204" pitchFamily="34" charset="-122"/>
                <a:ea typeface="微软雅黑" panose="020B0503020204020204" pitchFamily="34" charset="-122"/>
              </a:rPr>
              <a:t>大致</a:t>
            </a:r>
            <a:r>
              <a:rPr lang="en-US" altLang="zh-CN" sz="1200" dirty="0">
                <a:solidFill>
                  <a:prstClr val="black"/>
                </a:solidFill>
                <a:latin typeface="微软雅黑" panose="020B0503020204020204" pitchFamily="34" charset="-122"/>
                <a:ea typeface="微软雅黑" panose="020B0503020204020204" pitchFamily="34" charset="-122"/>
              </a:rPr>
              <a:t>800</a:t>
            </a:r>
            <a:r>
              <a:rPr lang="zh-CN" altLang="zh-CN" sz="1200" dirty="0">
                <a:solidFill>
                  <a:prstClr val="black"/>
                </a:solidFill>
                <a:latin typeface="微软雅黑" panose="020B0503020204020204" pitchFamily="34" charset="-122"/>
                <a:ea typeface="微软雅黑" panose="020B0503020204020204" pitchFamily="34" charset="-122"/>
              </a:rPr>
              <a:t>万辆，</a:t>
            </a:r>
            <a:r>
              <a:rPr lang="zh-CN" altLang="zh-CN" sz="1200" dirty="0">
                <a:solidFill>
                  <a:srgbClr val="FF0000"/>
                </a:solidFill>
                <a:latin typeface="微软雅黑" panose="020B0503020204020204" pitchFamily="34" charset="-122"/>
                <a:ea typeface="微软雅黑" panose="020B0503020204020204" pitchFamily="34" charset="-122"/>
              </a:rPr>
              <a:t>车桩比约为</a:t>
            </a:r>
            <a:r>
              <a:rPr lang="en-US" altLang="zh-CN" sz="1200" dirty="0">
                <a:solidFill>
                  <a:srgbClr val="FF0000"/>
                </a:solidFill>
                <a:latin typeface="微软雅黑" panose="020B0503020204020204" pitchFamily="34" charset="-122"/>
                <a:ea typeface="微软雅黑" panose="020B0503020204020204" pitchFamily="34" charset="-122"/>
              </a:rPr>
              <a:t>3:1</a:t>
            </a:r>
            <a:r>
              <a:rPr lang="zh-CN" altLang="zh-CN" sz="1200" dirty="0">
                <a:solidFill>
                  <a:prstClr val="black"/>
                </a:solidFill>
                <a:latin typeface="微软雅黑" panose="020B0503020204020204" pitchFamily="34" charset="-122"/>
                <a:ea typeface="微软雅黑" panose="020B0503020204020204" pitchFamily="34" charset="-122"/>
              </a:rPr>
              <a:t>，远低于</a:t>
            </a:r>
            <a:r>
              <a:rPr lang="en-US" altLang="zh-CN" sz="1200" dirty="0">
                <a:solidFill>
                  <a:prstClr val="black"/>
                </a:solidFill>
                <a:latin typeface="微软雅黑" panose="020B0503020204020204" pitchFamily="34" charset="-122"/>
                <a:ea typeface="微软雅黑" panose="020B0503020204020204" pitchFamily="34" charset="-122"/>
              </a:rPr>
              <a:t>《</a:t>
            </a:r>
            <a:r>
              <a:rPr lang="zh-CN" altLang="zh-CN" sz="1200" dirty="0">
                <a:solidFill>
                  <a:prstClr val="black"/>
                </a:solidFill>
                <a:latin typeface="微软雅黑" panose="020B0503020204020204" pitchFamily="34" charset="-122"/>
                <a:ea typeface="微软雅黑" panose="020B0503020204020204" pitchFamily="34" charset="-122"/>
              </a:rPr>
              <a:t>电动汽车充电基础设施发展指南</a:t>
            </a:r>
            <a:r>
              <a:rPr lang="en-US" altLang="zh-CN" sz="1200" dirty="0">
                <a:solidFill>
                  <a:prstClr val="black"/>
                </a:solidFill>
                <a:latin typeface="微软雅黑" panose="020B0503020204020204" pitchFamily="34" charset="-122"/>
                <a:ea typeface="微软雅黑" panose="020B0503020204020204" pitchFamily="34" charset="-122"/>
              </a:rPr>
              <a:t>(2015-2020)》</a:t>
            </a:r>
            <a:r>
              <a:rPr lang="zh-CN" altLang="zh-CN" sz="1200" dirty="0">
                <a:solidFill>
                  <a:prstClr val="black"/>
                </a:solidFill>
                <a:latin typeface="微软雅黑" panose="020B0503020204020204" pitchFamily="34" charset="-122"/>
                <a:ea typeface="微软雅黑" panose="020B0503020204020204" pitchFamily="34" charset="-122"/>
              </a:rPr>
              <a:t>规划的</a:t>
            </a:r>
            <a:r>
              <a:rPr lang="en-US" altLang="zh-CN" sz="1200" dirty="0">
                <a:solidFill>
                  <a:srgbClr val="FF0000"/>
                </a:solidFill>
                <a:latin typeface="微软雅黑" panose="020B0503020204020204" pitchFamily="34" charset="-122"/>
                <a:ea typeface="微软雅黑" panose="020B0503020204020204" pitchFamily="34" charset="-122"/>
              </a:rPr>
              <a:t>1:1</a:t>
            </a:r>
            <a:r>
              <a:rPr lang="zh-CN" altLang="zh-CN" sz="1200" dirty="0">
                <a:solidFill>
                  <a:prstClr val="black"/>
                </a:solidFill>
                <a:latin typeface="微软雅黑" panose="020B0503020204020204" pitchFamily="34" charset="-122"/>
                <a:ea typeface="微软雅黑" panose="020B0503020204020204" pitchFamily="34" charset="-122"/>
              </a:rPr>
              <a:t>。</a:t>
            </a:r>
            <a:endParaRPr lang="en-US" altLang="zh-CN" sz="1200" dirty="0">
              <a:solidFill>
                <a:prstClr val="black"/>
              </a:solidFill>
              <a:latin typeface="微软雅黑" panose="020B0503020204020204" pitchFamily="34" charset="-122"/>
              <a:ea typeface="微软雅黑" panose="020B0503020204020204" pitchFamily="34" charset="-122"/>
            </a:endParaRPr>
          </a:p>
          <a:p>
            <a:pPr eaLnBrk="0" fontAlgn="base" hangingPunct="0">
              <a:lnSpc>
                <a:spcPct val="150000"/>
              </a:lnSpc>
              <a:spcBef>
                <a:spcPct val="0"/>
              </a:spcBef>
              <a:spcAft>
                <a:spcPct val="0"/>
              </a:spcAft>
            </a:pP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zh-CN" sz="1200" dirty="0">
                <a:solidFill>
                  <a:prstClr val="black"/>
                </a:solidFill>
                <a:latin typeface="微软雅黑" panose="020B0503020204020204" pitchFamily="34" charset="-122"/>
                <a:ea typeface="微软雅黑" panose="020B0503020204020204" pitchFamily="34" charset="-122"/>
              </a:rPr>
              <a:t>截至</a:t>
            </a:r>
            <a:r>
              <a:rPr lang="en-US" altLang="zh-CN" sz="1200" dirty="0">
                <a:solidFill>
                  <a:prstClr val="black"/>
                </a:solidFill>
                <a:latin typeface="微软雅黑" panose="020B0503020204020204" pitchFamily="34" charset="-122"/>
                <a:ea typeface="微软雅黑" panose="020B0503020204020204" pitchFamily="34" charset="-122"/>
              </a:rPr>
              <a:t>2021</a:t>
            </a:r>
            <a:r>
              <a:rPr lang="zh-CN" altLang="en-US" sz="1200" dirty="0">
                <a:solidFill>
                  <a:prstClr val="black"/>
                </a:solidFill>
                <a:latin typeface="微软雅黑" panose="020B0503020204020204" pitchFamily="34" charset="-122"/>
                <a:ea typeface="微软雅黑" panose="020B0503020204020204" pitchFamily="34" charset="-122"/>
              </a:rPr>
              <a:t>年</a:t>
            </a:r>
            <a:r>
              <a:rPr lang="en-US" altLang="zh-CN" sz="1200" dirty="0">
                <a:solidFill>
                  <a:prstClr val="black"/>
                </a:solidFill>
                <a:latin typeface="微软雅黑" panose="020B0503020204020204" pitchFamily="34" charset="-122"/>
                <a:ea typeface="微软雅黑" panose="020B0503020204020204" pitchFamily="34" charset="-122"/>
              </a:rPr>
              <a:t>11</a:t>
            </a:r>
            <a:r>
              <a:rPr lang="zh-CN" altLang="en-US" sz="1200" dirty="0">
                <a:solidFill>
                  <a:prstClr val="black"/>
                </a:solidFill>
                <a:latin typeface="微软雅黑" panose="020B0503020204020204" pitchFamily="34" charset="-122"/>
                <a:ea typeface="微软雅黑" panose="020B0503020204020204" pitchFamily="34" charset="-122"/>
              </a:rPr>
              <a:t>月，</a:t>
            </a:r>
            <a:r>
              <a:rPr lang="zh-CN" altLang="en-US" sz="1200" dirty="0">
                <a:solidFill>
                  <a:srgbClr val="000000"/>
                </a:solidFill>
                <a:latin typeface="微软雅黑" panose="020B0503020204020204" pitchFamily="34" charset="-122"/>
                <a:ea typeface="微软雅黑" panose="020B0503020204020204" pitchFamily="34" charset="-122"/>
              </a:rPr>
              <a:t>我国新能源汽车销量达到</a:t>
            </a:r>
            <a:r>
              <a:rPr lang="en-US" altLang="zh-CN" sz="1200" dirty="0">
                <a:solidFill>
                  <a:srgbClr val="000000"/>
                </a:solidFill>
                <a:latin typeface="微软雅黑" panose="020B0503020204020204" pitchFamily="34" charset="-122"/>
                <a:ea typeface="微软雅黑" panose="020B0503020204020204" pitchFamily="34" charset="-122"/>
              </a:rPr>
              <a:t>299.0</a:t>
            </a:r>
            <a:r>
              <a:rPr lang="zh-CN" altLang="en-US" sz="1200" dirty="0">
                <a:solidFill>
                  <a:srgbClr val="000000"/>
                </a:solidFill>
                <a:latin typeface="微软雅黑" panose="020B0503020204020204" pitchFamily="34" charset="-122"/>
                <a:ea typeface="微软雅黑" panose="020B0503020204020204" pitchFamily="34" charset="-122"/>
              </a:rPr>
              <a:t>万辆，同比增长均为</a:t>
            </a:r>
            <a:r>
              <a:rPr lang="en-US" altLang="zh-CN" sz="1200" dirty="0">
                <a:solidFill>
                  <a:srgbClr val="000000"/>
                </a:solidFill>
                <a:latin typeface="微软雅黑" panose="020B0503020204020204" pitchFamily="34" charset="-122"/>
                <a:ea typeface="微软雅黑" panose="020B0503020204020204" pitchFamily="34" charset="-122"/>
              </a:rPr>
              <a:t>1.7</a:t>
            </a:r>
            <a:r>
              <a:rPr lang="zh-CN" altLang="en-US" sz="1200" dirty="0">
                <a:solidFill>
                  <a:srgbClr val="000000"/>
                </a:solidFill>
                <a:latin typeface="微软雅黑" panose="020B0503020204020204" pitchFamily="34" charset="-122"/>
                <a:ea typeface="微软雅黑" panose="020B0503020204020204" pitchFamily="34" charset="-122"/>
              </a:rPr>
              <a:t>倍。</a:t>
            </a:r>
            <a:r>
              <a:rPr lang="zh-CN" altLang="en-US" sz="1200" dirty="0">
                <a:solidFill>
                  <a:prstClr val="black"/>
                </a:solidFill>
                <a:latin typeface="微软雅黑" panose="020B0503020204020204" pitchFamily="34" charset="-122"/>
                <a:ea typeface="微软雅黑" panose="020B0503020204020204" pitchFamily="34" charset="-122"/>
              </a:rPr>
              <a:t>联盟内成员单位总计上报公共类充电桩</a:t>
            </a:r>
            <a:r>
              <a:rPr lang="en-US" altLang="zh-CN" sz="1200" dirty="0">
                <a:solidFill>
                  <a:prstClr val="black"/>
                </a:solidFill>
                <a:latin typeface="微软雅黑" panose="020B0503020204020204" pitchFamily="34" charset="-122"/>
                <a:ea typeface="微软雅黑" panose="020B0503020204020204" pitchFamily="34" charset="-122"/>
              </a:rPr>
              <a:t>109.2</a:t>
            </a:r>
            <a:r>
              <a:rPr lang="zh-CN" altLang="en-US" sz="1200" dirty="0">
                <a:solidFill>
                  <a:prstClr val="black"/>
                </a:solidFill>
                <a:latin typeface="微软雅黑" panose="020B0503020204020204" pitchFamily="34" charset="-122"/>
                <a:ea typeface="微软雅黑" panose="020B0503020204020204" pitchFamily="34" charset="-122"/>
              </a:rPr>
              <a:t>万台，其中直流充电桩</a:t>
            </a:r>
            <a:r>
              <a:rPr lang="en-US" altLang="zh-CN" sz="1200" dirty="0">
                <a:solidFill>
                  <a:prstClr val="black"/>
                </a:solidFill>
                <a:latin typeface="微软雅黑" panose="020B0503020204020204" pitchFamily="34" charset="-122"/>
                <a:ea typeface="微软雅黑" panose="020B0503020204020204" pitchFamily="34" charset="-122"/>
              </a:rPr>
              <a:t>45.0</a:t>
            </a:r>
            <a:r>
              <a:rPr lang="zh-CN" altLang="en-US" sz="1200" dirty="0">
                <a:solidFill>
                  <a:prstClr val="black"/>
                </a:solidFill>
                <a:latin typeface="微软雅黑" panose="020B0503020204020204" pitchFamily="34" charset="-122"/>
                <a:ea typeface="微软雅黑" panose="020B0503020204020204" pitchFamily="34" charset="-122"/>
              </a:rPr>
              <a:t>万台、交流充电桩</a:t>
            </a:r>
            <a:r>
              <a:rPr lang="en-US" altLang="zh-CN" sz="1200" dirty="0">
                <a:solidFill>
                  <a:prstClr val="black"/>
                </a:solidFill>
                <a:latin typeface="微软雅黑" panose="020B0503020204020204" pitchFamily="34" charset="-122"/>
                <a:ea typeface="微软雅黑" panose="020B0503020204020204" pitchFamily="34" charset="-122"/>
              </a:rPr>
              <a:t>64.6</a:t>
            </a:r>
            <a:r>
              <a:rPr lang="zh-CN" altLang="en-US" sz="1200" dirty="0">
                <a:solidFill>
                  <a:prstClr val="black"/>
                </a:solidFill>
                <a:latin typeface="微软雅黑" panose="020B0503020204020204" pitchFamily="34" charset="-122"/>
                <a:ea typeface="微软雅黑" panose="020B0503020204020204" pitchFamily="34" charset="-122"/>
              </a:rPr>
              <a:t>万台。从</a:t>
            </a:r>
            <a:r>
              <a:rPr lang="en-US" altLang="zh-CN" sz="1200" dirty="0">
                <a:solidFill>
                  <a:prstClr val="black"/>
                </a:solidFill>
                <a:latin typeface="微软雅黑" panose="020B0503020204020204" pitchFamily="34" charset="-122"/>
                <a:ea typeface="微软雅黑" panose="020B0503020204020204" pitchFamily="34" charset="-122"/>
              </a:rPr>
              <a:t>2019</a:t>
            </a:r>
            <a:r>
              <a:rPr lang="zh-CN" altLang="en-US" sz="1200" dirty="0">
                <a:solidFill>
                  <a:prstClr val="black"/>
                </a:solidFill>
                <a:latin typeface="微软雅黑" panose="020B0503020204020204" pitchFamily="34" charset="-122"/>
                <a:ea typeface="微软雅黑" panose="020B0503020204020204" pitchFamily="34" charset="-122"/>
              </a:rPr>
              <a:t>年</a:t>
            </a:r>
            <a:r>
              <a:rPr lang="en-US" altLang="zh-CN" sz="1200" dirty="0">
                <a:solidFill>
                  <a:prstClr val="black"/>
                </a:solidFill>
                <a:latin typeface="微软雅黑" panose="020B0503020204020204" pitchFamily="34" charset="-122"/>
                <a:ea typeface="微软雅黑" panose="020B0503020204020204" pitchFamily="34" charset="-122"/>
              </a:rPr>
              <a:t>11</a:t>
            </a:r>
            <a:r>
              <a:rPr lang="zh-CN" altLang="en-US" sz="1200" dirty="0">
                <a:solidFill>
                  <a:prstClr val="black"/>
                </a:solidFill>
                <a:latin typeface="微软雅黑" panose="020B0503020204020204" pitchFamily="34" charset="-122"/>
                <a:ea typeface="微软雅黑" panose="020B0503020204020204" pitchFamily="34" charset="-122"/>
              </a:rPr>
              <a:t>月到</a:t>
            </a:r>
            <a:r>
              <a:rPr lang="en-US" altLang="zh-CN" sz="1200" dirty="0">
                <a:solidFill>
                  <a:prstClr val="black"/>
                </a:solidFill>
                <a:latin typeface="微软雅黑" panose="020B0503020204020204" pitchFamily="34" charset="-122"/>
                <a:ea typeface="微软雅黑" panose="020B0503020204020204" pitchFamily="34" charset="-122"/>
              </a:rPr>
              <a:t>2020</a:t>
            </a:r>
            <a:r>
              <a:rPr lang="zh-CN" altLang="en-US" sz="1200" dirty="0">
                <a:solidFill>
                  <a:prstClr val="black"/>
                </a:solidFill>
                <a:latin typeface="微软雅黑" panose="020B0503020204020204" pitchFamily="34" charset="-122"/>
                <a:ea typeface="微软雅黑" panose="020B0503020204020204" pitchFamily="34" charset="-122"/>
              </a:rPr>
              <a:t>年</a:t>
            </a:r>
            <a:r>
              <a:rPr lang="en-US" altLang="zh-CN" sz="1200" dirty="0">
                <a:solidFill>
                  <a:prstClr val="black"/>
                </a:solidFill>
                <a:latin typeface="微软雅黑" panose="020B0503020204020204" pitchFamily="34" charset="-122"/>
                <a:ea typeface="微软雅黑" panose="020B0503020204020204" pitchFamily="34" charset="-122"/>
              </a:rPr>
              <a:t>11</a:t>
            </a:r>
            <a:r>
              <a:rPr lang="zh-CN" altLang="en-US" sz="1200" dirty="0">
                <a:solidFill>
                  <a:prstClr val="black"/>
                </a:solidFill>
                <a:latin typeface="微软雅黑" panose="020B0503020204020204" pitchFamily="34" charset="-122"/>
                <a:ea typeface="微软雅黑" panose="020B0503020204020204" pitchFamily="34" charset="-122"/>
              </a:rPr>
              <a:t>月</a:t>
            </a:r>
            <a:r>
              <a:rPr lang="zh-CN" altLang="en-US" sz="1200" dirty="0">
                <a:latin typeface="微软雅黑" panose="020B0503020204020204" pitchFamily="34" charset="-122"/>
                <a:ea typeface="微软雅黑" panose="020B0503020204020204" pitchFamily="34" charset="-122"/>
              </a:rPr>
              <a:t>，月均新增公共类充电桩</a:t>
            </a:r>
            <a:r>
              <a:rPr lang="zh-CN" altLang="en-US" sz="1200" dirty="0">
                <a:solidFill>
                  <a:srgbClr val="FF0000"/>
                </a:solidFill>
                <a:latin typeface="微软雅黑" panose="020B0503020204020204" pitchFamily="34" charset="-122"/>
                <a:ea typeface="微软雅黑" panose="020B0503020204020204" pitchFamily="34" charset="-122"/>
              </a:rPr>
              <a:t>约</a:t>
            </a:r>
            <a:r>
              <a:rPr lang="en-US" altLang="zh-CN" sz="1200" dirty="0">
                <a:solidFill>
                  <a:srgbClr val="FF0000"/>
                </a:solidFill>
                <a:latin typeface="微软雅黑" panose="020B0503020204020204" pitchFamily="34" charset="-122"/>
                <a:ea typeface="微软雅黑" panose="020B0503020204020204" pitchFamily="34" charset="-122"/>
              </a:rPr>
              <a:t>1.6</a:t>
            </a:r>
            <a:r>
              <a:rPr lang="zh-CN" altLang="en-US" sz="1200" dirty="0">
                <a:solidFill>
                  <a:srgbClr val="FF0000"/>
                </a:solidFill>
                <a:latin typeface="微软雅黑" panose="020B0503020204020204" pitchFamily="34" charset="-122"/>
                <a:ea typeface="微软雅黑" panose="020B0503020204020204" pitchFamily="34" charset="-122"/>
              </a:rPr>
              <a:t>万台</a:t>
            </a:r>
            <a:r>
              <a:rPr lang="zh-CN" altLang="en-US" sz="1200" dirty="0">
                <a:latin typeface="微软雅黑" panose="020B0503020204020204" pitchFamily="34" charset="-122"/>
                <a:ea typeface="微软雅黑" panose="020B0503020204020204" pitchFamily="34" charset="-122"/>
              </a:rPr>
              <a:t>，从</a:t>
            </a:r>
            <a:r>
              <a:rPr lang="en-US" altLang="zh-CN" sz="1200" dirty="0">
                <a:latin typeface="微软雅黑" panose="020B0503020204020204" pitchFamily="34" charset="-122"/>
                <a:ea typeface="微软雅黑" panose="020B0503020204020204" pitchFamily="34" charset="-122"/>
              </a:rPr>
              <a:t>2020</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月到</a:t>
            </a:r>
            <a:r>
              <a:rPr lang="en-US" altLang="zh-CN" sz="1200" dirty="0">
                <a:latin typeface="微软雅黑" panose="020B0503020204020204" pitchFamily="34" charset="-122"/>
                <a:ea typeface="微软雅黑" panose="020B0503020204020204" pitchFamily="34" charset="-122"/>
              </a:rPr>
              <a:t>2021</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11</a:t>
            </a:r>
            <a:r>
              <a:rPr lang="zh-CN" altLang="en-US" sz="1200" dirty="0">
                <a:latin typeface="微软雅黑" panose="020B0503020204020204" pitchFamily="34" charset="-122"/>
                <a:ea typeface="微软雅黑" panose="020B0503020204020204" pitchFamily="34" charset="-122"/>
              </a:rPr>
              <a:t>月，月均新增公共类充电桩约</a:t>
            </a:r>
            <a:r>
              <a:rPr lang="en-US" altLang="zh-CN" sz="1200" dirty="0">
                <a:solidFill>
                  <a:srgbClr val="FF0000"/>
                </a:solidFill>
                <a:latin typeface="微软雅黑" panose="020B0503020204020204" pitchFamily="34" charset="-122"/>
                <a:ea typeface="微软雅黑" panose="020B0503020204020204" pitchFamily="34" charset="-122"/>
              </a:rPr>
              <a:t>3.3</a:t>
            </a:r>
            <a:r>
              <a:rPr lang="zh-CN" altLang="en-US" sz="1200" dirty="0">
                <a:solidFill>
                  <a:srgbClr val="FF0000"/>
                </a:solidFill>
                <a:latin typeface="微软雅黑" panose="020B0503020204020204" pitchFamily="34" charset="-122"/>
                <a:ea typeface="微软雅黑" panose="020B0503020204020204" pitchFamily="34" charset="-122"/>
              </a:rPr>
              <a:t>万台，增加了一倍</a:t>
            </a:r>
            <a:r>
              <a:rPr lang="zh-CN" altLang="en-US" sz="1200" dirty="0">
                <a:latin typeface="微软雅黑" panose="020B0503020204020204" pitchFamily="34" charset="-122"/>
                <a:ea typeface="微软雅黑" panose="020B0503020204020204" pitchFamily="34" charset="-122"/>
              </a:rPr>
              <a:t>，按平均</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万</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台计算，大致新增设备价值</a:t>
            </a:r>
            <a:r>
              <a:rPr lang="zh-CN" altLang="en-US" sz="1200" dirty="0">
                <a:solidFill>
                  <a:srgbClr val="FF0000"/>
                </a:solidFill>
                <a:latin typeface="微软雅黑" panose="020B0503020204020204" pitchFamily="34" charset="-122"/>
                <a:ea typeface="微软雅黑" panose="020B0503020204020204" pitchFamily="34" charset="-122"/>
              </a:rPr>
              <a:t>约</a:t>
            </a:r>
            <a:r>
              <a:rPr lang="en-US" altLang="zh-CN" sz="1200" dirty="0">
                <a:solidFill>
                  <a:srgbClr val="FF0000"/>
                </a:solidFill>
                <a:latin typeface="微软雅黑" panose="020B0503020204020204" pitchFamily="34" charset="-122"/>
                <a:ea typeface="微软雅黑" panose="020B0503020204020204" pitchFamily="34" charset="-122"/>
              </a:rPr>
              <a:t>60</a:t>
            </a:r>
            <a:r>
              <a:rPr lang="zh-CN" altLang="en-US" sz="1200" dirty="0">
                <a:solidFill>
                  <a:srgbClr val="FF0000"/>
                </a:solidFill>
                <a:latin typeface="微软雅黑" panose="020B0503020204020204" pitchFamily="34" charset="-122"/>
                <a:ea typeface="微软雅黑" panose="020B0503020204020204" pitchFamily="34" charset="-122"/>
              </a:rPr>
              <a:t>亿</a:t>
            </a:r>
            <a:r>
              <a:rPr lang="zh-CN" altLang="en-US" sz="1200" dirty="0">
                <a:latin typeface="微软雅黑" panose="020B0503020204020204" pitchFamily="34" charset="-122"/>
                <a:ea typeface="微软雅黑" panose="020B0503020204020204" pitchFamily="34" charset="-122"/>
              </a:rPr>
              <a:t>。 按新建同比增长</a:t>
            </a:r>
            <a:r>
              <a:rPr lang="en-US" altLang="zh-CN" sz="1200" dirty="0">
                <a:latin typeface="微软雅黑" panose="020B0503020204020204" pitchFamily="34" charset="-122"/>
                <a:ea typeface="微软雅黑" panose="020B0503020204020204" pitchFamily="34" charset="-122"/>
              </a:rPr>
              <a:t>50%</a:t>
            </a:r>
            <a:r>
              <a:rPr lang="zh-CN" altLang="en-US" sz="1200" dirty="0">
                <a:latin typeface="微软雅黑" panose="020B0503020204020204" pitchFamily="34" charset="-122"/>
                <a:ea typeface="微软雅黑" panose="020B0503020204020204" pitchFamily="34" charset="-122"/>
              </a:rPr>
              <a:t>估算，</a:t>
            </a:r>
            <a:r>
              <a:rPr lang="en-US" altLang="zh-CN" sz="1200" dirty="0">
                <a:latin typeface="微软雅黑" panose="020B0503020204020204" pitchFamily="34" charset="-122"/>
                <a:ea typeface="微软雅黑" panose="020B0503020204020204" pitchFamily="34" charset="-122"/>
              </a:rPr>
              <a:t>2022</a:t>
            </a:r>
            <a:r>
              <a:rPr lang="zh-CN" altLang="en-US" sz="1200" dirty="0">
                <a:latin typeface="微软雅黑" panose="020B0503020204020204" pitchFamily="34" charset="-122"/>
                <a:ea typeface="微软雅黑" panose="020B0503020204020204" pitchFamily="34" charset="-122"/>
              </a:rPr>
              <a:t>年新建充电桩设备价值</a:t>
            </a:r>
            <a:r>
              <a:rPr lang="zh-CN" altLang="en-US" sz="1200" dirty="0">
                <a:solidFill>
                  <a:srgbClr val="FF0000"/>
                </a:solidFill>
                <a:latin typeface="微软雅黑" panose="020B0503020204020204" pitchFamily="34" charset="-122"/>
                <a:ea typeface="微软雅黑" panose="020B0503020204020204" pitchFamily="34" charset="-122"/>
              </a:rPr>
              <a:t>约</a:t>
            </a:r>
            <a:r>
              <a:rPr lang="en-US" altLang="zh-CN" sz="1200" dirty="0">
                <a:solidFill>
                  <a:srgbClr val="FF0000"/>
                </a:solidFill>
                <a:latin typeface="微软雅黑" panose="020B0503020204020204" pitchFamily="34" charset="-122"/>
                <a:ea typeface="微软雅黑" panose="020B0503020204020204" pitchFamily="34" charset="-122"/>
              </a:rPr>
              <a:t>90</a:t>
            </a:r>
            <a:r>
              <a:rPr lang="zh-CN" altLang="en-US" sz="1200" dirty="0">
                <a:solidFill>
                  <a:srgbClr val="FF0000"/>
                </a:solidFill>
                <a:latin typeface="微软雅黑" panose="020B0503020204020204" pitchFamily="34" charset="-122"/>
                <a:ea typeface="微软雅黑" panose="020B0503020204020204" pitchFamily="34" charset="-122"/>
              </a:rPr>
              <a:t>亿</a:t>
            </a:r>
            <a:r>
              <a:rPr lang="zh-CN" altLang="en-US" sz="1200" dirty="0">
                <a:latin typeface="微软雅黑" panose="020B0503020204020204" pitchFamily="34" charset="-122"/>
                <a:ea typeface="微软雅黑" panose="020B0503020204020204" pitchFamily="34" charset="-122"/>
              </a:rPr>
              <a:t>，可为空间很大。</a:t>
            </a:r>
            <a:endParaRPr lang="zh-CN" altLang="en-US" sz="1200" dirty="0">
              <a:latin typeface="微软雅黑" panose="020B0503020204020204" pitchFamily="34" charset="-122"/>
              <a:ea typeface="微软雅黑" panose="020B0503020204020204" pitchFamily="34" charset="-122"/>
            </a:endParaRPr>
          </a:p>
        </p:txBody>
      </p:sp>
      <p:pic>
        <p:nvPicPr>
          <p:cNvPr id="6"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21277" y="3688080"/>
            <a:ext cx="6103476" cy="31052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191873" y="5486437"/>
            <a:ext cx="542940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lang="zh-CN" altLang="en-US" sz="16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公共充电基础设施省、区、市运行情况，广东、上海、北京、江苏、浙江、山东、湖北、安徽、河南、福建</a:t>
            </a:r>
            <a:r>
              <a:rPr lang="en-US" altLang="zh-CN" sz="1200" dirty="0">
                <a:solidFill>
                  <a:prstClr val="black"/>
                </a:solidFill>
                <a:latin typeface="微软雅黑" panose="020B0503020204020204" pitchFamily="34" charset="-122"/>
                <a:ea typeface="微软雅黑" panose="020B0503020204020204" pitchFamily="34" charset="-122"/>
              </a:rPr>
              <a:t>TOP10</a:t>
            </a:r>
            <a:r>
              <a:rPr lang="zh-CN" altLang="en-US" sz="1200" dirty="0">
                <a:solidFill>
                  <a:prstClr val="black"/>
                </a:solidFill>
                <a:latin typeface="微软雅黑" panose="020B0503020204020204" pitchFamily="34" charset="-122"/>
                <a:ea typeface="微软雅黑" panose="020B0503020204020204" pitchFamily="34" charset="-122"/>
              </a:rPr>
              <a:t>地区建设公共充电基础设施占比达</a:t>
            </a:r>
            <a:r>
              <a:rPr lang="en-US" altLang="zh-CN" sz="1200" dirty="0">
                <a:solidFill>
                  <a:prstClr val="black"/>
                </a:solidFill>
                <a:latin typeface="微软雅黑" panose="020B0503020204020204" pitchFamily="34" charset="-122"/>
                <a:ea typeface="微软雅黑" panose="020B0503020204020204" pitchFamily="34" charset="-122"/>
              </a:rPr>
              <a:t>71.7%</a:t>
            </a:r>
            <a:r>
              <a:rPr lang="zh-CN" altLang="en-US" sz="1200" dirty="0">
                <a:solidFill>
                  <a:prstClr val="black"/>
                </a:solidFill>
                <a:latin typeface="微软雅黑" panose="020B0503020204020204" pitchFamily="34" charset="-122"/>
                <a:ea typeface="微软雅黑" panose="020B0503020204020204" pitchFamily="34" charset="-122"/>
              </a:rPr>
              <a:t>。 东北部等因温度低，电池活性降低，对新能源汽车推广有影响。</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91873" y="1166146"/>
            <a:ext cx="5179442" cy="890693"/>
          </a:xfrm>
          <a:prstGeom prst="rect">
            <a:avLst/>
          </a:prstGeom>
          <a:noFill/>
        </p:spPr>
        <p:txBody>
          <a:bodyPr wrap="square">
            <a:spAutoFit/>
          </a:bodyPr>
          <a:lstStyle/>
          <a:p>
            <a:pPr eaLnBrk="0" fontAlgn="base" hangingPunct="0">
              <a:lnSpc>
                <a:spcPct val="150000"/>
              </a:lnSpc>
              <a:spcBef>
                <a:spcPct val="0"/>
              </a:spcBef>
              <a:spcAft>
                <a:spcPct val="0"/>
              </a:spcAft>
              <a:defRPr/>
            </a:pPr>
            <a:r>
              <a:rPr lang="zh-CN" altLang="en-US"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srgbClr val="FF0000"/>
                </a:solidFill>
                <a:latin typeface="微软雅黑" panose="020B0503020204020204" pitchFamily="34" charset="-122"/>
                <a:ea typeface="微软雅黑" panose="020B0503020204020204" pitchFamily="34" charset="-122"/>
              </a:rPr>
              <a:t>京津冀、长三角和珠三角区</a:t>
            </a:r>
            <a:r>
              <a:rPr lang="zh-CN" altLang="en-US" sz="1200" dirty="0">
                <a:solidFill>
                  <a:prstClr val="black"/>
                </a:solidFill>
                <a:latin typeface="微软雅黑" panose="020B0503020204020204" pitchFamily="34" charset="-122"/>
                <a:ea typeface="微软雅黑" panose="020B0503020204020204" pitchFamily="34" charset="-122"/>
              </a:rPr>
              <a:t>域为新能源汽车消费重点区域，公共充电桩又为新能源汽车的基础配套设施，故公共充电桩的建设普遍较多。西北、东北和西南部分地区则分布较少。</a:t>
            </a:r>
            <a:endParaRPr lang="en-US" altLang="zh-CN" sz="1200" dirty="0">
              <a:solidFill>
                <a:prstClr val="black"/>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614" y="2072091"/>
            <a:ext cx="3852451" cy="3231969"/>
          </a:xfrm>
          <a:prstGeom prst="rect">
            <a:avLst/>
          </a:prstGeom>
        </p:spPr>
      </p:pic>
      <p:grpSp>
        <p:nvGrpSpPr>
          <p:cNvPr id="13" name="组合 12"/>
          <p:cNvGrpSpPr/>
          <p:nvPr/>
        </p:nvGrpSpPr>
        <p:grpSpPr>
          <a:xfrm>
            <a:off x="270637" y="776265"/>
            <a:ext cx="3092248" cy="374220"/>
            <a:chOff x="369422" y="646841"/>
            <a:chExt cx="2868977" cy="336929"/>
          </a:xfrm>
        </p:grpSpPr>
        <p:sp>
          <p:nvSpPr>
            <p:cNvPr id="11" name="矩形 10"/>
            <p:cNvSpPr/>
            <p:nvPr/>
          </p:nvSpPr>
          <p:spPr>
            <a:xfrm>
              <a:off x="369422" y="714369"/>
              <a:ext cx="1135659" cy="269401"/>
            </a:xfrm>
            <a:prstGeom prst="rect">
              <a:avLst/>
            </a:prstGeom>
            <a:solidFill>
              <a:srgbClr val="23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分布</a:t>
              </a:r>
              <a:endPar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2" name="矩形 11"/>
            <p:cNvSpPr/>
            <p:nvPr/>
          </p:nvSpPr>
          <p:spPr>
            <a:xfrm>
              <a:off x="1513365" y="646841"/>
              <a:ext cx="1725034" cy="331599"/>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公共充电桩建设重点区域</a:t>
              </a:r>
              <a:endPar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14" name="组合 13"/>
          <p:cNvGrpSpPr/>
          <p:nvPr/>
        </p:nvGrpSpPr>
        <p:grpSpPr>
          <a:xfrm>
            <a:off x="5860411" y="792855"/>
            <a:ext cx="3945584" cy="368300"/>
            <a:chOff x="378131" y="629689"/>
            <a:chExt cx="3382275" cy="345882"/>
          </a:xfrm>
        </p:grpSpPr>
        <p:sp>
          <p:nvSpPr>
            <p:cNvPr id="16" name="矩形 15"/>
            <p:cNvSpPr/>
            <p:nvPr/>
          </p:nvSpPr>
          <p:spPr>
            <a:xfrm>
              <a:off x="378131" y="689919"/>
              <a:ext cx="1135659" cy="269401"/>
            </a:xfrm>
            <a:prstGeom prst="rect">
              <a:avLst/>
            </a:prstGeom>
            <a:solidFill>
              <a:srgbClr val="23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市场容量</a:t>
              </a:r>
              <a:endParaRPr kumimoji="0" lang="zh-CN" altLang="en-US" sz="9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7" name="矩形 16"/>
            <p:cNvSpPr/>
            <p:nvPr/>
          </p:nvSpPr>
          <p:spPr>
            <a:xfrm>
              <a:off x="1513365" y="629689"/>
              <a:ext cx="2247041" cy="34588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公共充电桩市场规模及市场容量分析</a:t>
              </a:r>
              <a:endPar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充电桩产业图谱（主要竞对情况）</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pic>
        <p:nvPicPr>
          <p:cNvPr id="5" name="图片 4"/>
          <p:cNvPicPr>
            <a:picLocks noChangeAspect="1"/>
          </p:cNvPicPr>
          <p:nvPr/>
        </p:nvPicPr>
        <p:blipFill rotWithShape="1">
          <a:blip r:embed="rId1"/>
          <a:srcRect t="10948" r="1188"/>
          <a:stretch>
            <a:fillRect/>
          </a:stretch>
        </p:blipFill>
        <p:spPr>
          <a:xfrm>
            <a:off x="1240357" y="814094"/>
            <a:ext cx="10448723" cy="5621907"/>
          </a:xfrm>
          <a:prstGeom prst="rect">
            <a:avLst/>
          </a:prstGeom>
        </p:spPr>
      </p:pic>
      <p:sp>
        <p:nvSpPr>
          <p:cNvPr id="7" name="右箭头 6"/>
          <p:cNvSpPr/>
          <p:nvPr/>
        </p:nvSpPr>
        <p:spPr>
          <a:xfrm>
            <a:off x="355601" y="2123907"/>
            <a:ext cx="982602" cy="1245140"/>
          </a:xfrm>
          <a:prstGeom prst="rightArrow">
            <a:avLst/>
          </a:prstGeom>
          <a:solidFill>
            <a:srgbClr val="92D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鲸哩</a:t>
            </a:r>
            <a:endParaRPr lang="zh-CN" altLang="en-US" b="1" dirty="0">
              <a:solidFill>
                <a:schemeClr val="tx1"/>
              </a:solidFill>
            </a:endParaRPr>
          </a:p>
        </p:txBody>
      </p:sp>
      <p:sp>
        <p:nvSpPr>
          <p:cNvPr id="8" name="椭圆 7"/>
          <p:cNvSpPr/>
          <p:nvPr/>
        </p:nvSpPr>
        <p:spPr>
          <a:xfrm>
            <a:off x="1240357" y="1887687"/>
            <a:ext cx="2824437" cy="1674022"/>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16038" y="6515101"/>
            <a:ext cx="11401642" cy="275590"/>
          </a:xfrm>
          <a:prstGeom prst="rect">
            <a:avLst/>
          </a:prstGeom>
          <a:noFill/>
          <a:ln>
            <a:solidFill>
              <a:srgbClr val="FF0000"/>
            </a:solidFill>
          </a:ln>
        </p:spPr>
        <p:txBody>
          <a:bodyPr wrap="square" rtlCol="0">
            <a:spAutoFit/>
          </a:bodyPr>
          <a:lstStyle/>
          <a:p>
            <a:r>
              <a:rPr lang="zh-CN" altLang="en-US" sz="1200" b="1" dirty="0"/>
              <a:t>鲸哩定位：软件</a:t>
            </a:r>
            <a:r>
              <a:rPr lang="en-US" altLang="zh-CN" sz="1200" b="1" dirty="0"/>
              <a:t>+</a:t>
            </a:r>
            <a:r>
              <a:rPr lang="zh-CN" altLang="en-US" sz="1200" b="1" dirty="0"/>
              <a:t>硬件提供商。基于</a:t>
            </a:r>
            <a:r>
              <a:rPr lang="en-US" altLang="zh-CN" sz="1200" b="1" dirty="0"/>
              <a:t>ISC/8630/PMS</a:t>
            </a:r>
            <a:r>
              <a:rPr lang="zh-CN" altLang="en-US" sz="1200" b="1" dirty="0"/>
              <a:t>云的扩展、定制能力，在政府牵头、工程配套、中小规模项目中具备竞争优势，比主流运营端友商价格有优势。</a:t>
            </a:r>
            <a:endParaRPr lang="zh-CN" altLang="en-US" sz="1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2"/>
          </p:nvPr>
        </p:nvSpPr>
        <p:spPr>
          <a:xfrm>
            <a:off x="1022768" y="1884527"/>
            <a:ext cx="9089191" cy="923330"/>
          </a:xfrm>
        </p:spPr>
        <p:txBody>
          <a:bodyPr/>
          <a:lstStyle/>
          <a:p>
            <a:r>
              <a:rPr lang="zh-CN" altLang="en-US" sz="4400" dirty="0">
                <a:solidFill>
                  <a:schemeClr val="tx1"/>
                </a:solidFill>
              </a:rPr>
              <a:t>一站式充电桩软件建设方案</a:t>
            </a:r>
            <a:endParaRPr lang="zh-CN" altLang="en-US" sz="4400" dirty="0">
              <a:solidFill>
                <a:schemeClr val="tx1"/>
              </a:solidFill>
            </a:endParaRPr>
          </a:p>
        </p:txBody>
      </p:sp>
      <p:sp>
        <p:nvSpPr>
          <p:cNvPr id="2" name="灯片编号占位符 1"/>
          <p:cNvSpPr>
            <a:spLocks noGrp="1"/>
          </p:cNvSpPr>
          <p:nvPr>
            <p:ph type="sldNum" sz="quarter" idx="4294967295"/>
          </p:nvPr>
        </p:nvSpPr>
        <p:spPr>
          <a:xfrm>
            <a:off x="9448800" y="6515100"/>
            <a:ext cx="2743200" cy="3429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endParaRPr lang="zh-CN" altLang="en-US" dirty="0"/>
          </a:p>
        </p:txBody>
      </p:sp>
      <p:sp>
        <p:nvSpPr>
          <p:cNvPr id="3" name="文本占位符 2"/>
          <p:cNvSpPr>
            <a:spLocks noGrp="1"/>
          </p:cNvSpPr>
          <p:nvPr>
            <p:ph type="body" sz="quarter" idx="14"/>
          </p:nvPr>
        </p:nvSpPr>
        <p:spPr>
          <a:xfrm>
            <a:off x="745509" y="2358930"/>
            <a:ext cx="5528925" cy="512103"/>
          </a:xfrm>
        </p:spPr>
        <p:txBody>
          <a:bodyPr/>
          <a:lstStyle/>
          <a:p>
            <a:r>
              <a:rPr lang="zh-CN" altLang="en-US" dirty="0"/>
              <a:t>基础知识</a:t>
            </a:r>
            <a:r>
              <a:rPr lang="en-US" altLang="zh-CN" dirty="0"/>
              <a:t>&amp;</a:t>
            </a:r>
            <a:r>
              <a:rPr lang="zh-CN" altLang="en-US" dirty="0"/>
              <a:t>产品介绍</a:t>
            </a:r>
            <a:endParaRPr lang="zh-CN" altLang="en-US" dirty="0"/>
          </a:p>
        </p:txBody>
      </p:sp>
      <p:sp>
        <p:nvSpPr>
          <p:cNvPr id="4" name="文本占位符 3"/>
          <p:cNvSpPr>
            <a:spLocks noGrp="1"/>
          </p:cNvSpPr>
          <p:nvPr>
            <p:ph type="body" sz="quarter" idx="15"/>
          </p:nvPr>
        </p:nvSpPr>
        <p:spPr>
          <a:xfrm>
            <a:off x="745509" y="2904273"/>
            <a:ext cx="5823002" cy="354582"/>
          </a:xfrm>
        </p:spPr>
        <p:txBody>
          <a:bodyPr>
            <a:normAutofit/>
          </a:bodyPr>
          <a:lstStyle/>
          <a:p>
            <a:r>
              <a:rPr lang="zh-CN" altLang="en-US" sz="1400" dirty="0">
                <a:solidFill>
                  <a:schemeClr val="tx1"/>
                </a:solidFill>
                <a:latin typeface="微软雅黑" panose="020B0503020204020204" pitchFamily="34" charset="-122"/>
                <a:ea typeface="微软雅黑" panose="020B0503020204020204" pitchFamily="34" charset="-122"/>
              </a:rPr>
              <a:t>充电设施  </a:t>
            </a:r>
            <a:r>
              <a:rPr lang="en-US" altLang="zh-CN" sz="1400" dirty="0">
                <a:solidFill>
                  <a:schemeClr val="tx1"/>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标准与接口</a:t>
            </a:r>
            <a:r>
              <a:rPr lang="en-US" altLang="zh-CN" sz="1400" dirty="0">
                <a:solidFill>
                  <a:schemeClr val="tx1"/>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充电站构成</a:t>
            </a:r>
            <a:r>
              <a:rPr lang="en-US" altLang="zh-CN" sz="1400" dirty="0">
                <a:solidFill>
                  <a:schemeClr val="tx1"/>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产品介绍</a:t>
            </a:r>
            <a:r>
              <a:rPr lang="en-US" altLang="zh-CN" sz="1400" dirty="0">
                <a:solidFill>
                  <a:schemeClr val="tx1"/>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产品特点</a:t>
            </a:r>
            <a:endParaRPr lang="zh-CN" altLang="en-US" sz="1400" dirty="0">
              <a:solidFill>
                <a:schemeClr val="tx1"/>
              </a:solidFill>
            </a:endParaRPr>
          </a:p>
        </p:txBody>
      </p:sp>
      <p:sp>
        <p:nvSpPr>
          <p:cNvPr id="9" name="图片占位符 8"/>
          <p:cNvSpPr>
            <a:spLocks noGrp="1"/>
          </p:cNvSpPr>
          <p:nvPr>
            <p:ph type="pic" sz="quarter" idx="16"/>
          </p:nvPr>
        </p:nvSpPr>
        <p:spPr>
          <a:xfrm>
            <a:off x="6873875" y="2191736"/>
            <a:ext cx="4257675" cy="2940652"/>
          </a:xfrm>
        </p:spPr>
      </p:sp>
      <p:pic>
        <p:nvPicPr>
          <p:cNvPr id="6" name="图片 5"/>
          <p:cNvPicPr>
            <a:picLocks noChangeAspect="1"/>
          </p:cNvPicPr>
          <p:nvPr/>
        </p:nvPicPr>
        <p:blipFill>
          <a:blip r:embed="rId1"/>
          <a:stretch>
            <a:fillRect/>
          </a:stretch>
        </p:blipFill>
        <p:spPr>
          <a:xfrm>
            <a:off x="6873875" y="2191736"/>
            <a:ext cx="4257675" cy="294065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充电设施类型</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pic>
        <p:nvPicPr>
          <p:cNvPr id="5" name="Picture 4" descr="云"/>
          <p:cNvPicPr>
            <a:picLocks noChangeAspect="1" noChangeArrowheads="1"/>
          </p:cNvPicPr>
          <p:nvPr/>
        </p:nvPicPr>
        <p:blipFill>
          <a:blip r:embed="rId1" cstate="print"/>
          <a:srcRect/>
          <a:stretch>
            <a:fillRect/>
          </a:stretch>
        </p:blipFill>
        <p:spPr bwMode="auto">
          <a:xfrm>
            <a:off x="9930079" y="764150"/>
            <a:ext cx="1943856" cy="1456016"/>
          </a:xfrm>
          <a:prstGeom prst="rect">
            <a:avLst/>
          </a:prstGeom>
          <a:noFill/>
          <a:ln w="9525">
            <a:noFill/>
            <a:miter lim="800000"/>
            <a:headEnd/>
            <a:tailEnd/>
          </a:ln>
        </p:spPr>
      </p:pic>
      <p:grpSp>
        <p:nvGrpSpPr>
          <p:cNvPr id="6" name="组合 5"/>
          <p:cNvGrpSpPr/>
          <p:nvPr/>
        </p:nvGrpSpPr>
        <p:grpSpPr>
          <a:xfrm>
            <a:off x="885245" y="1758301"/>
            <a:ext cx="2741684" cy="3388950"/>
            <a:chOff x="770020" y="1953541"/>
            <a:chExt cx="2811807" cy="3504796"/>
          </a:xfrm>
        </p:grpSpPr>
        <p:sp>
          <p:nvSpPr>
            <p:cNvPr id="7" name="椭圆 32"/>
            <p:cNvSpPr>
              <a:spLocks noChangeArrowheads="1"/>
            </p:cNvSpPr>
            <p:nvPr/>
          </p:nvSpPr>
          <p:spPr bwMode="auto">
            <a:xfrm>
              <a:off x="1044063" y="2054305"/>
              <a:ext cx="2063158" cy="2010990"/>
            </a:xfrm>
            <a:prstGeom prst="ellipse">
              <a:avLst/>
            </a:prstGeom>
            <a:solidFill>
              <a:srgbClr val="70AD47">
                <a:alpha val="29999"/>
              </a:srgb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Oval 14"/>
            <p:cNvSpPr>
              <a:spLocks noChangeArrowheads="1"/>
            </p:cNvSpPr>
            <p:nvPr/>
          </p:nvSpPr>
          <p:spPr bwMode="auto">
            <a:xfrm>
              <a:off x="2585504" y="1953541"/>
              <a:ext cx="620598" cy="620598"/>
            </a:xfrm>
            <a:prstGeom prst="ellipse">
              <a:avLst/>
            </a:prstGeom>
            <a:solidFill>
              <a:schemeClr val="accent5">
                <a:lumMod val="75000"/>
                <a:alpha val="29999"/>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 name="Freeform 8"/>
            <p:cNvSpPr>
              <a:spLocks noEditPoints="1"/>
            </p:cNvSpPr>
            <p:nvPr/>
          </p:nvSpPr>
          <p:spPr bwMode="auto">
            <a:xfrm>
              <a:off x="2805131" y="2104822"/>
              <a:ext cx="265064" cy="287284"/>
            </a:xfrm>
            <a:custGeom>
              <a:avLst/>
              <a:gdLst>
                <a:gd name="T0" fmla="*/ 10 w 206"/>
                <a:gd name="T1" fmla="*/ 0 h 224"/>
                <a:gd name="T2" fmla="*/ 0 w 206"/>
                <a:gd name="T3" fmla="*/ 0 h 224"/>
                <a:gd name="T4" fmla="*/ 0 w 206"/>
                <a:gd name="T5" fmla="*/ 224 h 224"/>
                <a:gd name="T6" fmla="*/ 196 w 206"/>
                <a:gd name="T7" fmla="*/ 224 h 224"/>
                <a:gd name="T8" fmla="*/ 196 w 206"/>
                <a:gd name="T9" fmla="*/ 214 h 224"/>
                <a:gd name="T10" fmla="*/ 10 w 206"/>
                <a:gd name="T11" fmla="*/ 214 h 224"/>
                <a:gd name="T12" fmla="*/ 10 w 206"/>
                <a:gd name="T13" fmla="*/ 0 h 224"/>
                <a:gd name="T14" fmla="*/ 29 w 206"/>
                <a:gd name="T15" fmla="*/ 194 h 224"/>
                <a:gd name="T16" fmla="*/ 78 w 206"/>
                <a:gd name="T17" fmla="*/ 194 h 224"/>
                <a:gd name="T18" fmla="*/ 78 w 206"/>
                <a:gd name="T19" fmla="*/ 90 h 224"/>
                <a:gd name="T20" fmla="*/ 29 w 206"/>
                <a:gd name="T21" fmla="*/ 139 h 224"/>
                <a:gd name="T22" fmla="*/ 29 w 206"/>
                <a:gd name="T23" fmla="*/ 194 h 224"/>
                <a:gd name="T24" fmla="*/ 88 w 206"/>
                <a:gd name="T25" fmla="*/ 194 h 224"/>
                <a:gd name="T26" fmla="*/ 137 w 206"/>
                <a:gd name="T27" fmla="*/ 194 h 224"/>
                <a:gd name="T28" fmla="*/ 137 w 206"/>
                <a:gd name="T29" fmla="*/ 100 h 224"/>
                <a:gd name="T30" fmla="*/ 118 w 206"/>
                <a:gd name="T31" fmla="*/ 119 h 224"/>
                <a:gd name="T32" fmla="*/ 88 w 206"/>
                <a:gd name="T33" fmla="*/ 90 h 224"/>
                <a:gd name="T34" fmla="*/ 88 w 206"/>
                <a:gd name="T35" fmla="*/ 194 h 224"/>
                <a:gd name="T36" fmla="*/ 147 w 206"/>
                <a:gd name="T37" fmla="*/ 194 h 224"/>
                <a:gd name="T38" fmla="*/ 196 w 206"/>
                <a:gd name="T39" fmla="*/ 194 h 224"/>
                <a:gd name="T40" fmla="*/ 196 w 206"/>
                <a:gd name="T41" fmla="*/ 46 h 224"/>
                <a:gd name="T42" fmla="*/ 147 w 206"/>
                <a:gd name="T43" fmla="*/ 95 h 224"/>
                <a:gd name="T44" fmla="*/ 147 w 206"/>
                <a:gd name="T45" fmla="*/ 194 h 224"/>
                <a:gd name="T46" fmla="*/ 83 w 206"/>
                <a:gd name="T47" fmla="*/ 58 h 224"/>
                <a:gd name="T48" fmla="*/ 118 w 206"/>
                <a:gd name="T49" fmla="*/ 95 h 224"/>
                <a:gd name="T50" fmla="*/ 189 w 206"/>
                <a:gd name="T51" fmla="*/ 24 h 224"/>
                <a:gd name="T52" fmla="*/ 206 w 206"/>
                <a:gd name="T53" fmla="*/ 44 h 224"/>
                <a:gd name="T54" fmla="*/ 206 w 206"/>
                <a:gd name="T55" fmla="*/ 0 h 224"/>
                <a:gd name="T56" fmla="*/ 162 w 206"/>
                <a:gd name="T57" fmla="*/ 0 h 224"/>
                <a:gd name="T58" fmla="*/ 179 w 206"/>
                <a:gd name="T59" fmla="*/ 17 h 224"/>
                <a:gd name="T60" fmla="*/ 118 w 206"/>
                <a:gd name="T61" fmla="*/ 78 h 224"/>
                <a:gd name="T62" fmla="*/ 81 w 206"/>
                <a:gd name="T63" fmla="*/ 41 h 224"/>
                <a:gd name="T64" fmla="*/ 27 w 206"/>
                <a:gd name="T65" fmla="*/ 97 h 224"/>
                <a:gd name="T66" fmla="*/ 34 w 206"/>
                <a:gd name="T67" fmla="*/ 104 h 224"/>
                <a:gd name="T68" fmla="*/ 83 w 206"/>
                <a:gd name="T69" fmla="*/ 5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6" h="224">
                  <a:moveTo>
                    <a:pt x="10" y="0"/>
                  </a:moveTo>
                  <a:lnTo>
                    <a:pt x="0" y="0"/>
                  </a:lnTo>
                  <a:lnTo>
                    <a:pt x="0" y="224"/>
                  </a:lnTo>
                  <a:lnTo>
                    <a:pt x="196" y="224"/>
                  </a:lnTo>
                  <a:lnTo>
                    <a:pt x="196" y="214"/>
                  </a:lnTo>
                  <a:lnTo>
                    <a:pt x="10" y="214"/>
                  </a:lnTo>
                  <a:lnTo>
                    <a:pt x="10" y="0"/>
                  </a:lnTo>
                  <a:close/>
                  <a:moveTo>
                    <a:pt x="29" y="194"/>
                  </a:moveTo>
                  <a:lnTo>
                    <a:pt x="78" y="194"/>
                  </a:lnTo>
                  <a:lnTo>
                    <a:pt x="78" y="90"/>
                  </a:lnTo>
                  <a:lnTo>
                    <a:pt x="29" y="139"/>
                  </a:lnTo>
                  <a:lnTo>
                    <a:pt x="29" y="194"/>
                  </a:lnTo>
                  <a:close/>
                  <a:moveTo>
                    <a:pt x="88" y="194"/>
                  </a:moveTo>
                  <a:lnTo>
                    <a:pt x="137" y="194"/>
                  </a:lnTo>
                  <a:lnTo>
                    <a:pt x="137" y="100"/>
                  </a:lnTo>
                  <a:lnTo>
                    <a:pt x="118" y="119"/>
                  </a:lnTo>
                  <a:lnTo>
                    <a:pt x="88" y="90"/>
                  </a:lnTo>
                  <a:lnTo>
                    <a:pt x="88" y="194"/>
                  </a:lnTo>
                  <a:close/>
                  <a:moveTo>
                    <a:pt x="147" y="194"/>
                  </a:moveTo>
                  <a:lnTo>
                    <a:pt x="196" y="194"/>
                  </a:lnTo>
                  <a:lnTo>
                    <a:pt x="196" y="46"/>
                  </a:lnTo>
                  <a:lnTo>
                    <a:pt x="147" y="95"/>
                  </a:lnTo>
                  <a:lnTo>
                    <a:pt x="147" y="194"/>
                  </a:lnTo>
                  <a:close/>
                  <a:moveTo>
                    <a:pt x="83" y="58"/>
                  </a:moveTo>
                  <a:lnTo>
                    <a:pt x="118" y="95"/>
                  </a:lnTo>
                  <a:lnTo>
                    <a:pt x="189" y="24"/>
                  </a:lnTo>
                  <a:lnTo>
                    <a:pt x="206" y="44"/>
                  </a:lnTo>
                  <a:lnTo>
                    <a:pt x="206" y="0"/>
                  </a:lnTo>
                  <a:lnTo>
                    <a:pt x="162" y="0"/>
                  </a:lnTo>
                  <a:lnTo>
                    <a:pt x="179" y="17"/>
                  </a:lnTo>
                  <a:lnTo>
                    <a:pt x="118" y="78"/>
                  </a:lnTo>
                  <a:lnTo>
                    <a:pt x="81" y="41"/>
                  </a:lnTo>
                  <a:lnTo>
                    <a:pt x="27" y="97"/>
                  </a:lnTo>
                  <a:lnTo>
                    <a:pt x="34" y="104"/>
                  </a:lnTo>
                  <a:lnTo>
                    <a:pt x="83" y="58"/>
                  </a:lnTo>
                  <a:close/>
                </a:path>
              </a:pathLst>
            </a:custGeom>
            <a:solidFill>
              <a:srgbClr val="0099FF"/>
            </a:solidFill>
            <a:ln>
              <a:noFill/>
            </a:ln>
          </p:spPr>
          <p:txBody>
            <a:bodyPr lIns="121865" tIns="60932" rIns="121865" bIns="60932"/>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99FF"/>
                </a:solidFill>
                <a:effectLst/>
                <a:uLnTx/>
                <a:uFillTx/>
                <a:latin typeface="等线" panose="02010600030101010101" charset="-122"/>
                <a:ea typeface="等线" panose="02010600030101010101" charset="-122"/>
                <a:cs typeface="+mn-cs"/>
              </a:endParaRPr>
            </a:p>
          </p:txBody>
        </p:sp>
        <p:sp>
          <p:nvSpPr>
            <p:cNvPr id="10" name="文本框 35"/>
            <p:cNvSpPr txBox="1">
              <a:spLocks noChangeArrowheads="1"/>
            </p:cNvSpPr>
            <p:nvPr/>
          </p:nvSpPr>
          <p:spPr bwMode="auto">
            <a:xfrm>
              <a:off x="1316297" y="2828967"/>
              <a:ext cx="1807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常规充电</a:t>
              </a:r>
              <a:endParaRPr kumimoji="0" lang="zh-CN" altLang="en-US" sz="24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 name="TextBox 13"/>
            <p:cNvSpPr txBox="1">
              <a:spLocks noChangeArrowheads="1"/>
            </p:cNvSpPr>
            <p:nvPr/>
          </p:nvSpPr>
          <p:spPr bwMode="auto">
            <a:xfrm>
              <a:off x="770020" y="4121488"/>
              <a:ext cx="2811807" cy="133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5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又叫慢充，一般采用额定功率</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3~10KW</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的交流充电模式，以电池容量为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40KW/H</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的电动汽车为例，进行完全充电时间一般为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6~8</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小时。</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grpSp>
        <p:nvGrpSpPr>
          <p:cNvPr id="12" name="组合 11"/>
          <p:cNvGrpSpPr/>
          <p:nvPr/>
        </p:nvGrpSpPr>
        <p:grpSpPr>
          <a:xfrm>
            <a:off x="4374836" y="1763668"/>
            <a:ext cx="2829213" cy="3380854"/>
            <a:chOff x="4112070" y="1955440"/>
            <a:chExt cx="2730784" cy="3309794"/>
          </a:xfrm>
        </p:grpSpPr>
        <p:sp>
          <p:nvSpPr>
            <p:cNvPr id="13" name="椭圆 36"/>
            <p:cNvSpPr>
              <a:spLocks noChangeArrowheads="1"/>
            </p:cNvSpPr>
            <p:nvPr/>
          </p:nvSpPr>
          <p:spPr bwMode="auto">
            <a:xfrm>
              <a:off x="4387288" y="2076524"/>
              <a:ext cx="1912583" cy="1934136"/>
            </a:xfrm>
            <a:prstGeom prst="ellipse">
              <a:avLst/>
            </a:prstGeom>
            <a:solidFill>
              <a:srgbClr val="FFC000">
                <a:alpha val="29999"/>
              </a:srgb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 name="Oval 14"/>
            <p:cNvSpPr>
              <a:spLocks noChangeArrowheads="1"/>
            </p:cNvSpPr>
            <p:nvPr/>
          </p:nvSpPr>
          <p:spPr bwMode="auto">
            <a:xfrm>
              <a:off x="5742532" y="1955440"/>
              <a:ext cx="620597" cy="620598"/>
            </a:xfrm>
            <a:prstGeom prst="ellipse">
              <a:avLst/>
            </a:prstGeom>
            <a:solidFill>
              <a:schemeClr val="accent5">
                <a:lumMod val="75000"/>
                <a:alpha val="29999"/>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Freeform 68"/>
            <p:cNvSpPr>
              <a:spLocks noEditPoints="1"/>
            </p:cNvSpPr>
            <p:nvPr/>
          </p:nvSpPr>
          <p:spPr bwMode="auto">
            <a:xfrm>
              <a:off x="5866323" y="2106680"/>
              <a:ext cx="344424" cy="347599"/>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rgbClr val="0099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99FF"/>
                </a:solidFill>
                <a:effectLst/>
                <a:uLnTx/>
                <a:uFillTx/>
                <a:latin typeface="等线" panose="02010600030101010101" charset="-122"/>
                <a:ea typeface="等线" panose="02010600030101010101" charset="-122"/>
                <a:cs typeface="+mn-cs"/>
              </a:endParaRPr>
            </a:p>
          </p:txBody>
        </p:sp>
        <p:sp>
          <p:nvSpPr>
            <p:cNvPr id="16" name="文本框 35"/>
            <p:cNvSpPr txBox="1">
              <a:spLocks noChangeArrowheads="1"/>
            </p:cNvSpPr>
            <p:nvPr/>
          </p:nvSpPr>
          <p:spPr bwMode="auto">
            <a:xfrm>
              <a:off x="4775361" y="2819170"/>
              <a:ext cx="13864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快速充电</a:t>
              </a:r>
              <a:endParaRPr kumimoji="0" lang="zh-CN" altLang="en-US" sz="24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7" name="TextBox 13"/>
            <p:cNvSpPr txBox="1">
              <a:spLocks noChangeArrowheads="1"/>
            </p:cNvSpPr>
            <p:nvPr/>
          </p:nvSpPr>
          <p:spPr bwMode="auto">
            <a:xfrm>
              <a:off x="4112070" y="4010660"/>
              <a:ext cx="2730784" cy="1254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5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大功率直流充电机一般</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30~200KW</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左右，对</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40KW/H</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的电动汽车进行完全充电，时间一般为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25</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分钟到</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小时。</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grpSp>
        <p:nvGrpSpPr>
          <p:cNvPr id="18" name="组合 17"/>
          <p:cNvGrpSpPr/>
          <p:nvPr/>
        </p:nvGrpSpPr>
        <p:grpSpPr>
          <a:xfrm>
            <a:off x="7906834" y="1881362"/>
            <a:ext cx="2744233" cy="3224039"/>
            <a:chOff x="7892536" y="1967943"/>
            <a:chExt cx="3007327" cy="3447253"/>
          </a:xfrm>
        </p:grpSpPr>
        <p:sp>
          <p:nvSpPr>
            <p:cNvPr id="19" name="椭圆 40"/>
            <p:cNvSpPr>
              <a:spLocks noChangeArrowheads="1"/>
            </p:cNvSpPr>
            <p:nvPr/>
          </p:nvSpPr>
          <p:spPr bwMode="auto">
            <a:xfrm>
              <a:off x="8259803" y="2032077"/>
              <a:ext cx="2010991" cy="2010990"/>
            </a:xfrm>
            <a:prstGeom prst="ellipse">
              <a:avLst/>
            </a:prstGeom>
            <a:solidFill>
              <a:schemeClr val="accent2">
                <a:lumMod val="60000"/>
                <a:lumOff val="40000"/>
                <a:alpha val="29999"/>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Oval 14"/>
            <p:cNvSpPr>
              <a:spLocks noChangeArrowheads="1"/>
            </p:cNvSpPr>
            <p:nvPr/>
          </p:nvSpPr>
          <p:spPr bwMode="auto">
            <a:xfrm>
              <a:off x="9524589" y="1967943"/>
              <a:ext cx="620598" cy="620598"/>
            </a:xfrm>
            <a:prstGeom prst="ellipse">
              <a:avLst/>
            </a:prstGeom>
            <a:solidFill>
              <a:schemeClr val="accent5">
                <a:lumMod val="75000"/>
                <a:alpha val="29999"/>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Freeform 247"/>
            <p:cNvSpPr>
              <a:spLocks noEditPoints="1"/>
            </p:cNvSpPr>
            <p:nvPr/>
          </p:nvSpPr>
          <p:spPr bwMode="auto">
            <a:xfrm>
              <a:off x="9769813" y="2363536"/>
              <a:ext cx="130151" cy="133325"/>
            </a:xfrm>
            <a:custGeom>
              <a:avLst/>
              <a:gdLst>
                <a:gd name="T0" fmla="*/ 0 w 119"/>
                <a:gd name="T1" fmla="*/ 40 h 121"/>
                <a:gd name="T2" fmla="*/ 46 w 119"/>
                <a:gd name="T3" fmla="*/ 85 h 121"/>
                <a:gd name="T4" fmla="*/ 70 w 119"/>
                <a:gd name="T5" fmla="*/ 118 h 121"/>
                <a:gd name="T6" fmla="*/ 83 w 119"/>
                <a:gd name="T7" fmla="*/ 121 h 121"/>
                <a:gd name="T8" fmla="*/ 119 w 119"/>
                <a:gd name="T9" fmla="*/ 85 h 121"/>
                <a:gd name="T10" fmla="*/ 116 w 119"/>
                <a:gd name="T11" fmla="*/ 72 h 121"/>
                <a:gd name="T12" fmla="*/ 83 w 119"/>
                <a:gd name="T13" fmla="*/ 48 h 121"/>
                <a:gd name="T14" fmla="*/ 35 w 119"/>
                <a:gd name="T15" fmla="*/ 0 h 121"/>
                <a:gd name="T16" fmla="*/ 1 w 119"/>
                <a:gd name="T17" fmla="*/ 34 h 121"/>
                <a:gd name="T18" fmla="*/ 0 w 119"/>
                <a:gd name="T19" fmla="*/ 40 h 121"/>
                <a:gd name="T20" fmla="*/ 80 w 119"/>
                <a:gd name="T21" fmla="*/ 67 h 121"/>
                <a:gd name="T22" fmla="*/ 95 w 119"/>
                <a:gd name="T23" fmla="*/ 82 h 121"/>
                <a:gd name="T24" fmla="*/ 80 w 119"/>
                <a:gd name="T25" fmla="*/ 97 h 121"/>
                <a:gd name="T26" fmla="*/ 65 w 119"/>
                <a:gd name="T27" fmla="*/ 82 h 121"/>
                <a:gd name="T28" fmla="*/ 80 w 119"/>
                <a:gd name="T29" fmla="*/ 6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1">
                  <a:moveTo>
                    <a:pt x="0" y="40"/>
                  </a:moveTo>
                  <a:cubicBezTo>
                    <a:pt x="46" y="85"/>
                    <a:pt x="46" y="85"/>
                    <a:pt x="46" y="85"/>
                  </a:cubicBezTo>
                  <a:cubicBezTo>
                    <a:pt x="70" y="118"/>
                    <a:pt x="70" y="118"/>
                    <a:pt x="70" y="118"/>
                  </a:cubicBezTo>
                  <a:cubicBezTo>
                    <a:pt x="83" y="121"/>
                    <a:pt x="83" y="121"/>
                    <a:pt x="83" y="121"/>
                  </a:cubicBezTo>
                  <a:cubicBezTo>
                    <a:pt x="119" y="85"/>
                    <a:pt x="119" y="85"/>
                    <a:pt x="119" y="85"/>
                  </a:cubicBezTo>
                  <a:cubicBezTo>
                    <a:pt x="116" y="72"/>
                    <a:pt x="116" y="72"/>
                    <a:pt x="116" y="72"/>
                  </a:cubicBezTo>
                  <a:cubicBezTo>
                    <a:pt x="83" y="48"/>
                    <a:pt x="83" y="48"/>
                    <a:pt x="83" y="48"/>
                  </a:cubicBezTo>
                  <a:cubicBezTo>
                    <a:pt x="35" y="0"/>
                    <a:pt x="35" y="0"/>
                    <a:pt x="35" y="0"/>
                  </a:cubicBezTo>
                  <a:cubicBezTo>
                    <a:pt x="1" y="34"/>
                    <a:pt x="1" y="34"/>
                    <a:pt x="1" y="34"/>
                  </a:cubicBezTo>
                  <a:cubicBezTo>
                    <a:pt x="1" y="36"/>
                    <a:pt x="1" y="38"/>
                    <a:pt x="0" y="40"/>
                  </a:cubicBezTo>
                  <a:close/>
                  <a:moveTo>
                    <a:pt x="80" y="67"/>
                  </a:moveTo>
                  <a:cubicBezTo>
                    <a:pt x="88" y="67"/>
                    <a:pt x="95" y="73"/>
                    <a:pt x="95" y="82"/>
                  </a:cubicBezTo>
                  <a:cubicBezTo>
                    <a:pt x="95" y="90"/>
                    <a:pt x="88" y="97"/>
                    <a:pt x="80" y="97"/>
                  </a:cubicBezTo>
                  <a:cubicBezTo>
                    <a:pt x="71" y="97"/>
                    <a:pt x="65" y="90"/>
                    <a:pt x="65" y="82"/>
                  </a:cubicBezTo>
                  <a:cubicBezTo>
                    <a:pt x="65" y="73"/>
                    <a:pt x="71" y="67"/>
                    <a:pt x="80" y="67"/>
                  </a:cubicBezTo>
                  <a:close/>
                </a:path>
              </a:pathLst>
            </a:custGeom>
            <a:solidFill>
              <a:srgbClr val="0099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99FF"/>
                </a:solidFill>
                <a:effectLst/>
                <a:uLnTx/>
                <a:uFillTx/>
                <a:latin typeface="等线" panose="02010600030101010101" charset="-122"/>
                <a:ea typeface="等线" panose="02010600030101010101" charset="-122"/>
                <a:cs typeface="+mn-cs"/>
              </a:endParaRPr>
            </a:p>
          </p:txBody>
        </p:sp>
        <p:sp>
          <p:nvSpPr>
            <p:cNvPr id="22" name="Freeform 248"/>
            <p:cNvSpPr/>
            <p:nvPr/>
          </p:nvSpPr>
          <p:spPr bwMode="auto">
            <a:xfrm>
              <a:off x="9584110" y="2181007"/>
              <a:ext cx="165069" cy="163483"/>
            </a:xfrm>
            <a:custGeom>
              <a:avLst/>
              <a:gdLst>
                <a:gd name="T0" fmla="*/ 151 w 151"/>
                <a:gd name="T1" fmla="*/ 114 h 149"/>
                <a:gd name="T2" fmla="*/ 124 w 151"/>
                <a:gd name="T3" fmla="*/ 87 h 149"/>
                <a:gd name="T4" fmla="*/ 130 w 151"/>
                <a:gd name="T5" fmla="*/ 67 h 149"/>
                <a:gd name="T6" fmla="*/ 62 w 151"/>
                <a:gd name="T7" fmla="*/ 0 h 149"/>
                <a:gd name="T8" fmla="*/ 56 w 151"/>
                <a:gd name="T9" fmla="*/ 6 h 149"/>
                <a:gd name="T10" fmla="*/ 82 w 151"/>
                <a:gd name="T11" fmla="*/ 46 h 149"/>
                <a:gd name="T12" fmla="*/ 46 w 151"/>
                <a:gd name="T13" fmla="*/ 81 h 149"/>
                <a:gd name="T14" fmla="*/ 6 w 151"/>
                <a:gd name="T15" fmla="*/ 56 h 149"/>
                <a:gd name="T16" fmla="*/ 0 w 151"/>
                <a:gd name="T17" fmla="*/ 62 h 149"/>
                <a:gd name="T18" fmla="*/ 67 w 151"/>
                <a:gd name="T19" fmla="*/ 130 h 149"/>
                <a:gd name="T20" fmla="*/ 87 w 151"/>
                <a:gd name="T21" fmla="*/ 124 h 149"/>
                <a:gd name="T22" fmla="*/ 111 w 151"/>
                <a:gd name="T23" fmla="*/ 149 h 149"/>
                <a:gd name="T24" fmla="*/ 117 w 151"/>
                <a:gd name="T25" fmla="*/ 148 h 149"/>
                <a:gd name="T26" fmla="*/ 151 w 151"/>
                <a:gd name="T2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149">
                  <a:moveTo>
                    <a:pt x="151" y="114"/>
                  </a:moveTo>
                  <a:cubicBezTo>
                    <a:pt x="124" y="87"/>
                    <a:pt x="124" y="87"/>
                    <a:pt x="124" y="87"/>
                  </a:cubicBezTo>
                  <a:cubicBezTo>
                    <a:pt x="128" y="80"/>
                    <a:pt x="130" y="74"/>
                    <a:pt x="130" y="67"/>
                  </a:cubicBezTo>
                  <a:cubicBezTo>
                    <a:pt x="130" y="33"/>
                    <a:pt x="97" y="0"/>
                    <a:pt x="62" y="0"/>
                  </a:cubicBezTo>
                  <a:cubicBezTo>
                    <a:pt x="62" y="0"/>
                    <a:pt x="58" y="4"/>
                    <a:pt x="56" y="6"/>
                  </a:cubicBezTo>
                  <a:cubicBezTo>
                    <a:pt x="84" y="34"/>
                    <a:pt x="82" y="29"/>
                    <a:pt x="82" y="46"/>
                  </a:cubicBezTo>
                  <a:cubicBezTo>
                    <a:pt x="82" y="60"/>
                    <a:pt x="60" y="81"/>
                    <a:pt x="46" y="81"/>
                  </a:cubicBezTo>
                  <a:cubicBezTo>
                    <a:pt x="29" y="81"/>
                    <a:pt x="34" y="84"/>
                    <a:pt x="6" y="56"/>
                  </a:cubicBezTo>
                  <a:cubicBezTo>
                    <a:pt x="4" y="58"/>
                    <a:pt x="0" y="62"/>
                    <a:pt x="0" y="62"/>
                  </a:cubicBezTo>
                  <a:cubicBezTo>
                    <a:pt x="1" y="97"/>
                    <a:pt x="33" y="130"/>
                    <a:pt x="67" y="130"/>
                  </a:cubicBezTo>
                  <a:cubicBezTo>
                    <a:pt x="74" y="130"/>
                    <a:pt x="80" y="128"/>
                    <a:pt x="87" y="124"/>
                  </a:cubicBezTo>
                  <a:cubicBezTo>
                    <a:pt x="111" y="149"/>
                    <a:pt x="111" y="149"/>
                    <a:pt x="111" y="149"/>
                  </a:cubicBezTo>
                  <a:cubicBezTo>
                    <a:pt x="113" y="148"/>
                    <a:pt x="115" y="148"/>
                    <a:pt x="117" y="148"/>
                  </a:cubicBezTo>
                  <a:lnTo>
                    <a:pt x="151" y="114"/>
                  </a:lnTo>
                  <a:close/>
                </a:path>
              </a:pathLst>
            </a:custGeom>
            <a:solidFill>
              <a:srgbClr val="0099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99FF"/>
                </a:solidFill>
                <a:effectLst/>
                <a:uLnTx/>
                <a:uFillTx/>
                <a:latin typeface="等线" panose="02010600030101010101" charset="-122"/>
                <a:ea typeface="等线" panose="02010600030101010101" charset="-122"/>
                <a:cs typeface="+mn-cs"/>
              </a:endParaRPr>
            </a:p>
          </p:txBody>
        </p:sp>
        <p:sp>
          <p:nvSpPr>
            <p:cNvPr id="23" name="Freeform 249"/>
            <p:cNvSpPr/>
            <p:nvPr/>
          </p:nvSpPr>
          <p:spPr bwMode="auto">
            <a:xfrm>
              <a:off x="9604744" y="2181006"/>
              <a:ext cx="311092" cy="315855"/>
            </a:xfrm>
            <a:custGeom>
              <a:avLst/>
              <a:gdLst>
                <a:gd name="T0" fmla="*/ 240 w 285"/>
                <a:gd name="T1" fmla="*/ 172 h 289"/>
                <a:gd name="T2" fmla="*/ 259 w 285"/>
                <a:gd name="T3" fmla="*/ 190 h 289"/>
                <a:gd name="T4" fmla="*/ 254 w 285"/>
                <a:gd name="T5" fmla="*/ 86 h 289"/>
                <a:gd name="T6" fmla="*/ 213 w 285"/>
                <a:gd name="T7" fmla="*/ 45 h 289"/>
                <a:gd name="T8" fmla="*/ 200 w 285"/>
                <a:gd name="T9" fmla="*/ 42 h 289"/>
                <a:gd name="T10" fmla="*/ 191 w 285"/>
                <a:gd name="T11" fmla="*/ 26 h 289"/>
                <a:gd name="T12" fmla="*/ 178 w 285"/>
                <a:gd name="T13" fmla="*/ 9 h 289"/>
                <a:gd name="T14" fmla="*/ 177 w 285"/>
                <a:gd name="T15" fmla="*/ 7 h 289"/>
                <a:gd name="T16" fmla="*/ 167 w 285"/>
                <a:gd name="T17" fmla="*/ 0 h 289"/>
                <a:gd name="T18" fmla="*/ 159 w 285"/>
                <a:gd name="T19" fmla="*/ 6 h 289"/>
                <a:gd name="T20" fmla="*/ 133 w 285"/>
                <a:gd name="T21" fmla="*/ 31 h 289"/>
                <a:gd name="T22" fmla="*/ 134 w 285"/>
                <a:gd name="T23" fmla="*/ 49 h 289"/>
                <a:gd name="T24" fmla="*/ 136 w 285"/>
                <a:gd name="T25" fmla="*/ 51 h 289"/>
                <a:gd name="T26" fmla="*/ 155 w 285"/>
                <a:gd name="T27" fmla="*/ 64 h 289"/>
                <a:gd name="T28" fmla="*/ 156 w 285"/>
                <a:gd name="T29" fmla="*/ 64 h 289"/>
                <a:gd name="T30" fmla="*/ 177 w 285"/>
                <a:gd name="T31" fmla="*/ 77 h 289"/>
                <a:gd name="T32" fmla="*/ 171 w 285"/>
                <a:gd name="T33" fmla="*/ 102 h 289"/>
                <a:gd name="T34" fmla="*/ 104 w 285"/>
                <a:gd name="T35" fmla="*/ 169 h 289"/>
                <a:gd name="T36" fmla="*/ 98 w 285"/>
                <a:gd name="T37" fmla="*/ 168 h 289"/>
                <a:gd name="T38" fmla="*/ 88 w 285"/>
                <a:gd name="T39" fmla="*/ 172 h 289"/>
                <a:gd name="T40" fmla="*/ 86 w 285"/>
                <a:gd name="T41" fmla="*/ 174 h 289"/>
                <a:gd name="T42" fmla="*/ 16 w 285"/>
                <a:gd name="T43" fmla="*/ 244 h 289"/>
                <a:gd name="T44" fmla="*/ 14 w 285"/>
                <a:gd name="T45" fmla="*/ 246 h 289"/>
                <a:gd name="T46" fmla="*/ 43 w 285"/>
                <a:gd name="T47" fmla="*/ 289 h 289"/>
                <a:gd name="T48" fmla="*/ 53 w 285"/>
                <a:gd name="T49" fmla="*/ 285 h 289"/>
                <a:gd name="T50" fmla="*/ 55 w 285"/>
                <a:gd name="T51" fmla="*/ 283 h 289"/>
                <a:gd name="T52" fmla="*/ 125 w 285"/>
                <a:gd name="T53" fmla="*/ 213 h 289"/>
                <a:gd name="T54" fmla="*/ 127 w 285"/>
                <a:gd name="T55" fmla="*/ 211 h 289"/>
                <a:gd name="T56" fmla="*/ 130 w 285"/>
                <a:gd name="T57" fmla="*/ 195 h 289"/>
                <a:gd name="T58" fmla="*/ 205 w 285"/>
                <a:gd name="T59" fmla="*/ 120 h 289"/>
                <a:gd name="T60" fmla="*/ 217 w 285"/>
                <a:gd name="T61" fmla="*/ 112 h 289"/>
                <a:gd name="T62" fmla="*/ 218 w 285"/>
                <a:gd name="T63" fmla="*/ 112 h 289"/>
                <a:gd name="T64" fmla="*/ 240 w 285"/>
                <a:gd name="T65" fmla="*/ 17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5" h="289">
                  <a:moveTo>
                    <a:pt x="240" y="172"/>
                  </a:moveTo>
                  <a:cubicBezTo>
                    <a:pt x="259" y="190"/>
                    <a:pt x="259" y="190"/>
                    <a:pt x="259" y="190"/>
                  </a:cubicBezTo>
                  <a:cubicBezTo>
                    <a:pt x="259" y="190"/>
                    <a:pt x="285" y="117"/>
                    <a:pt x="254" y="86"/>
                  </a:cubicBezTo>
                  <a:cubicBezTo>
                    <a:pt x="242" y="74"/>
                    <a:pt x="226" y="58"/>
                    <a:pt x="213" y="45"/>
                  </a:cubicBezTo>
                  <a:cubicBezTo>
                    <a:pt x="210" y="42"/>
                    <a:pt x="202" y="44"/>
                    <a:pt x="200" y="42"/>
                  </a:cubicBezTo>
                  <a:cubicBezTo>
                    <a:pt x="194" y="34"/>
                    <a:pt x="192" y="27"/>
                    <a:pt x="191" y="26"/>
                  </a:cubicBezTo>
                  <a:cubicBezTo>
                    <a:pt x="190" y="20"/>
                    <a:pt x="184" y="14"/>
                    <a:pt x="178" y="9"/>
                  </a:cubicBezTo>
                  <a:cubicBezTo>
                    <a:pt x="177" y="7"/>
                    <a:pt x="177" y="7"/>
                    <a:pt x="177" y="7"/>
                  </a:cubicBezTo>
                  <a:cubicBezTo>
                    <a:pt x="172" y="2"/>
                    <a:pt x="170" y="0"/>
                    <a:pt x="167" y="0"/>
                  </a:cubicBezTo>
                  <a:cubicBezTo>
                    <a:pt x="165" y="0"/>
                    <a:pt x="163" y="2"/>
                    <a:pt x="159" y="6"/>
                  </a:cubicBezTo>
                  <a:cubicBezTo>
                    <a:pt x="133" y="31"/>
                    <a:pt x="133" y="31"/>
                    <a:pt x="133" y="31"/>
                  </a:cubicBezTo>
                  <a:cubicBezTo>
                    <a:pt x="124" y="40"/>
                    <a:pt x="126" y="41"/>
                    <a:pt x="134" y="49"/>
                  </a:cubicBezTo>
                  <a:cubicBezTo>
                    <a:pt x="136" y="51"/>
                    <a:pt x="136" y="51"/>
                    <a:pt x="136" y="51"/>
                  </a:cubicBezTo>
                  <a:cubicBezTo>
                    <a:pt x="142" y="57"/>
                    <a:pt x="149" y="64"/>
                    <a:pt x="155" y="64"/>
                  </a:cubicBezTo>
                  <a:cubicBezTo>
                    <a:pt x="156" y="64"/>
                    <a:pt x="156" y="64"/>
                    <a:pt x="156" y="64"/>
                  </a:cubicBezTo>
                  <a:cubicBezTo>
                    <a:pt x="161" y="65"/>
                    <a:pt x="172" y="68"/>
                    <a:pt x="177" y="77"/>
                  </a:cubicBezTo>
                  <a:cubicBezTo>
                    <a:pt x="182" y="89"/>
                    <a:pt x="174" y="97"/>
                    <a:pt x="171" y="102"/>
                  </a:cubicBezTo>
                  <a:cubicBezTo>
                    <a:pt x="104" y="169"/>
                    <a:pt x="104" y="169"/>
                    <a:pt x="104" y="169"/>
                  </a:cubicBezTo>
                  <a:cubicBezTo>
                    <a:pt x="102" y="168"/>
                    <a:pt x="100" y="168"/>
                    <a:pt x="98" y="168"/>
                  </a:cubicBezTo>
                  <a:cubicBezTo>
                    <a:pt x="94" y="168"/>
                    <a:pt x="91" y="169"/>
                    <a:pt x="88" y="172"/>
                  </a:cubicBezTo>
                  <a:cubicBezTo>
                    <a:pt x="87" y="172"/>
                    <a:pt x="87" y="173"/>
                    <a:pt x="86" y="174"/>
                  </a:cubicBezTo>
                  <a:cubicBezTo>
                    <a:pt x="86" y="174"/>
                    <a:pt x="30" y="229"/>
                    <a:pt x="16" y="244"/>
                  </a:cubicBezTo>
                  <a:cubicBezTo>
                    <a:pt x="15" y="245"/>
                    <a:pt x="14" y="245"/>
                    <a:pt x="14" y="246"/>
                  </a:cubicBezTo>
                  <a:cubicBezTo>
                    <a:pt x="0" y="259"/>
                    <a:pt x="25" y="289"/>
                    <a:pt x="43" y="289"/>
                  </a:cubicBezTo>
                  <a:cubicBezTo>
                    <a:pt x="47" y="289"/>
                    <a:pt x="50" y="288"/>
                    <a:pt x="53" y="285"/>
                  </a:cubicBezTo>
                  <a:cubicBezTo>
                    <a:pt x="54" y="285"/>
                    <a:pt x="54" y="284"/>
                    <a:pt x="55" y="283"/>
                  </a:cubicBezTo>
                  <a:cubicBezTo>
                    <a:pt x="70" y="268"/>
                    <a:pt x="125" y="213"/>
                    <a:pt x="125" y="213"/>
                  </a:cubicBezTo>
                  <a:cubicBezTo>
                    <a:pt x="126" y="212"/>
                    <a:pt x="127" y="212"/>
                    <a:pt x="127" y="211"/>
                  </a:cubicBezTo>
                  <a:cubicBezTo>
                    <a:pt x="131" y="207"/>
                    <a:pt x="132" y="201"/>
                    <a:pt x="130" y="195"/>
                  </a:cubicBezTo>
                  <a:cubicBezTo>
                    <a:pt x="205" y="120"/>
                    <a:pt x="205" y="120"/>
                    <a:pt x="205" y="120"/>
                  </a:cubicBezTo>
                  <a:cubicBezTo>
                    <a:pt x="210" y="116"/>
                    <a:pt x="215" y="112"/>
                    <a:pt x="217" y="112"/>
                  </a:cubicBezTo>
                  <a:cubicBezTo>
                    <a:pt x="218" y="112"/>
                    <a:pt x="218" y="112"/>
                    <a:pt x="218" y="112"/>
                  </a:cubicBezTo>
                  <a:cubicBezTo>
                    <a:pt x="246" y="128"/>
                    <a:pt x="240" y="172"/>
                    <a:pt x="240" y="172"/>
                  </a:cubicBezTo>
                  <a:close/>
                </a:path>
              </a:pathLst>
            </a:custGeom>
            <a:solidFill>
              <a:srgbClr val="0099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99FF"/>
                </a:solidFill>
                <a:effectLst/>
                <a:uLnTx/>
                <a:uFillTx/>
                <a:latin typeface="等线" panose="02010600030101010101" charset="-122"/>
                <a:ea typeface="等线" panose="02010600030101010101" charset="-122"/>
                <a:cs typeface="+mn-cs"/>
              </a:endParaRPr>
            </a:p>
          </p:txBody>
        </p:sp>
        <p:sp>
          <p:nvSpPr>
            <p:cNvPr id="24" name="文本框 35"/>
            <p:cNvSpPr txBox="1">
              <a:spLocks noChangeArrowheads="1"/>
            </p:cNvSpPr>
            <p:nvPr/>
          </p:nvSpPr>
          <p:spPr bwMode="auto">
            <a:xfrm>
              <a:off x="8492285" y="2840437"/>
              <a:ext cx="18078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换电模式</a:t>
              </a:r>
              <a:endParaRPr kumimoji="0" lang="zh-CN" altLang="en-US" sz="24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 name="TextBox 13"/>
            <p:cNvSpPr txBox="1">
              <a:spLocks noChangeArrowheads="1"/>
            </p:cNvSpPr>
            <p:nvPr/>
          </p:nvSpPr>
          <p:spPr bwMode="auto">
            <a:xfrm>
              <a:off x="7892536" y="4122534"/>
              <a:ext cx="3007327"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1216025" rtl="0" eaLnBrk="1" fontAlgn="auto" latinLnBrk="0" hangingPunct="1">
                <a:lnSpc>
                  <a:spcPct val="150000"/>
                </a:lnSpc>
                <a:spcBef>
                  <a:spcPct val="2000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换电站可为电量耗尽的电动车，采用专用设备更换专业车用电池，并对换下来的电池组进行充电。理论换电时间一般在</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5</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分钟左右。</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pic>
        <p:nvPicPr>
          <p:cNvPr id="26" name="Picture 2" descr="https://gimg2.baidu.com/image_search/src=http%3A%2F%2Fempic.dfcfw.com%2F763276917561507841%2Fw1080h720%2Fart&amp;refer=http%3A%2F%2Fempic.dfcfw.com&amp;app=2002&amp;size=f9999,10000&amp;q=a80&amp;n=0&amp;g=0n&amp;fmt=jpeg?sec=1638971898&amp;t=f623b261aa33b6fbec234826f8f02ed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258"/>
          <a:stretch>
            <a:fillRect/>
          </a:stretch>
        </p:blipFill>
        <p:spPr bwMode="auto">
          <a:xfrm>
            <a:off x="8005679" y="5291358"/>
            <a:ext cx="2133883" cy="1220709"/>
          </a:xfrm>
          <a:prstGeom prst="rect">
            <a:avLst/>
          </a:prstGeom>
          <a:noFill/>
          <a:ln w="12700" cap="flat">
            <a:solidFill>
              <a:schemeClr val="accent1"/>
            </a:solidFill>
            <a:prstDash val="solid"/>
            <a:miter lim="800000"/>
            <a:headEnd/>
            <a:tailEnd/>
          </a:ln>
          <a:effectLst/>
          <a:extLst>
            <a:ext uri="{909E8E84-426E-40DD-AFC4-6F175D3DCCD1}">
              <a14:hiddenFill xmlns:a14="http://schemas.microsoft.com/office/drawing/2010/main">
                <a:solidFill>
                  <a:srgbClr val="FFFFFF"/>
                </a:solidFill>
              </a14:hiddenFill>
            </a:ext>
          </a:extLst>
        </p:spPr>
      </p:pic>
      <p:pic>
        <p:nvPicPr>
          <p:cNvPr id="27" name="图片 26"/>
          <p:cNvPicPr>
            <a:picLocks noChangeAspect="1"/>
          </p:cNvPicPr>
          <p:nvPr/>
        </p:nvPicPr>
        <p:blipFill>
          <a:blip r:embed="rId3"/>
          <a:stretch>
            <a:fillRect/>
          </a:stretch>
        </p:blipFill>
        <p:spPr>
          <a:xfrm>
            <a:off x="4628433" y="5320756"/>
            <a:ext cx="1985519" cy="1191311"/>
          </a:xfrm>
          <a:prstGeom prst="rect">
            <a:avLst/>
          </a:prstGeom>
        </p:spPr>
      </p:pic>
      <p:pic>
        <p:nvPicPr>
          <p:cNvPr id="28" name="图片 27"/>
          <p:cNvPicPr>
            <a:picLocks noChangeAspect="1"/>
          </p:cNvPicPr>
          <p:nvPr/>
        </p:nvPicPr>
        <p:blipFill>
          <a:blip r:embed="rId4"/>
          <a:stretch>
            <a:fillRect/>
          </a:stretch>
        </p:blipFill>
        <p:spPr>
          <a:xfrm>
            <a:off x="1122839" y="5239963"/>
            <a:ext cx="1867191" cy="112031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充电设施</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sp>
        <p:nvSpPr>
          <p:cNvPr id="5" name="矩形 26"/>
          <p:cNvSpPr>
            <a:spLocks noChangeArrowheads="1"/>
          </p:cNvSpPr>
          <p:nvPr/>
        </p:nvSpPr>
        <p:spPr bwMode="auto">
          <a:xfrm>
            <a:off x="2676351" y="747407"/>
            <a:ext cx="6717098" cy="38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57580" eaLnBrk="0" hangingPunct="0">
              <a:defRPr>
                <a:solidFill>
                  <a:schemeClr val="tx1"/>
                </a:solidFill>
                <a:latin typeface="Calibri" panose="020F0502020204030204" pitchFamily="34" charset="0"/>
                <a:ea typeface="宋体" panose="02010600030101010101" pitchFamily="2" charset="-122"/>
              </a:defRPr>
            </a:lvl1pPr>
            <a:lvl2pPr marL="742950" indent="-285750" defTabSz="957580" eaLnBrk="0" hangingPunct="0">
              <a:defRPr>
                <a:solidFill>
                  <a:schemeClr val="tx1"/>
                </a:solidFill>
                <a:latin typeface="Calibri" panose="020F0502020204030204" pitchFamily="34" charset="0"/>
                <a:ea typeface="宋体" panose="02010600030101010101" pitchFamily="2" charset="-122"/>
              </a:defRPr>
            </a:lvl2pPr>
            <a:lvl3pPr marL="1143000" indent="-228600" defTabSz="957580" eaLnBrk="0" hangingPunct="0">
              <a:defRPr>
                <a:solidFill>
                  <a:schemeClr val="tx1"/>
                </a:solidFill>
                <a:latin typeface="Calibri" panose="020F0502020204030204" pitchFamily="34" charset="0"/>
                <a:ea typeface="宋体" panose="02010600030101010101" pitchFamily="2" charset="-122"/>
              </a:defRPr>
            </a:lvl3pPr>
            <a:lvl4pPr marL="1600200" indent="-228600" defTabSz="957580" eaLnBrk="0" hangingPunct="0">
              <a:defRPr>
                <a:solidFill>
                  <a:schemeClr val="tx1"/>
                </a:solidFill>
                <a:latin typeface="Calibri" panose="020F0502020204030204" pitchFamily="34" charset="0"/>
                <a:ea typeface="宋体" panose="02010600030101010101" pitchFamily="2" charset="-122"/>
              </a:defRPr>
            </a:lvl4pPr>
            <a:lvl5pPr marL="2057400" indent="-228600" defTabSz="957580" eaLnBrk="0" hangingPunct="0">
              <a:defRPr>
                <a:solidFill>
                  <a:schemeClr val="tx1"/>
                </a:solidFill>
                <a:latin typeface="Calibri" panose="020F0502020204030204" pitchFamily="34" charset="0"/>
                <a:ea typeface="宋体" panose="02010600030101010101" pitchFamily="2" charset="-122"/>
              </a:defRPr>
            </a:lvl5pPr>
            <a:lvl6pPr marL="2514600" indent="-228600" defTabSz="95758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95758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95758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95758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57580" rtl="0" eaLnBrk="1" fontAlgn="auto" latinLnBrk="0" hangingPunct="1">
              <a:lnSpc>
                <a:spcPct val="100000"/>
              </a:lnSpc>
              <a:spcBef>
                <a:spcPts val="0"/>
              </a:spcBef>
              <a:spcAft>
                <a:spcPts val="0"/>
              </a:spcAft>
              <a:buClrTx/>
              <a:buSzTx/>
              <a:buFontTx/>
              <a:buNone/>
              <a:defRPr/>
            </a:pPr>
            <a:r>
              <a:rPr kumimoji="0" lang="zh-CN" altLang="en-US" sz="193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充电模式特征及优劣势比较</a:t>
            </a:r>
            <a:endParaRPr kumimoji="0" lang="zh-CN" altLang="en-US" sz="193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6" name="表格 5"/>
          <p:cNvGraphicFramePr>
            <a:graphicFrameLocks noGrp="1"/>
          </p:cNvGraphicFramePr>
          <p:nvPr>
            <p:custDataLst>
              <p:tags r:id="rId1"/>
            </p:custDataLst>
          </p:nvPr>
        </p:nvGraphicFramePr>
        <p:xfrm>
          <a:off x="1819566" y="1118290"/>
          <a:ext cx="8658739" cy="3236424"/>
        </p:xfrm>
        <a:graphic>
          <a:graphicData uri="http://schemas.openxmlformats.org/drawingml/2006/table">
            <a:tbl>
              <a:tblPr/>
              <a:tblGrid>
                <a:gridCol w="914292"/>
                <a:gridCol w="1028928"/>
                <a:gridCol w="1237129"/>
                <a:gridCol w="978946"/>
                <a:gridCol w="1165483"/>
                <a:gridCol w="860215"/>
                <a:gridCol w="1398478"/>
                <a:gridCol w="1075268"/>
              </a:tblGrid>
              <a:tr h="457164">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充电设施</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9488F"/>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充换电时间</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9488F"/>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建设运行成本</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9488F"/>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优点</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9488F"/>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缺点</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9488F"/>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服务类型</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9488F"/>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使用车型</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9488F"/>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适宜场合</a:t>
                      </a:r>
                      <a:endParaRPr kumimoji="0" lang="zh-CN" altLang="en-US" sz="13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19488F"/>
                    </a:solidFill>
                  </a:tcPr>
                </a:tc>
              </a:tr>
              <a:tr h="926420">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常规充电</a:t>
                      </a:r>
                      <a:endPar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慢</a:t>
                      </a:r>
                      <a:endPar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6-8</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小时</a:t>
                      </a:r>
                      <a:endPar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充电设施和充电费用都较低</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充电效率高</a:t>
                      </a:r>
                      <a:endPar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电池损耗小</a:t>
                      </a:r>
                      <a:endPar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充电时间过长</a:t>
                      </a:r>
                      <a:endPar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空间要求过高</a:t>
                      </a:r>
                      <a:endPar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机动灵活性差</a:t>
                      </a:r>
                      <a:endPar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管理难度大</a:t>
                      </a:r>
                      <a:endPar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公共专用私人自用</a:t>
                      </a:r>
                      <a:endPar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小型乘用车</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公交车</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物流环卫用车</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停放地基础充电</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r>
              <a:tr h="926420">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快速充电</a:t>
                      </a:r>
                      <a:endPar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EE"/>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快</a:t>
                      </a:r>
                      <a:endParaRPr kumimoji="0" lang="en-US" altLang="zh-CN"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30</a:t>
                      </a: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分钟</a:t>
                      </a:r>
                      <a:r>
                        <a:rPr kumimoji="0" lang="en-US" altLang="zh-CN"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a:t>
                      </a: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小时</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EE"/>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充电设施和充电费用都较高</a:t>
                      </a:r>
                      <a:endPar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EE"/>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空间要求低</a:t>
                      </a:r>
                      <a:endParaRPr kumimoji="0" lang="en-US" altLang="zh-CN"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充电速度快</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EE"/>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设备要求高</a:t>
                      </a:r>
                      <a:endParaRPr kumimoji="0" lang="en-US" altLang="zh-CN"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占地面积大</a:t>
                      </a:r>
                      <a:endParaRPr kumimoji="0" lang="en-US" altLang="zh-CN"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电池损耗大</a:t>
                      </a:r>
                      <a:endParaRPr kumimoji="0" lang="en-US" altLang="zh-CN"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电网冲击大</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EE"/>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私人自用社会公用</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EE"/>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小型乘用车</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出租租赁车</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EE"/>
                    </a:solidFill>
                  </a:tcPr>
                </a:tc>
                <a:tc>
                  <a:txBody>
                    <a:bodyPr/>
                    <a:lstStyle>
                      <a:lvl1pPr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目的地、经由地充电</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0F3EE"/>
                    </a:solidFill>
                  </a:tcPr>
                </a:tc>
              </a:tr>
              <a:tr h="926420">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机械换电</a:t>
                      </a:r>
                      <a:endParaRPr kumimoji="0" lang="zh-CN" altLang="en-US" sz="1400" b="1"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快</a:t>
                      </a:r>
                      <a:endPar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1377950" rtl="0" eaLnBrk="1" fontAlgn="base" latinLnBrk="0" hangingPunct="1">
                        <a:lnSpc>
                          <a:spcPct val="100000"/>
                        </a:lnSpc>
                        <a:spcBef>
                          <a:spcPct val="0"/>
                        </a:spcBef>
                        <a:spcAft>
                          <a:spcPct val="0"/>
                        </a:spcAft>
                        <a:buClrTx/>
                        <a:buSzTx/>
                        <a:buFontTx/>
                        <a:buNone/>
                      </a:pPr>
                      <a:r>
                        <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5</a:t>
                      </a: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分钟</a:t>
                      </a:r>
                      <a:endPar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充换电站建设、电池和运营管理成本高</a:t>
                      </a:r>
                      <a:endPar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速度快、时间短、电池保养好</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场地设备要求高</a:t>
                      </a:r>
                      <a:endParaRPr kumimoji="0" lang="en-US" altLang="zh-CN"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初期投入大</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公共专用</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社会公用</a:t>
                      </a:r>
                      <a:endParaRPr kumimoji="0" lang="zh-CN" altLang="en-US" sz="1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配备标准化电池的车辆</a:t>
                      </a:r>
                      <a:endParaRPr kumimoji="0" lang="en-US" altLang="zh-CN"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c>
                  <a:txBody>
                    <a:bodyPr/>
                    <a:lstStyle>
                      <a:lvl1pPr defTabSz="1377950" eaLnBrk="0" hangingPunct="0">
                        <a:spcBef>
                          <a:spcPct val="20000"/>
                        </a:spcBef>
                        <a:defRPr sz="3800">
                          <a:solidFill>
                            <a:srgbClr val="716F70"/>
                          </a:solidFill>
                          <a:latin typeface="Franklin Gothic Medium" panose="020B0603020102020204" charset="0"/>
                          <a:ea typeface="微软雅黑" panose="020B0503020204020204" pitchFamily="34" charset="-122"/>
                        </a:defRPr>
                      </a:lvl1pPr>
                      <a:lvl2pPr marL="742950" indent="-285750" defTabSz="1377950" eaLnBrk="0" hangingPunct="0">
                        <a:spcBef>
                          <a:spcPct val="20000"/>
                        </a:spcBef>
                        <a:defRPr sz="3200">
                          <a:solidFill>
                            <a:srgbClr val="716F70"/>
                          </a:solidFill>
                          <a:latin typeface="Franklin Gothic Medium" panose="020B0603020102020204" charset="0"/>
                          <a:ea typeface="微软雅黑" panose="020B0503020204020204" pitchFamily="34" charset="-122"/>
                        </a:defRPr>
                      </a:lvl2pPr>
                      <a:lvl3pPr marL="11430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3pPr>
                      <a:lvl4pPr marL="16002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4pPr>
                      <a:lvl5pPr marL="2057400" indent="-228600" defTabSz="1377950" eaLnBrk="0" hangingPunct="0">
                        <a:spcBef>
                          <a:spcPct val="20000"/>
                        </a:spcBef>
                        <a:defRPr sz="2600">
                          <a:solidFill>
                            <a:srgbClr val="716F70"/>
                          </a:solidFill>
                          <a:latin typeface="Franklin Gothic Medium" panose="020B0603020102020204" charset="0"/>
                          <a:ea typeface="微软雅黑" panose="020B0503020204020204" pitchFamily="34" charset="-122"/>
                        </a:defRPr>
                      </a:lvl5pPr>
                      <a:lvl6pPr marL="25146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6pPr>
                      <a:lvl7pPr marL="29718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7pPr>
                      <a:lvl8pPr marL="34290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8pPr>
                      <a:lvl9pPr marL="3886200" indent="-228600" defTabSz="1377950" eaLnBrk="0" fontAlgn="base" hangingPunct="0">
                        <a:spcBef>
                          <a:spcPct val="20000"/>
                        </a:spcBef>
                        <a:spcAft>
                          <a:spcPct val="0"/>
                        </a:spcAft>
                        <a:buFont typeface="Arial" panose="020B0604020202020204" pitchFamily="34" charset="0"/>
                        <a:defRPr sz="2600">
                          <a:solidFill>
                            <a:srgbClr val="716F70"/>
                          </a:solidFill>
                          <a:latin typeface="Franklin Gothic Medium" panose="020B0603020102020204" charset="0"/>
                          <a:ea typeface="微软雅黑" panose="020B0503020204020204" pitchFamily="34" charset="-122"/>
                        </a:defRPr>
                      </a:lvl9pPr>
                    </a:lstStyle>
                    <a:p>
                      <a:pPr marL="0" marR="0" lvl="0" indent="0" algn="ctr" defTabSz="1377950" rtl="0" eaLnBrk="1" fontAlgn="base" latinLnBrk="0" hangingPunct="1">
                        <a:lnSpc>
                          <a:spcPct val="100000"/>
                        </a:lnSpc>
                        <a:spcBef>
                          <a:spcPct val="0"/>
                        </a:spcBef>
                        <a:spcAft>
                          <a:spcPct val="0"/>
                        </a:spcAft>
                        <a:buClrTx/>
                        <a:buSzTx/>
                        <a:buFontTx/>
                        <a:buNone/>
                      </a:pPr>
                      <a:r>
                        <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经由地充电</a:t>
                      </a:r>
                      <a:endParaRPr kumimoji="0" lang="zh-CN" altLang="en-US" sz="11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L="65314" marR="65314" marT="32639" marB="326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1E5DC"/>
                    </a:solidFill>
                  </a:tcPr>
                </a:tc>
              </a:tr>
            </a:tbl>
          </a:graphicData>
        </a:graphic>
      </p:graphicFrame>
      <p:pic>
        <p:nvPicPr>
          <p:cNvPr id="7" name="Picture 4" descr="c:\users\liangqf\appdata\roaming\360se6\User Data\temp\deUEbSMPkxCrE.jpg"/>
          <p:cNvPicPr>
            <a:picLocks noChangeAspect="1" noChangeArrowheads="1"/>
          </p:cNvPicPr>
          <p:nvPr/>
        </p:nvPicPr>
        <p:blipFill>
          <a:blip r:embed="rId2" cstate="print">
            <a:extLst>
              <a:ext uri="{28A0092B-C50C-407E-A947-70E740481C1C}">
                <a14:useLocalDpi xmlns:a14="http://schemas.microsoft.com/office/drawing/2010/main" val="0"/>
              </a:ext>
            </a:extLst>
          </a:blip>
          <a:srcRect b="11319"/>
          <a:stretch>
            <a:fillRect/>
          </a:stretch>
        </p:blipFill>
        <p:spPr bwMode="auto">
          <a:xfrm>
            <a:off x="1768539" y="4446664"/>
            <a:ext cx="2980569" cy="1683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users\liangqf\appdata\roaming\360se6\User Data\temp\1-131122121A34I.jpg"/>
          <p:cNvPicPr>
            <a:picLocks noChangeAspect="1" noChangeArrowheads="1"/>
          </p:cNvPicPr>
          <p:nvPr/>
        </p:nvPicPr>
        <p:blipFill>
          <a:blip r:embed="rId3" cstate="print">
            <a:extLst>
              <a:ext uri="{28A0092B-C50C-407E-A947-70E740481C1C}">
                <a14:useLocalDpi xmlns:a14="http://schemas.microsoft.com/office/drawing/2010/main" val="0"/>
              </a:ext>
            </a:extLst>
          </a:blip>
          <a:srcRect b="17906"/>
          <a:stretch>
            <a:fillRect/>
          </a:stretch>
        </p:blipFill>
        <p:spPr bwMode="auto">
          <a:xfrm>
            <a:off x="4768913" y="4453467"/>
            <a:ext cx="5783813" cy="1715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54"/>
          <p:cNvSpPr>
            <a:spLocks noChangeArrowheads="1"/>
          </p:cNvSpPr>
          <p:nvPr/>
        </p:nvSpPr>
        <p:spPr bwMode="auto">
          <a:xfrm>
            <a:off x="1819566" y="6079521"/>
            <a:ext cx="2773060" cy="42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沃尔沃</a:t>
            </a:r>
            <a:r>
              <a:rPr kumimoji="0" lang="en-US" altLang="zh-CN"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C30</a:t>
            </a:r>
            <a:r>
              <a:rPr kumimoji="0" lang="zh-CN" altLang="en-US"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电动汽车快速充电模式能在</a:t>
            </a:r>
            <a:r>
              <a:rPr kumimoji="0" lang="en-US" altLang="zh-CN"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a:t>
            </a:r>
            <a:r>
              <a:rPr kumimoji="0" lang="zh-CN" altLang="en-US"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小时内完成充电</a:t>
            </a:r>
            <a:endParaRPr kumimoji="0" lang="zh-CN" altLang="en-US"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矩形 55"/>
          <p:cNvSpPr>
            <a:spLocks noChangeArrowheads="1"/>
          </p:cNvSpPr>
          <p:nvPr/>
        </p:nvSpPr>
        <p:spPr bwMode="auto">
          <a:xfrm>
            <a:off x="4830145" y="6192913"/>
            <a:ext cx="4867005" cy="25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快充模式</a:t>
            </a:r>
            <a:r>
              <a:rPr kumimoji="0" lang="en-US" altLang="zh-CN"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a:t>
            </a:r>
            <a:r>
              <a:rPr kumimoji="0" lang="zh-CN" altLang="en-US"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分钟能达到</a:t>
            </a:r>
            <a:r>
              <a:rPr kumimoji="0" lang="en-US" altLang="zh-CN"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80%</a:t>
            </a:r>
            <a:r>
              <a:rPr kumimoji="0" lang="zh-CN" altLang="en-US"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，但后期充满时间长</a:t>
            </a:r>
            <a:endParaRPr kumimoji="0" lang="zh-CN" altLang="en-US" sz="107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标准与接口</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sp>
        <p:nvSpPr>
          <p:cNvPr id="5" name="文本1"/>
          <p:cNvSpPr>
            <a:spLocks noChangeArrowheads="1"/>
          </p:cNvSpPr>
          <p:nvPr/>
        </p:nvSpPr>
        <p:spPr bwMode="gray">
          <a:xfrm>
            <a:off x="2866030" y="2453598"/>
            <a:ext cx="4302055" cy="1190667"/>
          </a:xfrm>
          <a:prstGeom prst="roundRect">
            <a:avLst>
              <a:gd name="adj" fmla="val 11505"/>
            </a:avLst>
          </a:prstGeom>
          <a:noFill/>
          <a:ln w="15875" algn="ctr">
            <a:solidFill>
              <a:srgbClr val="2272AB"/>
            </a:solidFill>
            <a:round/>
          </a:ln>
          <a:extLst>
            <a:ext uri="{909E8E84-426E-40DD-AFC4-6F175D3DCCD1}">
              <a14:hiddenFill xmlns:a14="http://schemas.microsoft.com/office/drawing/2010/main">
                <a:solidFill>
                  <a:srgbClr val="FFFFFF"/>
                </a:solidFill>
              </a14:hiddenFill>
            </a:ext>
          </a:extLst>
        </p:spPr>
        <p:txBody>
          <a:bodyPr lIns="67930" tIns="33964" rIns="67930" bIns="3396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 GB/T 20234.2-2015 》</a:t>
            </a: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电动汽车用标准充电接口；</a:t>
            </a:r>
            <a:endPar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单相交流充电桩：</a:t>
            </a:r>
            <a:r>
              <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220V</a:t>
            </a: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a:t>
            </a:r>
            <a:r>
              <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3.5kW/16A</a:t>
            </a: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a:t>
            </a:r>
            <a:r>
              <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7kW/32A</a:t>
            </a: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a:t>
            </a:r>
            <a:endPar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6" name="标题1"/>
          <p:cNvSpPr>
            <a:spLocks noChangeArrowheads="1"/>
          </p:cNvSpPr>
          <p:nvPr/>
        </p:nvSpPr>
        <p:spPr bwMode="gray">
          <a:xfrm>
            <a:off x="1673857" y="2447577"/>
            <a:ext cx="1217761" cy="1196688"/>
          </a:xfrm>
          <a:prstGeom prst="roundRect">
            <a:avLst>
              <a:gd name="adj" fmla="val 11921"/>
            </a:avLst>
          </a:prstGeom>
          <a:solidFill>
            <a:srgbClr val="92D050"/>
          </a:solidFill>
          <a:ln>
            <a:noFill/>
          </a:ln>
          <a:extLst>
            <a:ext uri="{91240B29-F687-4F45-9708-019B960494DF}">
              <a14:hiddenLine xmlns:a14="http://schemas.microsoft.com/office/drawing/2010/main" w="25400">
                <a:solidFill>
                  <a:srgbClr val="000000"/>
                </a:solidFill>
                <a:round/>
              </a14:hiddenLine>
            </a:ext>
          </a:extLst>
        </p:spPr>
        <p:txBody>
          <a:bodyPr lIns="67930" tIns="33964" rIns="67930" bIns="3396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515" b="1"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电动汽车</a:t>
            </a:r>
            <a:endParaRPr kumimoji="0" lang="en-US" altLang="zh-CN" sz="1515" b="1"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515" b="1"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交流充电桩</a:t>
            </a:r>
            <a:endParaRPr kumimoji="0" lang="zh-CN" altLang="zh-CN" sz="1515" b="1"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80763" y="2184782"/>
            <a:ext cx="2099262" cy="159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3558" y="2379839"/>
            <a:ext cx="1607626" cy="140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696648" y="1711196"/>
            <a:ext cx="320065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B9BD5">
                    <a:lumMod val="75000"/>
                  </a:srgbClr>
                </a:solidFill>
                <a:effectLst/>
                <a:uLnTx/>
                <a:uFillTx/>
                <a:latin typeface="幼圆" panose="02010509060101010101" pitchFamily="49" charset="-122"/>
                <a:ea typeface="幼圆" panose="02010509060101010101" pitchFamily="49" charset="-122"/>
                <a:cs typeface="+mn-cs"/>
              </a:rPr>
              <a:t>国标交流系统</a:t>
            </a:r>
            <a:endParaRPr kumimoji="0" lang="zh-CN" altLang="en-US" sz="2800" b="1" i="0" u="none" strike="noStrike" kern="1200" cap="none" spc="0" normalizeH="0" baseline="0" noProof="0" dirty="0">
              <a:ln>
                <a:noFill/>
              </a:ln>
              <a:solidFill>
                <a:srgbClr val="5B9BD5">
                  <a:lumMod val="75000"/>
                </a:srgbClr>
              </a:solidFill>
              <a:effectLst/>
              <a:uLnTx/>
              <a:uFillTx/>
              <a:latin typeface="幼圆" panose="02010509060101010101" pitchFamily="49" charset="-122"/>
              <a:ea typeface="幼圆" panose="02010509060101010101" pitchFamily="49" charset="-122"/>
              <a:cs typeface="+mn-cs"/>
            </a:endParaRPr>
          </a:p>
        </p:txBody>
      </p:sp>
      <p:sp>
        <p:nvSpPr>
          <p:cNvPr id="10" name="文本2"/>
          <p:cNvSpPr>
            <a:spLocks noChangeArrowheads="1"/>
          </p:cNvSpPr>
          <p:nvPr/>
        </p:nvSpPr>
        <p:spPr bwMode="gray">
          <a:xfrm>
            <a:off x="2866030" y="4769268"/>
            <a:ext cx="4302055" cy="1187657"/>
          </a:xfrm>
          <a:prstGeom prst="roundRect">
            <a:avLst>
              <a:gd name="adj" fmla="val 11505"/>
            </a:avLst>
          </a:prstGeom>
          <a:noFill/>
          <a:ln w="15875" algn="ctr">
            <a:solidFill>
              <a:srgbClr val="2272AB"/>
            </a:solidFill>
            <a:round/>
          </a:ln>
          <a:extLst>
            <a:ext uri="{909E8E84-426E-40DD-AFC4-6F175D3DCCD1}">
              <a14:hiddenFill xmlns:a14="http://schemas.microsoft.com/office/drawing/2010/main">
                <a:solidFill>
                  <a:srgbClr val="FFFFFF"/>
                </a:solidFill>
              </a14:hiddenFill>
            </a:ext>
          </a:extLst>
        </p:spPr>
        <p:txBody>
          <a:bodyPr lIns="67930" tIns="33964" rIns="67930" bIns="3396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 GB/T 20234.3-2015 》</a:t>
            </a: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电动汽车用标准充电接口；</a:t>
            </a:r>
            <a:endPar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接口额定参数：</a:t>
            </a:r>
            <a:r>
              <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750/1000Vdc</a:t>
            </a: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a:t>
            </a:r>
            <a:r>
              <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80/125/200/250A</a:t>
            </a: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a:t>
            </a:r>
            <a:endPar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一体式直流充电桩：</a:t>
            </a:r>
            <a:r>
              <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15kW~360kW</a:t>
            </a: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a:t>
            </a:r>
            <a:endPar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 typeface="Wingdings" panose="05000000000000000000" pitchFamily="2" charset="2"/>
              <a:buChar char="l"/>
              <a:defRPr/>
            </a:pP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分体式直流充电桩：</a:t>
            </a:r>
            <a:r>
              <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120kW~360kW</a:t>
            </a:r>
            <a:r>
              <a:rPr kumimoji="0" lang="zh-CN" altLang="en-US"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a:t>
            </a:r>
            <a:endParaRPr kumimoji="0" lang="en-US" altLang="zh-CN" sz="1325"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11" name="标题2"/>
          <p:cNvSpPr>
            <a:spLocks noChangeArrowheads="1"/>
          </p:cNvSpPr>
          <p:nvPr/>
        </p:nvSpPr>
        <p:spPr bwMode="gray">
          <a:xfrm>
            <a:off x="1673858" y="4769268"/>
            <a:ext cx="1217761" cy="1187657"/>
          </a:xfrm>
          <a:prstGeom prst="roundRect">
            <a:avLst>
              <a:gd name="adj" fmla="val 11921"/>
            </a:avLst>
          </a:prstGeom>
          <a:solidFill>
            <a:srgbClr val="00B050"/>
          </a:solidFill>
          <a:ln>
            <a:noFill/>
          </a:ln>
          <a:extLst>
            <a:ext uri="{91240B29-F687-4F45-9708-019B960494DF}">
              <a14:hiddenLine xmlns:a14="http://schemas.microsoft.com/office/drawing/2010/main" w="25400">
                <a:solidFill>
                  <a:srgbClr val="000000"/>
                </a:solidFill>
                <a:round/>
              </a14:hiddenLine>
            </a:ext>
          </a:extLst>
        </p:spPr>
        <p:txBody>
          <a:bodyPr lIns="67930" tIns="33964" rIns="67930" bIns="33964"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515" b="1"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电动汽车</a:t>
            </a:r>
            <a:endParaRPr kumimoji="0" lang="en-US" altLang="zh-CN" sz="1515" b="1"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defRPr/>
            </a:pPr>
            <a:r>
              <a:rPr kumimoji="0" lang="zh-CN" altLang="en-US" sz="1515" b="1"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rPr>
              <a:t>直流充电桩</a:t>
            </a:r>
            <a:endParaRPr kumimoji="0" lang="zh-CN" altLang="zh-CN" sz="1515" b="1" i="0" u="none" strike="noStrike" kern="1200" cap="none" spc="0" normalizeH="0" baseline="0" noProof="0" dirty="0">
              <a:ln>
                <a:noFill/>
              </a:ln>
              <a:solidFill>
                <a:srgbClr val="F2F2F2"/>
              </a:solidFill>
              <a:effectLst/>
              <a:uLnTx/>
              <a:uFillTx/>
              <a:latin typeface="微软雅黑" panose="020B0503020204020204" pitchFamily="34" charset="-122"/>
              <a:ea typeface="微软雅黑" panose="020B0503020204020204" pitchFamily="34" charset="-122"/>
              <a:cs typeface="+mn-cs"/>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838" y="4490277"/>
            <a:ext cx="2194665" cy="183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848" y="4502836"/>
            <a:ext cx="2208227" cy="17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766340" y="4190456"/>
            <a:ext cx="320065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5B9BD5">
                    <a:lumMod val="75000"/>
                  </a:srgbClr>
                </a:solidFill>
                <a:effectLst/>
                <a:uLnTx/>
                <a:uFillTx/>
                <a:latin typeface="幼圆" panose="02010509060101010101" pitchFamily="49" charset="-122"/>
                <a:ea typeface="幼圆" panose="02010509060101010101" pitchFamily="49" charset="-122"/>
                <a:cs typeface="+mn-cs"/>
              </a:rPr>
              <a:t>国标直流系统</a:t>
            </a:r>
            <a:endParaRPr kumimoji="0" lang="zh-CN" altLang="en-US" sz="2800" b="1" i="0" u="none" strike="noStrike" kern="1200" cap="none" spc="0" normalizeH="0" baseline="0" noProof="0" dirty="0">
              <a:ln>
                <a:noFill/>
              </a:ln>
              <a:solidFill>
                <a:srgbClr val="5B9BD5">
                  <a:lumMod val="75000"/>
                </a:srgbClr>
              </a:solidFill>
              <a:effectLst/>
              <a:uLnTx/>
              <a:uFillTx/>
              <a:latin typeface="幼圆" panose="02010509060101010101" pitchFamily="49" charset="-122"/>
              <a:ea typeface="幼圆" panose="02010509060101010101" pitchFamily="49" charset="-122"/>
              <a:cs typeface="+mn-cs"/>
            </a:endParaRPr>
          </a:p>
        </p:txBody>
      </p:sp>
      <p:sp>
        <p:nvSpPr>
          <p:cNvPr id="15" name="矩形 14"/>
          <p:cNvSpPr/>
          <p:nvPr/>
        </p:nvSpPr>
        <p:spPr>
          <a:xfrm>
            <a:off x="569797" y="784514"/>
            <a:ext cx="11128953" cy="877163"/>
          </a:xfrm>
          <a:prstGeom prst="rect">
            <a:avLst/>
          </a:prstGeom>
        </p:spPr>
        <p:txBody>
          <a:bodyPr wrap="square">
            <a:spAutoFit/>
          </a:bodyPr>
          <a:lstStyle/>
          <a:p>
            <a:pPr>
              <a:lnSpc>
                <a:spcPct val="150000"/>
              </a:lnSpc>
            </a:pPr>
            <a:r>
              <a:rPr lang="en-US" altLang="zh-CN"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2015</a:t>
            </a:r>
            <a:r>
              <a:rPr lang="zh-CN" altLang="en-US" sz="1600" dirty="0">
                <a:latin typeface="微软雅黑" panose="020B0503020204020204" pitchFamily="34" charset="-122"/>
                <a:ea typeface="微软雅黑" panose="020B0503020204020204" pitchFamily="34" charset="-122"/>
              </a:rPr>
              <a:t>年新国标</a:t>
            </a:r>
            <a:r>
              <a:rPr lang="en-US" altLang="zh-CN" sz="1600" dirty="0">
                <a:solidFill>
                  <a:srgbClr val="404040"/>
                </a:solidFill>
                <a:latin typeface="微软雅黑" panose="020B0503020204020204" pitchFamily="34" charset="-122"/>
                <a:ea typeface="微软雅黑" panose="020B0503020204020204" pitchFamily="34" charset="-122"/>
              </a:rPr>
              <a:t>《 GB/T 20234.</a:t>
            </a:r>
            <a:r>
              <a:rPr lang="en-US" altLang="zh-CN" sz="1600" dirty="0">
                <a:solidFill>
                  <a:srgbClr val="FF0000"/>
                </a:solidFill>
                <a:latin typeface="微软雅黑" panose="020B0503020204020204" pitchFamily="34" charset="-122"/>
                <a:ea typeface="微软雅黑" panose="020B0503020204020204" pitchFamily="34" charset="-122"/>
              </a:rPr>
              <a:t>X</a:t>
            </a:r>
            <a:r>
              <a:rPr lang="en-US" altLang="zh-CN" sz="1600" dirty="0">
                <a:solidFill>
                  <a:srgbClr val="404040"/>
                </a:solidFill>
                <a:latin typeface="微软雅黑" panose="020B0503020204020204" pitchFamily="34" charset="-122"/>
                <a:ea typeface="微软雅黑" panose="020B0503020204020204" pitchFamily="34" charset="-122"/>
              </a:rPr>
              <a:t>-2015 》</a:t>
            </a:r>
            <a:r>
              <a:rPr lang="zh-CN" altLang="en-US" sz="1600" dirty="0">
                <a:latin typeface="微软雅黑" panose="020B0503020204020204" pitchFamily="34" charset="-122"/>
                <a:ea typeface="微软雅黑" panose="020B0503020204020204" pitchFamily="34" charset="-122"/>
              </a:rPr>
              <a:t>颁布，目前国内新生产充电桩和新能源汽车，在</a:t>
            </a:r>
            <a:r>
              <a:rPr lang="zh-CN" altLang="en-US" sz="1600" b="1" dirty="0">
                <a:latin typeface="微软雅黑" panose="020B0503020204020204" pitchFamily="34" charset="-122"/>
                <a:ea typeface="微软雅黑" panose="020B0503020204020204" pitchFamily="34" charset="-122"/>
              </a:rPr>
              <a:t>充电接口、控制逻辑</a:t>
            </a:r>
            <a:r>
              <a:rPr lang="zh-CN" altLang="en-US" sz="1600" dirty="0">
                <a:latin typeface="微软雅黑" panose="020B0503020204020204" pitchFamily="34" charset="-122"/>
                <a:ea typeface="微软雅黑" panose="020B0503020204020204" pitchFamily="34" charset="-122"/>
              </a:rPr>
              <a:t>及</a:t>
            </a:r>
            <a:r>
              <a:rPr lang="zh-CN" altLang="en-US" sz="1600" b="1" dirty="0">
                <a:latin typeface="微软雅黑" panose="020B0503020204020204" pitchFamily="34" charset="-122"/>
                <a:ea typeface="微软雅黑" panose="020B0503020204020204" pitchFamily="34" charset="-122"/>
              </a:rPr>
              <a:t>通信协议</a:t>
            </a:r>
            <a:r>
              <a:rPr lang="zh-CN" altLang="en-US" sz="1600" dirty="0">
                <a:latin typeface="微软雅黑" panose="020B0503020204020204" pitchFamily="34" charset="-122"/>
                <a:ea typeface="微软雅黑" panose="020B0503020204020204" pitchFamily="34" charset="-122"/>
              </a:rPr>
              <a:t>，都是参照统一标准设计的，所以目前市面上的公共充电桩绝大多数都可通用。</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animBg="1"/>
      <p:bldP spid="11"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充电原理</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5939554" y="1111647"/>
            <a:ext cx="5791760" cy="3223285"/>
          </a:xfrm>
          <a:prstGeom prst="rect">
            <a:avLst/>
          </a:prstGeom>
        </p:spPr>
      </p:pic>
      <p:sp>
        <p:nvSpPr>
          <p:cNvPr id="8" name="矩形 7"/>
          <p:cNvSpPr/>
          <p:nvPr/>
        </p:nvSpPr>
        <p:spPr>
          <a:xfrm>
            <a:off x="727776" y="4736126"/>
            <a:ext cx="10703625" cy="1200329"/>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1600" dirty="0">
                <a:latin typeface="+mj-ea"/>
                <a:ea typeface="+mj-ea"/>
              </a:rPr>
              <a:t>直流桩内部进行变压、整流，将输入交流电转化为电池需要的高压直流电；内部直流模块可并联、输出大电流、高功率，完成快速充电功能；</a:t>
            </a:r>
            <a:endParaRPr lang="en-US" altLang="zh-CN" sz="1600" dirty="0">
              <a:latin typeface="+mj-ea"/>
              <a:ea typeface="+mj-ea"/>
            </a:endParaRPr>
          </a:p>
          <a:p>
            <a:pPr marL="285750" indent="-285750">
              <a:lnSpc>
                <a:spcPct val="150000"/>
              </a:lnSpc>
              <a:buFont typeface="Wingdings" panose="05000000000000000000" pitchFamily="2" charset="2"/>
              <a:buChar char="u"/>
            </a:pPr>
            <a:r>
              <a:rPr lang="zh-CN" altLang="en-US" sz="1600" dirty="0">
                <a:latin typeface="+mj-ea"/>
                <a:ea typeface="+mj-ea"/>
              </a:rPr>
              <a:t>交流桩可看做是可控的交流供电装置，需要车载充电机进行变压、整流，受车载充电机功率限制，充电速度较慢；</a:t>
            </a:r>
            <a:endParaRPr lang="zh-CN" altLang="en-US" sz="1600" dirty="0">
              <a:latin typeface="+mj-ea"/>
              <a:ea typeface="+mj-ea"/>
            </a:endParaRPr>
          </a:p>
        </p:txBody>
      </p:sp>
      <p:sp>
        <p:nvSpPr>
          <p:cNvPr id="9" name="右箭头 8"/>
          <p:cNvSpPr/>
          <p:nvPr/>
        </p:nvSpPr>
        <p:spPr>
          <a:xfrm>
            <a:off x="5232735" y="2595618"/>
            <a:ext cx="706819" cy="348502"/>
          </a:xfrm>
          <a:prstGeom prst="rightArrow">
            <a:avLst/>
          </a:prstGeom>
          <a:solidFill>
            <a:schemeClr val="accent3">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820909" y="1726646"/>
            <a:ext cx="4182891" cy="2086445"/>
            <a:chOff x="812442" y="1658972"/>
            <a:chExt cx="4182891" cy="2086445"/>
          </a:xfrm>
        </p:grpSpPr>
        <p:sp>
          <p:nvSpPr>
            <p:cNvPr id="27" name="圆角矩形 26"/>
            <p:cNvSpPr/>
            <p:nvPr/>
          </p:nvSpPr>
          <p:spPr>
            <a:xfrm>
              <a:off x="812442" y="1658972"/>
              <a:ext cx="1253067" cy="203357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2688798" y="1711845"/>
              <a:ext cx="2306535" cy="203357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a:endCxn id="18" idx="3"/>
            </p:cNvCxnSpPr>
            <p:nvPr/>
          </p:nvCxnSpPr>
          <p:spPr>
            <a:xfrm flipV="1">
              <a:off x="1844297" y="3019687"/>
              <a:ext cx="1408169" cy="3396"/>
            </a:xfrm>
            <a:prstGeom prst="line">
              <a:avLst/>
            </a:prstGeom>
            <a:ln w="28575">
              <a:solidFill>
                <a:srgbClr val="B2D234"/>
              </a:solidFill>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014848" y="1992558"/>
              <a:ext cx="866336" cy="1294900"/>
            </a:xfrm>
            <a:prstGeom prst="round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汽车电池</a:t>
              </a:r>
              <a:endParaRPr lang="zh-CN" altLang="en-US" sz="1600" dirty="0"/>
            </a:p>
          </p:txBody>
        </p:sp>
        <p:grpSp>
          <p:nvGrpSpPr>
            <p:cNvPr id="24" name="组合 23"/>
            <p:cNvGrpSpPr/>
            <p:nvPr/>
          </p:nvGrpSpPr>
          <p:grpSpPr>
            <a:xfrm>
              <a:off x="1039027" y="2068231"/>
              <a:ext cx="944051" cy="509507"/>
              <a:chOff x="988227" y="3541585"/>
              <a:chExt cx="944051" cy="450627"/>
            </a:xfrm>
          </p:grpSpPr>
          <p:sp>
            <p:nvSpPr>
              <p:cNvPr id="11" name="圆角矩形 10"/>
              <p:cNvSpPr/>
              <p:nvPr/>
            </p:nvSpPr>
            <p:spPr>
              <a:xfrm>
                <a:off x="988227" y="3565492"/>
                <a:ext cx="833120" cy="426720"/>
              </a:xfrm>
              <a:prstGeom prst="roundRect">
                <a:avLst/>
              </a:prstGeom>
              <a:solidFill>
                <a:srgbClr val="1EC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051861" y="3541585"/>
                <a:ext cx="880417" cy="421924"/>
              </a:xfrm>
              <a:prstGeom prst="rect">
                <a:avLst/>
              </a:prstGeom>
              <a:noFill/>
            </p:spPr>
            <p:txBody>
              <a:bodyPr wrap="square" rtlCol="0">
                <a:spAutoFit/>
              </a:bodyPr>
              <a:lstStyle/>
              <a:p>
                <a:r>
                  <a:rPr lang="zh-CN" altLang="en-US" sz="1400" dirty="0"/>
                  <a:t>  </a:t>
                </a:r>
                <a:r>
                  <a:rPr lang="zh-CN" altLang="en-US" sz="1100" dirty="0">
                    <a:solidFill>
                      <a:schemeClr val="bg1"/>
                    </a:solidFill>
                    <a:latin typeface="+mj-ea"/>
                    <a:ea typeface="+mj-ea"/>
                  </a:rPr>
                  <a:t>直流</a:t>
                </a:r>
                <a:endParaRPr lang="en-US" altLang="zh-CN" sz="1100" dirty="0">
                  <a:solidFill>
                    <a:schemeClr val="bg1"/>
                  </a:solidFill>
                  <a:latin typeface="+mj-ea"/>
                  <a:ea typeface="+mj-ea"/>
                </a:endParaRPr>
              </a:p>
              <a:p>
                <a:r>
                  <a:rPr lang="zh-CN" altLang="en-US" sz="1100" dirty="0">
                    <a:solidFill>
                      <a:schemeClr val="bg1"/>
                    </a:solidFill>
                    <a:latin typeface="+mj-ea"/>
                    <a:ea typeface="+mj-ea"/>
                  </a:rPr>
                  <a:t> 充电桩</a:t>
                </a:r>
                <a:endParaRPr lang="zh-CN" altLang="en-US" sz="1100" dirty="0">
                  <a:solidFill>
                    <a:schemeClr val="bg1"/>
                  </a:solidFill>
                  <a:latin typeface="+mj-ea"/>
                  <a:ea typeface="+mj-ea"/>
                </a:endParaRPr>
              </a:p>
            </p:txBody>
          </p:sp>
        </p:grpSp>
        <p:grpSp>
          <p:nvGrpSpPr>
            <p:cNvPr id="25" name="组合 24"/>
            <p:cNvGrpSpPr/>
            <p:nvPr/>
          </p:nvGrpSpPr>
          <p:grpSpPr>
            <a:xfrm>
              <a:off x="1021063" y="2731357"/>
              <a:ext cx="944051" cy="543161"/>
              <a:chOff x="996307" y="2784778"/>
              <a:chExt cx="944051" cy="492443"/>
            </a:xfrm>
          </p:grpSpPr>
          <p:sp>
            <p:nvSpPr>
              <p:cNvPr id="10" name="圆角矩形 9"/>
              <p:cNvSpPr/>
              <p:nvPr/>
            </p:nvSpPr>
            <p:spPr>
              <a:xfrm>
                <a:off x="996307" y="2829651"/>
                <a:ext cx="833120" cy="437832"/>
              </a:xfrm>
              <a:prstGeom prst="roundRect">
                <a:avLst/>
              </a:prstGeom>
              <a:solidFill>
                <a:srgbClr val="B2D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59941" y="2784778"/>
                <a:ext cx="880417" cy="492443"/>
              </a:xfrm>
              <a:prstGeom prst="rect">
                <a:avLst/>
              </a:prstGeom>
              <a:noFill/>
            </p:spPr>
            <p:txBody>
              <a:bodyPr wrap="square" rtlCol="0">
                <a:spAutoFit/>
              </a:bodyPr>
              <a:lstStyle/>
              <a:p>
                <a:r>
                  <a:rPr lang="zh-CN" altLang="en-US" sz="1400" dirty="0"/>
                  <a:t>  </a:t>
                </a:r>
                <a:r>
                  <a:rPr lang="zh-CN" altLang="en-US" sz="1100" dirty="0">
                    <a:solidFill>
                      <a:schemeClr val="bg1"/>
                    </a:solidFill>
                    <a:latin typeface="+mj-ea"/>
                    <a:ea typeface="+mj-ea"/>
                  </a:rPr>
                  <a:t>交流</a:t>
                </a:r>
                <a:endParaRPr lang="en-US" altLang="zh-CN" sz="1100" dirty="0">
                  <a:solidFill>
                    <a:schemeClr val="bg1"/>
                  </a:solidFill>
                  <a:latin typeface="+mj-ea"/>
                  <a:ea typeface="+mj-ea"/>
                </a:endParaRPr>
              </a:p>
              <a:p>
                <a:r>
                  <a:rPr lang="zh-CN" altLang="en-US" sz="1100" dirty="0">
                    <a:solidFill>
                      <a:schemeClr val="bg1"/>
                    </a:solidFill>
                    <a:latin typeface="+mj-ea"/>
                    <a:ea typeface="+mj-ea"/>
                  </a:rPr>
                  <a:t> 充电桩</a:t>
                </a:r>
                <a:endParaRPr lang="zh-CN" altLang="en-US" sz="1100" dirty="0">
                  <a:solidFill>
                    <a:schemeClr val="bg1"/>
                  </a:solidFill>
                  <a:latin typeface="+mj-ea"/>
                  <a:ea typeface="+mj-ea"/>
                </a:endParaRPr>
              </a:p>
            </p:txBody>
          </p:sp>
        </p:grpSp>
        <p:grpSp>
          <p:nvGrpSpPr>
            <p:cNvPr id="26" name="组合 25"/>
            <p:cNvGrpSpPr/>
            <p:nvPr/>
          </p:nvGrpSpPr>
          <p:grpSpPr>
            <a:xfrm>
              <a:off x="2688351" y="2781076"/>
              <a:ext cx="564115" cy="482476"/>
              <a:chOff x="2319563" y="2745181"/>
              <a:chExt cx="440139" cy="490488"/>
            </a:xfrm>
          </p:grpSpPr>
          <p:sp>
            <p:nvSpPr>
              <p:cNvPr id="14" name="圆角矩形 13"/>
              <p:cNvSpPr/>
              <p:nvPr/>
            </p:nvSpPr>
            <p:spPr>
              <a:xfrm>
                <a:off x="2319563" y="2745181"/>
                <a:ext cx="314221" cy="490488"/>
              </a:xfrm>
              <a:prstGeom prst="roundRect">
                <a:avLst/>
              </a:prstGeom>
              <a:solidFill>
                <a:srgbClr val="B2D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325399" y="2776555"/>
                <a:ext cx="434303" cy="422398"/>
              </a:xfrm>
              <a:prstGeom prst="rect">
                <a:avLst/>
              </a:prstGeom>
              <a:noFill/>
            </p:spPr>
            <p:txBody>
              <a:bodyPr wrap="square" rtlCol="0">
                <a:spAutoFit/>
              </a:bodyPr>
              <a:lstStyle/>
              <a:p>
                <a:r>
                  <a:rPr lang="zh-CN" altLang="en-US" sz="700" b="1" dirty="0">
                    <a:solidFill>
                      <a:schemeClr val="bg1"/>
                    </a:solidFill>
                    <a:latin typeface="+mj-ea"/>
                    <a:ea typeface="+mj-ea"/>
                  </a:rPr>
                  <a:t>交流  </a:t>
                </a:r>
                <a:endParaRPr lang="en-US" altLang="zh-CN" sz="700" b="1" dirty="0">
                  <a:solidFill>
                    <a:schemeClr val="bg1"/>
                  </a:solidFill>
                  <a:latin typeface="+mj-ea"/>
                  <a:ea typeface="+mj-ea"/>
                </a:endParaRPr>
              </a:p>
              <a:p>
                <a:r>
                  <a:rPr lang="zh-CN" altLang="en-US" sz="700" b="1" dirty="0">
                    <a:solidFill>
                      <a:schemeClr val="bg1"/>
                    </a:solidFill>
                    <a:latin typeface="+mj-ea"/>
                    <a:ea typeface="+mj-ea"/>
                  </a:rPr>
                  <a:t>充电</a:t>
                </a:r>
                <a:endParaRPr lang="en-US" altLang="zh-CN" sz="700" b="1" dirty="0">
                  <a:solidFill>
                    <a:schemeClr val="bg1"/>
                  </a:solidFill>
                  <a:latin typeface="+mj-ea"/>
                  <a:ea typeface="+mj-ea"/>
                </a:endParaRPr>
              </a:p>
              <a:p>
                <a:r>
                  <a:rPr lang="zh-CN" altLang="en-US" sz="700" b="1" dirty="0">
                    <a:solidFill>
                      <a:schemeClr val="bg1"/>
                    </a:solidFill>
                    <a:latin typeface="+mj-ea"/>
                    <a:ea typeface="+mj-ea"/>
                  </a:rPr>
                  <a:t>接口</a:t>
                </a:r>
                <a:endParaRPr lang="zh-CN" altLang="en-US" sz="700" b="1" dirty="0">
                  <a:solidFill>
                    <a:schemeClr val="bg1"/>
                  </a:solidFill>
                  <a:latin typeface="+mj-ea"/>
                  <a:ea typeface="+mj-ea"/>
                </a:endParaRPr>
              </a:p>
            </p:txBody>
          </p:sp>
        </p:grpSp>
        <p:grpSp>
          <p:nvGrpSpPr>
            <p:cNvPr id="22" name="组合 21"/>
            <p:cNvGrpSpPr/>
            <p:nvPr/>
          </p:nvGrpSpPr>
          <p:grpSpPr>
            <a:xfrm>
              <a:off x="3221990" y="2761649"/>
              <a:ext cx="718257" cy="501903"/>
              <a:chOff x="2881469" y="2768821"/>
              <a:chExt cx="880417" cy="418899"/>
            </a:xfrm>
          </p:grpSpPr>
          <p:sp>
            <p:nvSpPr>
              <p:cNvPr id="12" name="圆角矩形 11"/>
              <p:cNvSpPr/>
              <p:nvPr/>
            </p:nvSpPr>
            <p:spPr>
              <a:xfrm>
                <a:off x="2913590" y="2776606"/>
                <a:ext cx="642787" cy="411114"/>
              </a:xfrm>
              <a:prstGeom prst="roundRect">
                <a:avLst/>
              </a:prstGeom>
              <a:solidFill>
                <a:srgbClr val="B2D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881469" y="2768821"/>
                <a:ext cx="880417" cy="359628"/>
              </a:xfrm>
              <a:prstGeom prst="rect">
                <a:avLst/>
              </a:prstGeom>
              <a:noFill/>
            </p:spPr>
            <p:txBody>
              <a:bodyPr wrap="square" rtlCol="0">
                <a:spAutoFit/>
              </a:bodyPr>
              <a:lstStyle/>
              <a:p>
                <a:r>
                  <a:rPr lang="zh-CN" altLang="en-US" sz="1400" dirty="0"/>
                  <a:t>  </a:t>
                </a:r>
                <a:r>
                  <a:rPr lang="zh-CN" altLang="en-US" sz="700" b="1" dirty="0">
                    <a:solidFill>
                      <a:schemeClr val="bg1"/>
                    </a:solidFill>
                    <a:latin typeface="+mj-ea"/>
                    <a:ea typeface="+mj-ea"/>
                  </a:rPr>
                  <a:t>车载</a:t>
                </a:r>
                <a:endParaRPr lang="en-US" altLang="zh-CN" sz="700" b="1" dirty="0">
                  <a:solidFill>
                    <a:schemeClr val="bg1"/>
                  </a:solidFill>
                  <a:latin typeface="+mj-ea"/>
                  <a:ea typeface="+mj-ea"/>
                </a:endParaRPr>
              </a:p>
              <a:p>
                <a:r>
                  <a:rPr lang="zh-CN" altLang="en-US" sz="700" b="1" dirty="0">
                    <a:solidFill>
                      <a:schemeClr val="bg1"/>
                    </a:solidFill>
                    <a:latin typeface="+mj-ea"/>
                    <a:ea typeface="+mj-ea"/>
                  </a:rPr>
                  <a:t>   充电机</a:t>
                </a:r>
                <a:endParaRPr lang="zh-CN" altLang="en-US" sz="700" b="1" dirty="0">
                  <a:solidFill>
                    <a:schemeClr val="bg1"/>
                  </a:solidFill>
                  <a:latin typeface="+mj-ea"/>
                  <a:ea typeface="+mj-ea"/>
                </a:endParaRPr>
              </a:p>
            </p:txBody>
          </p:sp>
        </p:grpSp>
        <p:cxnSp>
          <p:nvCxnSpPr>
            <p:cNvPr id="38" name="直接连接符 37"/>
            <p:cNvCxnSpPr/>
            <p:nvPr/>
          </p:nvCxnSpPr>
          <p:spPr>
            <a:xfrm>
              <a:off x="1844297" y="2322039"/>
              <a:ext cx="2170551" cy="109"/>
            </a:xfrm>
            <a:prstGeom prst="line">
              <a:avLst/>
            </a:prstGeom>
            <a:ln w="38100">
              <a:solidFill>
                <a:srgbClr val="C20102"/>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2695831" y="2092249"/>
              <a:ext cx="441312" cy="476211"/>
              <a:chOff x="2341751" y="3526124"/>
              <a:chExt cx="441312" cy="515076"/>
            </a:xfrm>
          </p:grpSpPr>
          <p:sp>
            <p:nvSpPr>
              <p:cNvPr id="13" name="圆角矩形 12"/>
              <p:cNvSpPr/>
              <p:nvPr/>
            </p:nvSpPr>
            <p:spPr>
              <a:xfrm>
                <a:off x="2341751" y="3526124"/>
                <a:ext cx="380833" cy="515076"/>
              </a:xfrm>
              <a:prstGeom prst="roundRect">
                <a:avLst/>
              </a:prstGeom>
              <a:solidFill>
                <a:srgbClr val="1EC8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348760" y="3546612"/>
                <a:ext cx="434303" cy="436043"/>
              </a:xfrm>
              <a:prstGeom prst="rect">
                <a:avLst/>
              </a:prstGeom>
              <a:noFill/>
            </p:spPr>
            <p:txBody>
              <a:bodyPr wrap="square" rtlCol="0">
                <a:spAutoFit/>
              </a:bodyPr>
              <a:lstStyle/>
              <a:p>
                <a:r>
                  <a:rPr lang="zh-CN" altLang="en-US" sz="700" b="1" dirty="0">
                    <a:solidFill>
                      <a:schemeClr val="bg1"/>
                    </a:solidFill>
                    <a:latin typeface="+mj-ea"/>
                    <a:ea typeface="+mj-ea"/>
                  </a:rPr>
                  <a:t>直流  充电接口</a:t>
                </a:r>
                <a:endParaRPr lang="zh-CN" altLang="en-US" sz="700" b="1" dirty="0">
                  <a:solidFill>
                    <a:schemeClr val="bg1"/>
                  </a:solidFill>
                  <a:latin typeface="+mj-ea"/>
                  <a:ea typeface="+mj-ea"/>
                </a:endParaRPr>
              </a:p>
            </p:txBody>
          </p:sp>
        </p:grpSp>
        <p:cxnSp>
          <p:nvCxnSpPr>
            <p:cNvPr id="40" name="直接连接符 39"/>
            <p:cNvCxnSpPr/>
            <p:nvPr/>
          </p:nvCxnSpPr>
          <p:spPr>
            <a:xfrm>
              <a:off x="3775597" y="3021297"/>
              <a:ext cx="239251" cy="1786"/>
            </a:xfrm>
            <a:prstGeom prst="line">
              <a:avLst/>
            </a:prstGeom>
            <a:ln w="28575">
              <a:solidFill>
                <a:srgbClr val="C20102"/>
              </a:solidFill>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2071114" y="2813315"/>
              <a:ext cx="607859" cy="261610"/>
            </a:xfrm>
            <a:prstGeom prst="rect">
              <a:avLst/>
            </a:prstGeom>
            <a:noFill/>
          </p:spPr>
          <p:txBody>
            <a:bodyPr wrap="none" rtlCol="0">
              <a:spAutoFit/>
            </a:bodyPr>
            <a:lstStyle/>
            <a:p>
              <a:r>
                <a:rPr lang="zh-CN" altLang="en-US" sz="1050" dirty="0"/>
                <a:t>交流电</a:t>
              </a:r>
              <a:endParaRPr lang="zh-CN" altLang="en-US" sz="1050" dirty="0"/>
            </a:p>
          </p:txBody>
        </p:sp>
        <p:sp>
          <p:nvSpPr>
            <p:cNvPr id="44" name="文本框 43"/>
            <p:cNvSpPr txBox="1"/>
            <p:nvPr/>
          </p:nvSpPr>
          <p:spPr>
            <a:xfrm>
              <a:off x="2046712" y="2111191"/>
              <a:ext cx="607859" cy="261610"/>
            </a:xfrm>
            <a:prstGeom prst="rect">
              <a:avLst/>
            </a:prstGeom>
            <a:noFill/>
          </p:spPr>
          <p:txBody>
            <a:bodyPr wrap="none" rtlCol="0">
              <a:spAutoFit/>
            </a:bodyPr>
            <a:lstStyle/>
            <a:p>
              <a:r>
                <a:rPr lang="zh-CN" altLang="en-US" sz="1050" dirty="0"/>
                <a:t>直流电</a:t>
              </a:r>
              <a:endParaRPr lang="zh-CN" altLang="en-US" sz="1050" dirty="0"/>
            </a:p>
          </p:txBody>
        </p:sp>
        <p:sp>
          <p:nvSpPr>
            <p:cNvPr id="45" name="文本框 44"/>
            <p:cNvSpPr txBox="1"/>
            <p:nvPr/>
          </p:nvSpPr>
          <p:spPr>
            <a:xfrm>
              <a:off x="1133693" y="3413629"/>
              <a:ext cx="588623" cy="253916"/>
            </a:xfrm>
            <a:prstGeom prst="rect">
              <a:avLst/>
            </a:prstGeom>
            <a:noFill/>
          </p:spPr>
          <p:txBody>
            <a:bodyPr wrap="none" rtlCol="0">
              <a:spAutoFit/>
            </a:bodyPr>
            <a:lstStyle/>
            <a:p>
              <a:r>
                <a:rPr lang="zh-CN" altLang="en-US" sz="1050" b="1" dirty="0"/>
                <a:t>充电桩</a:t>
              </a:r>
              <a:endParaRPr lang="zh-CN" altLang="en-US" sz="1050" b="1" dirty="0"/>
            </a:p>
          </p:txBody>
        </p:sp>
        <p:sp>
          <p:nvSpPr>
            <p:cNvPr id="46" name="文本框 45"/>
            <p:cNvSpPr txBox="1"/>
            <p:nvPr/>
          </p:nvSpPr>
          <p:spPr>
            <a:xfrm>
              <a:off x="3425750" y="3419844"/>
              <a:ext cx="723275" cy="253916"/>
            </a:xfrm>
            <a:prstGeom prst="rect">
              <a:avLst/>
            </a:prstGeom>
            <a:noFill/>
          </p:spPr>
          <p:txBody>
            <a:bodyPr wrap="none" rtlCol="0">
              <a:spAutoFit/>
            </a:bodyPr>
            <a:lstStyle/>
            <a:p>
              <a:r>
                <a:rPr lang="zh-CN" altLang="en-US" sz="1050" b="1" dirty="0"/>
                <a:t>电动汽车</a:t>
              </a:r>
              <a:endParaRPr lang="zh-CN" altLang="en-US" sz="1050" b="1" dirty="0"/>
            </a:p>
          </p:txBody>
        </p:sp>
      </p:grpSp>
      <p:sp>
        <p:nvSpPr>
          <p:cNvPr id="50" name="圆角矩形 49"/>
          <p:cNvSpPr/>
          <p:nvPr/>
        </p:nvSpPr>
        <p:spPr>
          <a:xfrm>
            <a:off x="7806267" y="2243667"/>
            <a:ext cx="821266" cy="338339"/>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down)">
                                      <p:cBhvr>
                                        <p:cTn id="2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animBg="1"/>
      <p:bldP spid="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3403076" y="2045616"/>
            <a:ext cx="2507530" cy="4251489"/>
          </a:xfrm>
          <a:prstGeom prst="roundRect">
            <a:avLst/>
          </a:prstGeom>
          <a:solidFill>
            <a:schemeClr val="bg1"/>
          </a:solidFill>
          <a:ln>
            <a:solidFill>
              <a:srgbClr val="FF000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充电桩场站构成</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sp>
        <p:nvSpPr>
          <p:cNvPr id="5" name="流程图: 过程 4"/>
          <p:cNvSpPr/>
          <p:nvPr/>
        </p:nvSpPr>
        <p:spPr>
          <a:xfrm>
            <a:off x="3254586" y="1024447"/>
            <a:ext cx="5689600" cy="514350"/>
          </a:xfrm>
          <a:prstGeom prst="flowChartProcess">
            <a:avLst/>
          </a:prstGeom>
          <a:solidFill>
            <a:srgbClr val="0070C0"/>
          </a:solidFill>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a:rPr>
              <a:t>电动汽车充电站</a:t>
            </a:r>
            <a:endParaRPr kumimoji="0" lang="zh-CN" altLang="en-US" sz="2800" b="1"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a:endParaRPr>
          </a:p>
        </p:txBody>
      </p:sp>
      <p:sp>
        <p:nvSpPr>
          <p:cNvPr id="6" name="矩形 5"/>
          <p:cNvSpPr/>
          <p:nvPr/>
        </p:nvSpPr>
        <p:spPr>
          <a:xfrm>
            <a:off x="1120986" y="2225834"/>
            <a:ext cx="478972" cy="13345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供电系统</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4430244" y="2225834"/>
            <a:ext cx="449942" cy="13345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充电系统</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7754014" y="2225834"/>
            <a:ext cx="449943" cy="13345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监控系统</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10250472" y="2225834"/>
            <a:ext cx="478971" cy="133452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配套设施</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250128" y="4344127"/>
            <a:ext cx="449943" cy="178142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变压器</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150016" y="4329611"/>
            <a:ext cx="449942" cy="17959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配电柜</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p:nvSpPr>
        <p:spPr>
          <a:xfrm>
            <a:off x="2064416" y="4329611"/>
            <a:ext cx="449942" cy="179594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计量装置</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矩形 12"/>
          <p:cNvSpPr/>
          <p:nvPr/>
        </p:nvSpPr>
        <p:spPr>
          <a:xfrm>
            <a:off x="3748071" y="4329611"/>
            <a:ext cx="478972" cy="179594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交流充电</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5112414" y="4315096"/>
            <a:ext cx="493486" cy="181045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直流充电</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7158927" y="4358638"/>
            <a:ext cx="493487" cy="177208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安防监控</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8349100" y="4373153"/>
            <a:ext cx="493486" cy="175239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运营平台</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9539272" y="4402181"/>
            <a:ext cx="478971" cy="170933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值班区</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10381101" y="4402182"/>
            <a:ext cx="478971" cy="172854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运营辅助设施</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11164872" y="4416696"/>
            <a:ext cx="508000" cy="172854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司机之家</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0" name="直接连接符 19"/>
          <p:cNvCxnSpPr>
            <a:stCxn id="5" idx="2"/>
          </p:cNvCxnSpPr>
          <p:nvPr/>
        </p:nvCxnSpPr>
        <p:spPr>
          <a:xfrm flipH="1">
            <a:off x="6098593" y="1538797"/>
            <a:ext cx="793" cy="30966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10800000">
            <a:off x="1367731" y="1818645"/>
            <a:ext cx="9143998" cy="290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rot="5400000">
            <a:off x="1179044" y="2007325"/>
            <a:ext cx="377371"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rot="5400000">
            <a:off x="4481046" y="2014584"/>
            <a:ext cx="377371"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rot="5400000">
            <a:off x="7790301" y="2029097"/>
            <a:ext cx="362857"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rot="5400000">
            <a:off x="10337559" y="2021842"/>
            <a:ext cx="348343"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6" idx="2"/>
          </p:cNvCxnSpPr>
          <p:nvPr/>
        </p:nvCxnSpPr>
        <p:spPr>
          <a:xfrm flipH="1">
            <a:off x="1353216" y="3560354"/>
            <a:ext cx="7256" cy="31931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432753" y="3879670"/>
            <a:ext cx="1882814" cy="1451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424302" y="3894184"/>
            <a:ext cx="8450" cy="43542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313940" y="3901440"/>
            <a:ext cx="1628" cy="4136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360472" y="3902723"/>
            <a:ext cx="4875" cy="43770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7" idx="2"/>
          </p:cNvCxnSpPr>
          <p:nvPr/>
        </p:nvCxnSpPr>
        <p:spPr>
          <a:xfrm>
            <a:off x="4655215" y="3560354"/>
            <a:ext cx="7257" cy="44994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3979506" y="3997372"/>
            <a:ext cx="1408680" cy="885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3979507" y="3993300"/>
            <a:ext cx="8050" cy="3140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386598" y="3981268"/>
            <a:ext cx="0" cy="3215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8" idx="2"/>
          </p:cNvCxnSpPr>
          <p:nvPr/>
        </p:nvCxnSpPr>
        <p:spPr>
          <a:xfrm flipH="1">
            <a:off x="7971730" y="3560354"/>
            <a:ext cx="7256" cy="40640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7390758" y="3981268"/>
            <a:ext cx="1205085" cy="1203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405670" y="4002817"/>
            <a:ext cx="0" cy="3558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581330" y="4003439"/>
            <a:ext cx="0" cy="36971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9" idx="2"/>
          </p:cNvCxnSpPr>
          <p:nvPr/>
        </p:nvCxnSpPr>
        <p:spPr>
          <a:xfrm>
            <a:off x="10489958" y="3560354"/>
            <a:ext cx="7257" cy="42091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10800000">
            <a:off x="9727960" y="3981269"/>
            <a:ext cx="1741713"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9743912" y="3966755"/>
            <a:ext cx="0" cy="40639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10580975" y="3993300"/>
            <a:ext cx="0" cy="3935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11469673" y="3966757"/>
            <a:ext cx="1440" cy="4354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3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300"/>
                                        <p:tgtEl>
                                          <p:spTgt spid="2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300"/>
                                        <p:tgtEl>
                                          <p:spTgt spid="22"/>
                                        </p:tgtEl>
                                      </p:cBhvr>
                                    </p:animEffect>
                                  </p:childTnLst>
                                </p:cTn>
                              </p:par>
                              <p:par>
                                <p:cTn id="20" presetID="22" presetClass="entr" presetSubtype="1"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300"/>
                                        <p:tgtEl>
                                          <p:spTgt spid="23"/>
                                        </p:tgtEl>
                                      </p:cBhvr>
                                    </p:animEffect>
                                  </p:childTnLst>
                                </p:cTn>
                              </p:par>
                              <p:par>
                                <p:cTn id="23" presetID="22" presetClass="entr" presetSubtype="1"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300"/>
                                        <p:tgtEl>
                                          <p:spTgt spid="24"/>
                                        </p:tgtEl>
                                      </p:cBhvr>
                                    </p:animEffect>
                                  </p:childTnLst>
                                </p:cTn>
                              </p:par>
                              <p:par>
                                <p:cTn id="26" presetID="22" presetClass="entr" presetSubtype="1"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300"/>
                                        <p:tgtEl>
                                          <p:spTgt spid="25"/>
                                        </p:tgtEl>
                                      </p:cBhvr>
                                    </p:animEffect>
                                  </p:childTnLst>
                                </p:cTn>
                              </p:par>
                            </p:childTnLst>
                          </p:cTn>
                        </p:par>
                        <p:par>
                          <p:cTn id="29" fill="hold">
                            <p:stCondLst>
                              <p:cond delay="2000"/>
                            </p:stCondLst>
                            <p:childTnLst>
                              <p:par>
                                <p:cTn id="30" presetID="22" presetClass="entr" presetSubtype="1"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300"/>
                                        <p:tgtEl>
                                          <p:spTgt spid="6"/>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300"/>
                                        <p:tgtEl>
                                          <p:spTgt spid="7"/>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300"/>
                                        <p:tgtEl>
                                          <p:spTgt spid="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up)">
                                      <p:cBhvr>
                                        <p:cTn id="41" dur="300"/>
                                        <p:tgtEl>
                                          <p:spTgt spid="9"/>
                                        </p:tgtEl>
                                      </p:cBhvr>
                                    </p:animEffect>
                                  </p:childTnLst>
                                </p:cTn>
                              </p:par>
                            </p:childTnLst>
                          </p:cTn>
                        </p:par>
                        <p:par>
                          <p:cTn id="42" fill="hold">
                            <p:stCondLst>
                              <p:cond delay="2500"/>
                            </p:stCondLst>
                            <p:childTnLst>
                              <p:par>
                                <p:cTn id="43" presetID="22" presetClass="entr" presetSubtype="1"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up)">
                                      <p:cBhvr>
                                        <p:cTn id="45" dur="300"/>
                                        <p:tgtEl>
                                          <p:spTgt spid="26"/>
                                        </p:tgtEl>
                                      </p:cBhvr>
                                    </p:animEffect>
                                  </p:childTnLst>
                                </p:cTn>
                              </p:par>
                              <p:par>
                                <p:cTn id="46" presetID="22" presetClass="entr" presetSubtype="1"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up)">
                                      <p:cBhvr>
                                        <p:cTn id="48" dur="300"/>
                                        <p:tgtEl>
                                          <p:spTgt spid="31"/>
                                        </p:tgtEl>
                                      </p:cBhvr>
                                    </p:animEffect>
                                  </p:childTnLst>
                                </p:cTn>
                              </p:par>
                              <p:par>
                                <p:cTn id="49" presetID="22" presetClass="entr" presetSubtype="1"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up)">
                                      <p:cBhvr>
                                        <p:cTn id="51" dur="300"/>
                                        <p:tgtEl>
                                          <p:spTgt spid="35"/>
                                        </p:tgtEl>
                                      </p:cBhvr>
                                    </p:animEffect>
                                  </p:childTnLst>
                                </p:cTn>
                              </p:par>
                              <p:par>
                                <p:cTn id="52" presetID="22" presetClass="entr" presetSubtype="1" fill="hold"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up)">
                                      <p:cBhvr>
                                        <p:cTn id="54" dur="300"/>
                                        <p:tgtEl>
                                          <p:spTgt spid="39"/>
                                        </p:tgtEl>
                                      </p:cBhvr>
                                    </p:animEffect>
                                  </p:childTnLst>
                                </p:cTn>
                              </p:par>
                            </p:childTnLst>
                          </p:cTn>
                        </p:par>
                        <p:par>
                          <p:cTn id="55" fill="hold">
                            <p:stCondLst>
                              <p:cond delay="3000"/>
                            </p:stCondLst>
                            <p:childTnLst>
                              <p:par>
                                <p:cTn id="56" presetID="22" presetClass="entr" presetSubtype="8"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300"/>
                                        <p:tgtEl>
                                          <p:spTgt spid="32"/>
                                        </p:tgtEl>
                                      </p:cBhvr>
                                    </p:animEffect>
                                  </p:childTnLst>
                                </p:cTn>
                              </p:par>
                              <p:par>
                                <p:cTn id="59" presetID="22" presetClass="entr" presetSubtype="8"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left)">
                                      <p:cBhvr>
                                        <p:cTn id="61" dur="300"/>
                                        <p:tgtEl>
                                          <p:spTgt spid="27"/>
                                        </p:tgtEl>
                                      </p:cBhvr>
                                    </p:animEffect>
                                  </p:childTnLst>
                                </p:cTn>
                              </p:par>
                              <p:par>
                                <p:cTn id="62" presetID="22" presetClass="entr" presetSubtype="8"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300"/>
                                        <p:tgtEl>
                                          <p:spTgt spid="36"/>
                                        </p:tgtEl>
                                      </p:cBhvr>
                                    </p:animEffect>
                                  </p:childTnLst>
                                </p:cTn>
                              </p:par>
                              <p:par>
                                <p:cTn id="65" presetID="22" presetClass="entr" presetSubtype="8"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300"/>
                                        <p:tgtEl>
                                          <p:spTgt spid="40"/>
                                        </p:tgtEl>
                                      </p:cBhvr>
                                    </p:animEffect>
                                  </p:childTnLst>
                                </p:cTn>
                              </p:par>
                            </p:childTnLst>
                          </p:cTn>
                        </p:par>
                        <p:par>
                          <p:cTn id="68" fill="hold">
                            <p:stCondLst>
                              <p:cond delay="3500"/>
                            </p:stCondLst>
                            <p:childTnLst>
                              <p:par>
                                <p:cTn id="69" presetID="22" presetClass="entr" presetSubtype="1"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up)">
                                      <p:cBhvr>
                                        <p:cTn id="71" dur="300"/>
                                        <p:tgtEl>
                                          <p:spTgt spid="28"/>
                                        </p:tgtEl>
                                      </p:cBhvr>
                                    </p:animEffect>
                                  </p:childTnLst>
                                </p:cTn>
                              </p:par>
                              <p:par>
                                <p:cTn id="72" presetID="22" presetClass="entr" presetSubtype="1"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up)">
                                      <p:cBhvr>
                                        <p:cTn id="74" dur="300"/>
                                        <p:tgtEl>
                                          <p:spTgt spid="30"/>
                                        </p:tgtEl>
                                      </p:cBhvr>
                                    </p:animEffect>
                                  </p:childTnLst>
                                </p:cTn>
                              </p:par>
                              <p:par>
                                <p:cTn id="75" presetID="22" presetClass="entr" presetSubtype="1"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up)">
                                      <p:cBhvr>
                                        <p:cTn id="77" dur="300"/>
                                        <p:tgtEl>
                                          <p:spTgt spid="29"/>
                                        </p:tgtEl>
                                      </p:cBhvr>
                                    </p:animEffect>
                                  </p:childTnLst>
                                </p:cTn>
                              </p:par>
                              <p:par>
                                <p:cTn id="78" presetID="22" presetClass="entr" presetSubtype="1"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wipe(up)">
                                      <p:cBhvr>
                                        <p:cTn id="80" dur="300"/>
                                        <p:tgtEl>
                                          <p:spTgt spid="34"/>
                                        </p:tgtEl>
                                      </p:cBhvr>
                                    </p:animEffect>
                                  </p:childTnLst>
                                </p:cTn>
                              </p:par>
                              <p:par>
                                <p:cTn id="81" presetID="22" presetClass="entr" presetSubtype="1"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wipe(up)">
                                      <p:cBhvr>
                                        <p:cTn id="83" dur="300"/>
                                        <p:tgtEl>
                                          <p:spTgt spid="33"/>
                                        </p:tgtEl>
                                      </p:cBhvr>
                                    </p:animEffect>
                                  </p:childTnLst>
                                </p:cTn>
                              </p:par>
                              <p:par>
                                <p:cTn id="84" presetID="22" presetClass="entr" presetSubtype="1" fill="hold"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wipe(up)">
                                      <p:cBhvr>
                                        <p:cTn id="86" dur="300"/>
                                        <p:tgtEl>
                                          <p:spTgt spid="37"/>
                                        </p:tgtEl>
                                      </p:cBhvr>
                                    </p:animEffect>
                                  </p:childTnLst>
                                </p:cTn>
                              </p:par>
                              <p:par>
                                <p:cTn id="87" presetID="22" presetClass="entr" presetSubtype="1"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Effect transition="in" filter="wipe(up)">
                                      <p:cBhvr>
                                        <p:cTn id="89" dur="300"/>
                                        <p:tgtEl>
                                          <p:spTgt spid="38"/>
                                        </p:tgtEl>
                                      </p:cBhvr>
                                    </p:animEffect>
                                  </p:childTnLst>
                                </p:cTn>
                              </p:par>
                              <p:par>
                                <p:cTn id="90" presetID="22" presetClass="entr" presetSubtype="1" fill="hold" nodeType="with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up)">
                                      <p:cBhvr>
                                        <p:cTn id="92" dur="300"/>
                                        <p:tgtEl>
                                          <p:spTgt spid="41"/>
                                        </p:tgtEl>
                                      </p:cBhvr>
                                    </p:animEffect>
                                  </p:childTnLst>
                                </p:cTn>
                              </p:par>
                              <p:par>
                                <p:cTn id="93" presetID="22" presetClass="entr" presetSubtype="1"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wipe(up)">
                                      <p:cBhvr>
                                        <p:cTn id="95" dur="300"/>
                                        <p:tgtEl>
                                          <p:spTgt spid="42"/>
                                        </p:tgtEl>
                                      </p:cBhvr>
                                    </p:animEffect>
                                  </p:childTnLst>
                                </p:cTn>
                              </p:par>
                              <p:par>
                                <p:cTn id="96" presetID="22" presetClass="entr" presetSubtype="1" fill="hold"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wipe(up)">
                                      <p:cBhvr>
                                        <p:cTn id="98" dur="300"/>
                                        <p:tgtEl>
                                          <p:spTgt spid="43"/>
                                        </p:tgtEl>
                                      </p:cBhvr>
                                    </p:animEffect>
                                  </p:childTnLst>
                                </p:cTn>
                              </p:par>
                            </p:childTnLst>
                          </p:cTn>
                        </p:par>
                        <p:par>
                          <p:cTn id="99" fill="hold">
                            <p:stCondLst>
                              <p:cond delay="4000"/>
                            </p:stCondLst>
                            <p:childTnLst>
                              <p:par>
                                <p:cTn id="100" presetID="22" presetClass="entr" presetSubtype="1" fill="hold" grpId="0" nodeType="after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up)">
                                      <p:cBhvr>
                                        <p:cTn id="102" dur="300"/>
                                        <p:tgtEl>
                                          <p:spTgt spid="10"/>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wipe(up)">
                                      <p:cBhvr>
                                        <p:cTn id="105" dur="300"/>
                                        <p:tgtEl>
                                          <p:spTgt spid="11"/>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up)">
                                      <p:cBhvr>
                                        <p:cTn id="108" dur="300"/>
                                        <p:tgtEl>
                                          <p:spTgt spid="12"/>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13"/>
                                        </p:tgtEl>
                                        <p:attrNameLst>
                                          <p:attrName>style.visibility</p:attrName>
                                        </p:attrNameLst>
                                      </p:cBhvr>
                                      <p:to>
                                        <p:strVal val="visible"/>
                                      </p:to>
                                    </p:set>
                                    <p:animEffect transition="in" filter="wipe(up)">
                                      <p:cBhvr>
                                        <p:cTn id="111" dur="300"/>
                                        <p:tgtEl>
                                          <p:spTgt spid="13"/>
                                        </p:tgtEl>
                                      </p:cBhvr>
                                    </p:animEffect>
                                  </p:childTnLst>
                                </p:cTn>
                              </p:par>
                              <p:par>
                                <p:cTn id="112" presetID="22" presetClass="entr" presetSubtype="1" fill="hold" grpId="0" nodeType="withEffect">
                                  <p:stCondLst>
                                    <p:cond delay="0"/>
                                  </p:stCondLst>
                                  <p:childTnLst>
                                    <p:set>
                                      <p:cBhvr>
                                        <p:cTn id="113" dur="1" fill="hold">
                                          <p:stCondLst>
                                            <p:cond delay="0"/>
                                          </p:stCondLst>
                                        </p:cTn>
                                        <p:tgtEl>
                                          <p:spTgt spid="14"/>
                                        </p:tgtEl>
                                        <p:attrNameLst>
                                          <p:attrName>style.visibility</p:attrName>
                                        </p:attrNameLst>
                                      </p:cBhvr>
                                      <p:to>
                                        <p:strVal val="visible"/>
                                      </p:to>
                                    </p:set>
                                    <p:animEffect transition="in" filter="wipe(up)">
                                      <p:cBhvr>
                                        <p:cTn id="114" dur="300"/>
                                        <p:tgtEl>
                                          <p:spTgt spid="14"/>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15"/>
                                        </p:tgtEl>
                                        <p:attrNameLst>
                                          <p:attrName>style.visibility</p:attrName>
                                        </p:attrNameLst>
                                      </p:cBhvr>
                                      <p:to>
                                        <p:strVal val="visible"/>
                                      </p:to>
                                    </p:set>
                                    <p:animEffect transition="in" filter="wipe(up)">
                                      <p:cBhvr>
                                        <p:cTn id="117" dur="300"/>
                                        <p:tgtEl>
                                          <p:spTgt spid="15"/>
                                        </p:tgtEl>
                                      </p:cBhvr>
                                    </p:animEffect>
                                  </p:childTnLst>
                                </p:cTn>
                              </p:par>
                              <p:par>
                                <p:cTn id="118" presetID="22" presetClass="entr" presetSubtype="1" fill="hold" grpId="0" nodeType="withEffect">
                                  <p:stCondLst>
                                    <p:cond delay="0"/>
                                  </p:stCondLst>
                                  <p:childTnLst>
                                    <p:set>
                                      <p:cBhvr>
                                        <p:cTn id="119" dur="1" fill="hold">
                                          <p:stCondLst>
                                            <p:cond delay="0"/>
                                          </p:stCondLst>
                                        </p:cTn>
                                        <p:tgtEl>
                                          <p:spTgt spid="16"/>
                                        </p:tgtEl>
                                        <p:attrNameLst>
                                          <p:attrName>style.visibility</p:attrName>
                                        </p:attrNameLst>
                                      </p:cBhvr>
                                      <p:to>
                                        <p:strVal val="visible"/>
                                      </p:to>
                                    </p:set>
                                    <p:animEffect transition="in" filter="wipe(up)">
                                      <p:cBhvr>
                                        <p:cTn id="120" dur="300"/>
                                        <p:tgtEl>
                                          <p:spTgt spid="16"/>
                                        </p:tgtEl>
                                      </p:cBhvr>
                                    </p:animEffect>
                                  </p:childTnLst>
                                </p:cTn>
                              </p:par>
                              <p:par>
                                <p:cTn id="121" presetID="22" presetClass="entr" presetSubtype="1"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wipe(up)">
                                      <p:cBhvr>
                                        <p:cTn id="123" dur="300"/>
                                        <p:tgtEl>
                                          <p:spTgt spid="17"/>
                                        </p:tgtEl>
                                      </p:cBhvr>
                                    </p:animEffect>
                                  </p:childTnLst>
                                </p:cTn>
                              </p:par>
                              <p:par>
                                <p:cTn id="124" presetID="22" presetClass="entr" presetSubtype="1" fill="hold" grpId="0" nodeType="withEffect">
                                  <p:stCondLst>
                                    <p:cond delay="0"/>
                                  </p:stCondLst>
                                  <p:childTnLst>
                                    <p:set>
                                      <p:cBhvr>
                                        <p:cTn id="125" dur="1" fill="hold">
                                          <p:stCondLst>
                                            <p:cond delay="0"/>
                                          </p:stCondLst>
                                        </p:cTn>
                                        <p:tgtEl>
                                          <p:spTgt spid="18"/>
                                        </p:tgtEl>
                                        <p:attrNameLst>
                                          <p:attrName>style.visibility</p:attrName>
                                        </p:attrNameLst>
                                      </p:cBhvr>
                                      <p:to>
                                        <p:strVal val="visible"/>
                                      </p:to>
                                    </p:set>
                                    <p:animEffect transition="in" filter="wipe(up)">
                                      <p:cBhvr>
                                        <p:cTn id="126" dur="300"/>
                                        <p:tgtEl>
                                          <p:spTgt spid="18"/>
                                        </p:tgtEl>
                                      </p:cBhvr>
                                    </p:animEffect>
                                  </p:childTnLst>
                                </p:cTn>
                              </p:par>
                              <p:par>
                                <p:cTn id="127" presetID="22" presetClass="entr" presetSubtype="1" fill="hold" grpId="0" nodeType="withEffect">
                                  <p:stCondLst>
                                    <p:cond delay="0"/>
                                  </p:stCondLst>
                                  <p:childTnLst>
                                    <p:set>
                                      <p:cBhvr>
                                        <p:cTn id="128" dur="1" fill="hold">
                                          <p:stCondLst>
                                            <p:cond delay="0"/>
                                          </p:stCondLst>
                                        </p:cTn>
                                        <p:tgtEl>
                                          <p:spTgt spid="19"/>
                                        </p:tgtEl>
                                        <p:attrNameLst>
                                          <p:attrName>style.visibility</p:attrName>
                                        </p:attrNameLst>
                                      </p:cBhvr>
                                      <p:to>
                                        <p:strVal val="visible"/>
                                      </p:to>
                                    </p:set>
                                    <p:animEffect transition="in" filter="wipe(up)">
                                      <p:cBhvr>
                                        <p:cTn id="129" dur="300"/>
                                        <p:tgtEl>
                                          <p:spTgt spid="1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wipe(down)">
                                      <p:cBhvr>
                                        <p:cTn id="13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系统架构</a:t>
            </a:r>
            <a:r>
              <a:rPr lang="en-US" altLang="zh-CN" dirty="0"/>
              <a:t>&amp;</a:t>
            </a:r>
            <a:r>
              <a:rPr lang="zh-CN" altLang="en-US" dirty="0"/>
              <a:t>工作模式</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graphicFrame>
        <p:nvGraphicFramePr>
          <p:cNvPr id="23" name="表格 22"/>
          <p:cNvGraphicFramePr>
            <a:graphicFrameLocks noGrp="1"/>
          </p:cNvGraphicFramePr>
          <p:nvPr/>
        </p:nvGraphicFramePr>
        <p:xfrm>
          <a:off x="6432659" y="3097551"/>
          <a:ext cx="5180922" cy="3312417"/>
        </p:xfrm>
        <a:graphic>
          <a:graphicData uri="http://schemas.openxmlformats.org/drawingml/2006/table">
            <a:tbl>
              <a:tblPr firstRow="1" firstCol="1" bandRow="1"/>
              <a:tblGrid>
                <a:gridCol w="634535"/>
                <a:gridCol w="911470"/>
                <a:gridCol w="1206856"/>
                <a:gridCol w="1181536"/>
                <a:gridCol w="1246525"/>
              </a:tblGrid>
              <a:tr h="520436">
                <a:tc gridSpan="2">
                  <a:txBody>
                    <a:bodyPr/>
                    <a:lstStyle/>
                    <a:p>
                      <a:pPr algn="ctr">
                        <a:spcAft>
                          <a:spcPts val="0"/>
                        </a:spcAft>
                      </a:pPr>
                      <a:r>
                        <a:rPr lang="zh-CN" sz="14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设备类型</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hMerge="1">
                  <a:tcPr/>
                </a:tc>
                <a:tc>
                  <a:txBody>
                    <a:bodyPr/>
                    <a:lstStyle/>
                    <a:p>
                      <a:pPr algn="ctr">
                        <a:spcAft>
                          <a:spcPts val="0"/>
                        </a:spcAft>
                      </a:pPr>
                      <a:r>
                        <a:rPr lang="zh-CN" sz="14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在线收费</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a:spcAft>
                          <a:spcPts val="0"/>
                        </a:spcAft>
                      </a:pPr>
                      <a:r>
                        <a:rPr lang="zh-CN" sz="140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离线计费</a:t>
                      </a:r>
                      <a:endParaRPr lang="zh-CN" sz="105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a:spcAft>
                          <a:spcPts val="0"/>
                        </a:spcAft>
                      </a:pPr>
                      <a:r>
                        <a:rPr lang="zh-CN" sz="140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离线免费</a:t>
                      </a:r>
                      <a:endParaRPr lang="zh-CN" sz="105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r>
              <a:tr h="936121">
                <a:tc rowSpan="2">
                  <a:txBody>
                    <a:bodyPr/>
                    <a:lstStyle/>
                    <a:p>
                      <a:pPr algn="ctr">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网络版</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直流充电桩</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lnSpc>
                          <a:spcPts val="1800"/>
                        </a:lnSpc>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刷卡充电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扫码充电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即插即充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VIN</a:t>
                      </a: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码启动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lnSpc>
                          <a:spcPts val="1800"/>
                        </a:lnSpc>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刷卡充电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扫码充电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即插即充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p>
                      <a:pPr algn="ctr">
                        <a:lnSpc>
                          <a:spcPts val="1800"/>
                        </a:lnSpc>
                        <a:spcAft>
                          <a:spcPts val="0"/>
                        </a:spcAft>
                      </a:pPr>
                      <a: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VIN</a:t>
                      </a: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码启动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lnSpc>
                          <a:spcPts val="1800"/>
                        </a:lnSpc>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刷卡充电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扫码充电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即插即充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VIN</a:t>
                      </a: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码启动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919739">
                <a:tc vMerge="1">
                  <a:tcPr/>
                </a:tc>
                <a:tc>
                  <a:txBody>
                    <a:bodyPr/>
                    <a:lstStyle/>
                    <a:p>
                      <a:pPr algn="ctr">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交流充电桩</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1800"/>
                        </a:lnSpc>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刷卡充电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扫码充电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即插即充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VIN</a:t>
                      </a: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码启动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1800"/>
                        </a:lnSpc>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刷卡充电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扫码充电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即插即充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VIN</a:t>
                      </a: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码启动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ts val="1800"/>
                        </a:lnSpc>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刷卡充电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扫码充电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即插即充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VIN</a:t>
                      </a: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码启动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r>
              <a:tr h="936121">
                <a:tc>
                  <a:txBody>
                    <a:bodyPr/>
                    <a:lstStyle/>
                    <a:p>
                      <a:pPr algn="ctr">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离线版</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90000"/>
                      </a:schemeClr>
                    </a:solidFill>
                  </a:tcPr>
                </a:tc>
                <a:tc>
                  <a:txBody>
                    <a:bodyPr/>
                    <a:lstStyle/>
                    <a:p>
                      <a:pPr algn="ctr">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交流充电桩</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90000"/>
                      </a:schemeClr>
                    </a:solidFill>
                  </a:tcPr>
                </a:tc>
                <a:tc>
                  <a:txBody>
                    <a:bodyPr/>
                    <a:lstStyle/>
                    <a:p>
                      <a:pPr algn="ctr">
                        <a:lnSpc>
                          <a:spcPts val="1800"/>
                        </a:lnSpc>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刷卡充电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扫码充电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即插即充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VIN</a:t>
                      </a: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码启动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90000"/>
                      </a:schemeClr>
                    </a:solidFill>
                  </a:tcPr>
                </a:tc>
                <a:tc>
                  <a:txBody>
                    <a:bodyPr/>
                    <a:lstStyle/>
                    <a:p>
                      <a:pPr algn="ctr">
                        <a:lnSpc>
                          <a:spcPts val="1800"/>
                        </a:lnSpc>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刷卡充电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扫码充电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即插即充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VIN</a:t>
                      </a: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码启动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90000"/>
                      </a:schemeClr>
                    </a:solidFill>
                  </a:tcPr>
                </a:tc>
                <a:tc>
                  <a:txBody>
                    <a:bodyPr/>
                    <a:lstStyle/>
                    <a:p>
                      <a:pPr algn="ctr">
                        <a:lnSpc>
                          <a:spcPts val="1800"/>
                        </a:lnSpc>
                        <a:spcAft>
                          <a:spcPts val="0"/>
                        </a:spcAft>
                      </a:pP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刷卡充电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扫码充电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即插即充 </a:t>
                      </a:r>
                      <a:r>
                        <a:rPr lang="zh-CN" sz="1100" b="1" dirty="0">
                          <a:solidFill>
                            <a:srgbClr val="FF0000"/>
                          </a:solidFill>
                          <a:effectLst/>
                          <a:latin typeface="Tahoma" panose="020B0604030504040204" pitchFamily="34" charset="0"/>
                          <a:ea typeface="微软雅黑" panose="020B0503020204020204" pitchFamily="34" charset="-122"/>
                          <a:cs typeface="宋体" panose="02010600030101010101" pitchFamily="2" charset="-122"/>
                        </a:rPr>
                        <a:t>√</a:t>
                      </a:r>
                      <a:b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br>
                      <a:r>
                        <a:rPr lang="en-US" sz="1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VIN</a:t>
                      </a:r>
                      <a:r>
                        <a:rPr lang="zh-CN" sz="1100" dirty="0">
                          <a:solidFill>
                            <a:srgbClr val="000000"/>
                          </a:solidFill>
                          <a:effectLst/>
                          <a:latin typeface="Tahoma" panose="020B0604030504040204" pitchFamily="34" charset="0"/>
                          <a:ea typeface="微软雅黑" panose="020B0503020204020204" pitchFamily="34" charset="-122"/>
                          <a:cs typeface="宋体" panose="02010600030101010101" pitchFamily="2" charset="-122"/>
                        </a:rPr>
                        <a:t>码启动 </a:t>
                      </a:r>
                      <a:r>
                        <a:rPr lang="zh-CN" sz="1400" b="1" dirty="0">
                          <a:solidFill>
                            <a:srgbClr val="00B050"/>
                          </a:solidFill>
                          <a:effectLst/>
                          <a:latin typeface="Tahoma" panose="020B0604030504040204" pitchFamily="34" charset="0"/>
                          <a:ea typeface="微软雅黑" panose="020B0503020204020204" pitchFamily="34" charset="-122"/>
                          <a:cs typeface="宋体" panose="02010600030101010101" pitchFamily="2" charset="-122"/>
                        </a:rPr>
                        <a:t>×</a:t>
                      </a:r>
                      <a:endParaRPr lang="zh-CN" sz="1050" dirty="0">
                        <a:effectLst/>
                        <a:latin typeface="Tahoma" panose="020B0604030504040204" pitchFamily="34" charset="0"/>
                        <a:ea typeface="微软雅黑" panose="020B0503020204020204" pitchFamily="34"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90000"/>
                      </a:schemeClr>
                    </a:solidFill>
                  </a:tcPr>
                </a:tc>
              </a:tr>
            </a:tbl>
          </a:graphicData>
        </a:graphic>
      </p:graphicFrame>
      <p:grpSp>
        <p:nvGrpSpPr>
          <p:cNvPr id="6" name="组合 5"/>
          <p:cNvGrpSpPr/>
          <p:nvPr/>
        </p:nvGrpSpPr>
        <p:grpSpPr>
          <a:xfrm>
            <a:off x="473241" y="2370721"/>
            <a:ext cx="4992801" cy="3261388"/>
            <a:chOff x="493599" y="2811280"/>
            <a:chExt cx="4992801" cy="3261388"/>
          </a:xfrm>
        </p:grpSpPr>
        <p:grpSp>
          <p:nvGrpSpPr>
            <p:cNvPr id="26" name="组合 25"/>
            <p:cNvGrpSpPr>
              <a:grpSpLocks noChangeAspect="1"/>
            </p:cNvGrpSpPr>
            <p:nvPr/>
          </p:nvGrpSpPr>
          <p:grpSpPr>
            <a:xfrm>
              <a:off x="493599" y="2811280"/>
              <a:ext cx="3503971" cy="3261388"/>
              <a:chOff x="6317232" y="699448"/>
              <a:chExt cx="3400425" cy="2785152"/>
            </a:xfrm>
          </p:grpSpPr>
          <p:pic>
            <p:nvPicPr>
              <p:cNvPr id="31" name="图片 30" descr="C:\Users\Zliyuan\Desktop\未标题-7.jpg未标题-7"/>
              <p:cNvPicPr>
                <a:picLocks noChangeAspect="1"/>
              </p:cNvPicPr>
              <p:nvPr/>
            </p:nvPicPr>
            <p:blipFill>
              <a:blip r:embed="rId1"/>
              <a:srcRect/>
              <a:stretch>
                <a:fillRect/>
              </a:stretch>
            </p:blipFill>
            <p:spPr>
              <a:xfrm>
                <a:off x="7858977" y="2349529"/>
                <a:ext cx="895857" cy="1071537"/>
              </a:xfrm>
              <a:prstGeom prst="rect">
                <a:avLst/>
              </a:prstGeom>
            </p:spPr>
          </p:pic>
          <p:pic>
            <p:nvPicPr>
              <p:cNvPr id="32" name="图形 1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7232" y="2594069"/>
                <a:ext cx="824249" cy="664718"/>
              </a:xfrm>
              <a:prstGeom prst="rect">
                <a:avLst/>
              </a:prstGeom>
            </p:spPr>
          </p:pic>
          <p:pic>
            <p:nvPicPr>
              <p:cNvPr id="33" name="图片 32" descr="C:\Users\Zliyuan\Desktop\未标题-8.jpg未标题-8"/>
              <p:cNvPicPr>
                <a:picLocks noChangeAspect="1"/>
              </p:cNvPicPr>
              <p:nvPr/>
            </p:nvPicPr>
            <p:blipFill rotWithShape="1">
              <a:blip r:embed="rId4"/>
              <a:srcRect/>
              <a:stretch>
                <a:fillRect/>
              </a:stretch>
            </p:blipFill>
            <p:spPr>
              <a:xfrm>
                <a:off x="8620119" y="2285995"/>
                <a:ext cx="804803" cy="1198605"/>
              </a:xfrm>
              <a:prstGeom prst="rect">
                <a:avLst/>
              </a:prstGeom>
            </p:spPr>
          </p:pic>
          <p:grpSp>
            <p:nvGrpSpPr>
              <p:cNvPr id="34" name="组合 33"/>
              <p:cNvGrpSpPr>
                <a:grpSpLocks noChangeAspect="1"/>
              </p:cNvGrpSpPr>
              <p:nvPr/>
            </p:nvGrpSpPr>
            <p:grpSpPr>
              <a:xfrm>
                <a:off x="7722554" y="699448"/>
                <a:ext cx="1995103" cy="860052"/>
                <a:chOff x="7782799" y="467769"/>
                <a:chExt cx="2307745" cy="994827"/>
              </a:xfrm>
            </p:grpSpPr>
            <p:sp>
              <p:nvSpPr>
                <p:cNvPr id="35" name="Freeform 9"/>
                <p:cNvSpPr/>
                <p:nvPr/>
              </p:nvSpPr>
              <p:spPr bwMode="auto">
                <a:xfrm>
                  <a:off x="7782799" y="467769"/>
                  <a:ext cx="2307745" cy="994827"/>
                </a:xfrm>
                <a:custGeom>
                  <a:avLst/>
                  <a:gdLst>
                    <a:gd name="T0" fmla="*/ 350 w 416"/>
                    <a:gd name="T1" fmla="*/ 160 h 287"/>
                    <a:gd name="T2" fmla="*/ 332 w 416"/>
                    <a:gd name="T3" fmla="*/ 95 h 287"/>
                    <a:gd name="T4" fmla="*/ 272 w 416"/>
                    <a:gd name="T5" fmla="*/ 102 h 287"/>
                    <a:gd name="T6" fmla="*/ 123 w 416"/>
                    <a:gd name="T7" fmla="*/ 20 h 287"/>
                    <a:gd name="T8" fmla="*/ 69 w 416"/>
                    <a:gd name="T9" fmla="*/ 173 h 287"/>
                    <a:gd name="T10" fmla="*/ 6 w 416"/>
                    <a:gd name="T11" fmla="*/ 231 h 287"/>
                    <a:gd name="T12" fmla="*/ 110 w 416"/>
                    <a:gd name="T13" fmla="*/ 285 h 287"/>
                    <a:gd name="T14" fmla="*/ 110 w 416"/>
                    <a:gd name="T15" fmla="*/ 273 h 287"/>
                    <a:gd name="T16" fmla="*/ 26 w 416"/>
                    <a:gd name="T17" fmla="*/ 251 h 287"/>
                    <a:gd name="T18" fmla="*/ 22 w 416"/>
                    <a:gd name="T19" fmla="*/ 202 h 287"/>
                    <a:gd name="T20" fmla="*/ 82 w 416"/>
                    <a:gd name="T21" fmla="*/ 192 h 287"/>
                    <a:gd name="T22" fmla="*/ 91 w 416"/>
                    <a:gd name="T23" fmla="*/ 184 h 287"/>
                    <a:gd name="T24" fmla="*/ 126 w 416"/>
                    <a:gd name="T25" fmla="*/ 31 h 287"/>
                    <a:gd name="T26" fmla="*/ 259 w 416"/>
                    <a:gd name="T27" fmla="*/ 121 h 287"/>
                    <a:gd name="T28" fmla="*/ 270 w 416"/>
                    <a:gd name="T29" fmla="*/ 126 h 287"/>
                    <a:gd name="T30" fmla="*/ 319 w 416"/>
                    <a:gd name="T31" fmla="*/ 102 h 287"/>
                    <a:gd name="T32" fmla="*/ 331 w 416"/>
                    <a:gd name="T33" fmla="*/ 165 h 287"/>
                    <a:gd name="T34" fmla="*/ 337 w 416"/>
                    <a:gd name="T35" fmla="*/ 175 h 287"/>
                    <a:gd name="T36" fmla="*/ 375 w 416"/>
                    <a:gd name="T37" fmla="*/ 258 h 287"/>
                    <a:gd name="T38" fmla="*/ 301 w 416"/>
                    <a:gd name="T39" fmla="*/ 274 h 287"/>
                    <a:gd name="T40" fmla="*/ 301 w 416"/>
                    <a:gd name="T41" fmla="*/ 286 h 287"/>
                    <a:gd name="T42" fmla="*/ 405 w 416"/>
                    <a:gd name="T43" fmla="*/ 238 h 287"/>
                    <a:gd name="T44" fmla="*/ 350 w 416"/>
                    <a:gd name="T45" fmla="*/ 16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6" h="287">
                      <a:moveTo>
                        <a:pt x="350" y="160"/>
                      </a:moveTo>
                      <a:cubicBezTo>
                        <a:pt x="360" y="138"/>
                        <a:pt x="353" y="109"/>
                        <a:pt x="332" y="95"/>
                      </a:cubicBezTo>
                      <a:cubicBezTo>
                        <a:pt x="311" y="82"/>
                        <a:pt x="288" y="87"/>
                        <a:pt x="272" y="102"/>
                      </a:cubicBezTo>
                      <a:cubicBezTo>
                        <a:pt x="269" y="35"/>
                        <a:pt x="182" y="0"/>
                        <a:pt x="123" y="20"/>
                      </a:cubicBezTo>
                      <a:cubicBezTo>
                        <a:pt x="55" y="42"/>
                        <a:pt x="37" y="117"/>
                        <a:pt x="69" y="173"/>
                      </a:cubicBezTo>
                      <a:cubicBezTo>
                        <a:pt x="35" y="165"/>
                        <a:pt x="0" y="191"/>
                        <a:pt x="6" y="231"/>
                      </a:cubicBezTo>
                      <a:cubicBezTo>
                        <a:pt x="13" y="284"/>
                        <a:pt x="68" y="286"/>
                        <a:pt x="110" y="285"/>
                      </a:cubicBezTo>
                      <a:cubicBezTo>
                        <a:pt x="117" y="285"/>
                        <a:pt x="117" y="273"/>
                        <a:pt x="110" y="273"/>
                      </a:cubicBezTo>
                      <a:cubicBezTo>
                        <a:pt x="81" y="274"/>
                        <a:pt x="44" y="277"/>
                        <a:pt x="26" y="251"/>
                      </a:cubicBezTo>
                      <a:cubicBezTo>
                        <a:pt x="16" y="238"/>
                        <a:pt x="14" y="217"/>
                        <a:pt x="22" y="202"/>
                      </a:cubicBezTo>
                      <a:cubicBezTo>
                        <a:pt x="34" y="180"/>
                        <a:pt x="63" y="178"/>
                        <a:pt x="82" y="192"/>
                      </a:cubicBezTo>
                      <a:cubicBezTo>
                        <a:pt x="88" y="197"/>
                        <a:pt x="96" y="190"/>
                        <a:pt x="91" y="184"/>
                      </a:cubicBezTo>
                      <a:cubicBezTo>
                        <a:pt x="48" y="134"/>
                        <a:pt x="59" y="53"/>
                        <a:pt x="126" y="31"/>
                      </a:cubicBezTo>
                      <a:cubicBezTo>
                        <a:pt x="182" y="13"/>
                        <a:pt x="274" y="49"/>
                        <a:pt x="259" y="121"/>
                      </a:cubicBezTo>
                      <a:cubicBezTo>
                        <a:pt x="257" y="128"/>
                        <a:pt x="266" y="132"/>
                        <a:pt x="270" y="126"/>
                      </a:cubicBezTo>
                      <a:cubicBezTo>
                        <a:pt x="279" y="107"/>
                        <a:pt x="297" y="94"/>
                        <a:pt x="319" y="102"/>
                      </a:cubicBezTo>
                      <a:cubicBezTo>
                        <a:pt x="343" y="113"/>
                        <a:pt x="352" y="146"/>
                        <a:pt x="331" y="165"/>
                      </a:cubicBezTo>
                      <a:cubicBezTo>
                        <a:pt x="327" y="169"/>
                        <a:pt x="331" y="177"/>
                        <a:pt x="337" y="175"/>
                      </a:cubicBezTo>
                      <a:cubicBezTo>
                        <a:pt x="386" y="156"/>
                        <a:pt x="416" y="229"/>
                        <a:pt x="375" y="258"/>
                      </a:cubicBezTo>
                      <a:cubicBezTo>
                        <a:pt x="355" y="272"/>
                        <a:pt x="325" y="274"/>
                        <a:pt x="301" y="274"/>
                      </a:cubicBezTo>
                      <a:cubicBezTo>
                        <a:pt x="293" y="274"/>
                        <a:pt x="293" y="286"/>
                        <a:pt x="301" y="286"/>
                      </a:cubicBezTo>
                      <a:cubicBezTo>
                        <a:pt x="338" y="287"/>
                        <a:pt x="392" y="279"/>
                        <a:pt x="405" y="238"/>
                      </a:cubicBezTo>
                      <a:cubicBezTo>
                        <a:pt x="416" y="201"/>
                        <a:pt x="387" y="158"/>
                        <a:pt x="350" y="160"/>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6" name="文本框 35"/>
                <p:cNvSpPr txBox="1"/>
                <p:nvPr/>
              </p:nvSpPr>
              <p:spPr>
                <a:xfrm>
                  <a:off x="8318364" y="960995"/>
                  <a:ext cx="1287773" cy="306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充电云平台</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sp>
          <p:nvSpPr>
            <p:cNvPr id="27" name="car-and-parking-sign_311"/>
            <p:cNvSpPr/>
            <p:nvPr/>
          </p:nvSpPr>
          <p:spPr>
            <a:xfrm>
              <a:off x="4459492" y="4753760"/>
              <a:ext cx="1026908" cy="1066080"/>
            </a:xfrm>
            <a:custGeom>
              <a:avLst/>
              <a:gdLst>
                <a:gd name="connsiteX0" fmla="*/ 180869 w 588390"/>
                <a:gd name="connsiteY0" fmla="*/ 400494 h 537523"/>
                <a:gd name="connsiteX1" fmla="*/ 180869 w 588390"/>
                <a:gd name="connsiteY1" fmla="*/ 413391 h 537523"/>
                <a:gd name="connsiteX2" fmla="*/ 326138 w 588390"/>
                <a:gd name="connsiteY2" fmla="*/ 413391 h 537523"/>
                <a:gd name="connsiteX3" fmla="*/ 326138 w 588390"/>
                <a:gd name="connsiteY3" fmla="*/ 400494 h 537523"/>
                <a:gd name="connsiteX4" fmla="*/ 336629 w 588390"/>
                <a:gd name="connsiteY4" fmla="*/ 377925 h 537523"/>
                <a:gd name="connsiteX5" fmla="*/ 336629 w 588390"/>
                <a:gd name="connsiteY5" fmla="*/ 413391 h 537523"/>
                <a:gd name="connsiteX6" fmla="*/ 411685 w 588390"/>
                <a:gd name="connsiteY6" fmla="*/ 413391 h 537523"/>
                <a:gd name="connsiteX7" fmla="*/ 411685 w 588390"/>
                <a:gd name="connsiteY7" fmla="*/ 377925 h 537523"/>
                <a:gd name="connsiteX8" fmla="*/ 180869 w 588390"/>
                <a:gd name="connsiteY8" fmla="*/ 377925 h 537523"/>
                <a:gd name="connsiteX9" fmla="*/ 180869 w 588390"/>
                <a:gd name="connsiteY9" fmla="*/ 391627 h 537523"/>
                <a:gd name="connsiteX10" fmla="*/ 326138 w 588390"/>
                <a:gd name="connsiteY10" fmla="*/ 391627 h 537523"/>
                <a:gd name="connsiteX11" fmla="*/ 326138 w 588390"/>
                <a:gd name="connsiteY11" fmla="*/ 377925 h 537523"/>
                <a:gd name="connsiteX12" fmla="*/ 95321 w 588390"/>
                <a:gd name="connsiteY12" fmla="*/ 377925 h 537523"/>
                <a:gd name="connsiteX13" fmla="*/ 95321 w 588390"/>
                <a:gd name="connsiteY13" fmla="*/ 413391 h 537523"/>
                <a:gd name="connsiteX14" fmla="*/ 169570 w 588390"/>
                <a:gd name="connsiteY14" fmla="*/ 413391 h 537523"/>
                <a:gd name="connsiteX15" fmla="*/ 169570 w 588390"/>
                <a:gd name="connsiteY15" fmla="*/ 377925 h 537523"/>
                <a:gd name="connsiteX16" fmla="*/ 168763 w 588390"/>
                <a:gd name="connsiteY16" fmla="*/ 188502 h 537523"/>
                <a:gd name="connsiteX17" fmla="*/ 293049 w 588390"/>
                <a:gd name="connsiteY17" fmla="*/ 188502 h 537523"/>
                <a:gd name="connsiteX18" fmla="*/ 293049 w 588390"/>
                <a:gd name="connsiteY18" fmla="*/ 200593 h 537523"/>
                <a:gd name="connsiteX19" fmla="*/ 162307 w 588390"/>
                <a:gd name="connsiteY19" fmla="*/ 200593 h 537523"/>
                <a:gd name="connsiteX20" fmla="*/ 114691 w 588390"/>
                <a:gd name="connsiteY20" fmla="*/ 238477 h 537523"/>
                <a:gd name="connsiteX21" fmla="*/ 96935 w 588390"/>
                <a:gd name="connsiteY21" fmla="*/ 309410 h 537523"/>
                <a:gd name="connsiteX22" fmla="*/ 100164 w 588390"/>
                <a:gd name="connsiteY22" fmla="*/ 309410 h 537523"/>
                <a:gd name="connsiteX23" fmla="*/ 396351 w 588390"/>
                <a:gd name="connsiteY23" fmla="*/ 309410 h 537523"/>
                <a:gd name="connsiteX24" fmla="*/ 399579 w 588390"/>
                <a:gd name="connsiteY24" fmla="*/ 309410 h 537523"/>
                <a:gd name="connsiteX25" fmla="*/ 397965 w 588390"/>
                <a:gd name="connsiteY25" fmla="*/ 301349 h 537523"/>
                <a:gd name="connsiteX26" fmla="*/ 410071 w 588390"/>
                <a:gd name="connsiteY26" fmla="*/ 301349 h 537523"/>
                <a:gd name="connsiteX27" fmla="*/ 414106 w 588390"/>
                <a:gd name="connsiteY27" fmla="*/ 319083 h 537523"/>
                <a:gd name="connsiteX28" fmla="*/ 418141 w 588390"/>
                <a:gd name="connsiteY28" fmla="*/ 321501 h 537523"/>
                <a:gd name="connsiteX29" fmla="*/ 420563 w 588390"/>
                <a:gd name="connsiteY29" fmla="*/ 301349 h 537523"/>
                <a:gd name="connsiteX30" fmla="*/ 491583 w 588390"/>
                <a:gd name="connsiteY30" fmla="*/ 301349 h 537523"/>
                <a:gd name="connsiteX31" fmla="*/ 490776 w 588390"/>
                <a:gd name="connsiteY31" fmla="*/ 319889 h 537523"/>
                <a:gd name="connsiteX32" fmla="*/ 422177 w 588390"/>
                <a:gd name="connsiteY32" fmla="*/ 323919 h 537523"/>
                <a:gd name="connsiteX33" fmla="*/ 443160 w 588390"/>
                <a:gd name="connsiteY33" fmla="*/ 360191 h 537523"/>
                <a:gd name="connsiteX34" fmla="*/ 443160 w 588390"/>
                <a:gd name="connsiteY34" fmla="*/ 426288 h 537523"/>
                <a:gd name="connsiteX35" fmla="*/ 410071 w 588390"/>
                <a:gd name="connsiteY35" fmla="*/ 469009 h 537523"/>
                <a:gd name="connsiteX36" fmla="*/ 410071 w 588390"/>
                <a:gd name="connsiteY36" fmla="*/ 510117 h 537523"/>
                <a:gd name="connsiteX37" fmla="*/ 368104 w 588390"/>
                <a:gd name="connsiteY37" fmla="*/ 537523 h 537523"/>
                <a:gd name="connsiteX38" fmla="*/ 326945 w 588390"/>
                <a:gd name="connsiteY38" fmla="*/ 510117 h 537523"/>
                <a:gd name="connsiteX39" fmla="*/ 326945 w 588390"/>
                <a:gd name="connsiteY39" fmla="*/ 473039 h 537523"/>
                <a:gd name="connsiteX40" fmla="*/ 163114 w 588390"/>
                <a:gd name="connsiteY40" fmla="*/ 473039 h 537523"/>
                <a:gd name="connsiteX41" fmla="*/ 163114 w 588390"/>
                <a:gd name="connsiteY41" fmla="*/ 510117 h 537523"/>
                <a:gd name="connsiteX42" fmla="*/ 121147 w 588390"/>
                <a:gd name="connsiteY42" fmla="*/ 537523 h 537523"/>
                <a:gd name="connsiteX43" fmla="*/ 79987 w 588390"/>
                <a:gd name="connsiteY43" fmla="*/ 510117 h 537523"/>
                <a:gd name="connsiteX44" fmla="*/ 79987 w 588390"/>
                <a:gd name="connsiteY44" fmla="*/ 465784 h 537523"/>
                <a:gd name="connsiteX45" fmla="*/ 53355 w 588390"/>
                <a:gd name="connsiteY45" fmla="*/ 426288 h 537523"/>
                <a:gd name="connsiteX46" fmla="*/ 53355 w 588390"/>
                <a:gd name="connsiteY46" fmla="*/ 360191 h 537523"/>
                <a:gd name="connsiteX47" fmla="*/ 74338 w 588390"/>
                <a:gd name="connsiteY47" fmla="*/ 323919 h 537523"/>
                <a:gd name="connsiteX48" fmla="*/ 5739 w 588390"/>
                <a:gd name="connsiteY48" fmla="*/ 319889 h 537523"/>
                <a:gd name="connsiteX49" fmla="*/ 5739 w 588390"/>
                <a:gd name="connsiteY49" fmla="*/ 286840 h 537523"/>
                <a:gd name="connsiteX50" fmla="*/ 74338 w 588390"/>
                <a:gd name="connsiteY50" fmla="*/ 286840 h 537523"/>
                <a:gd name="connsiteX51" fmla="*/ 78373 w 588390"/>
                <a:gd name="connsiteY51" fmla="*/ 321501 h 537523"/>
                <a:gd name="connsiteX52" fmla="*/ 82409 w 588390"/>
                <a:gd name="connsiteY52" fmla="*/ 319083 h 537523"/>
                <a:gd name="connsiteX53" fmla="*/ 99357 w 588390"/>
                <a:gd name="connsiteY53" fmla="*/ 247344 h 537523"/>
                <a:gd name="connsiteX54" fmla="*/ 168763 w 588390"/>
                <a:gd name="connsiteY54" fmla="*/ 188502 h 537523"/>
                <a:gd name="connsiteX55" fmla="*/ 449583 w 588390"/>
                <a:gd name="connsiteY55" fmla="*/ 71644 h 537523"/>
                <a:gd name="connsiteX56" fmla="*/ 487597 w 588390"/>
                <a:gd name="connsiteY56" fmla="*/ 102290 h 537523"/>
                <a:gd name="connsiteX57" fmla="*/ 446348 w 588390"/>
                <a:gd name="connsiteY57" fmla="*/ 136162 h 537523"/>
                <a:gd name="connsiteX58" fmla="*/ 430981 w 588390"/>
                <a:gd name="connsiteY58" fmla="*/ 135356 h 537523"/>
                <a:gd name="connsiteX59" fmla="*/ 430981 w 588390"/>
                <a:gd name="connsiteY59" fmla="*/ 73257 h 537523"/>
                <a:gd name="connsiteX60" fmla="*/ 449583 w 588390"/>
                <a:gd name="connsiteY60" fmla="*/ 71644 h 537523"/>
                <a:gd name="connsiteX61" fmla="*/ 447982 w 588390"/>
                <a:gd name="connsiteY61" fmla="*/ 36262 h 537523"/>
                <a:gd name="connsiteX62" fmla="*/ 384233 w 588390"/>
                <a:gd name="connsiteY62" fmla="*/ 40292 h 537523"/>
                <a:gd name="connsiteX63" fmla="*/ 384233 w 588390"/>
                <a:gd name="connsiteY63" fmla="*/ 246584 h 537523"/>
                <a:gd name="connsiteX64" fmla="*/ 431036 w 588390"/>
                <a:gd name="connsiteY64" fmla="*/ 246584 h 537523"/>
                <a:gd name="connsiteX65" fmla="*/ 431036 w 588390"/>
                <a:gd name="connsiteY65" fmla="*/ 171642 h 537523"/>
                <a:gd name="connsiteX66" fmla="*/ 447175 w 588390"/>
                <a:gd name="connsiteY66" fmla="*/ 172448 h 537523"/>
                <a:gd name="connsiteX67" fmla="*/ 514958 w 588390"/>
                <a:gd name="connsiteY67" fmla="*/ 150690 h 537523"/>
                <a:gd name="connsiteX68" fmla="*/ 533518 w 588390"/>
                <a:gd name="connsiteY68" fmla="*/ 101535 h 537523"/>
                <a:gd name="connsiteX69" fmla="*/ 511730 w 588390"/>
                <a:gd name="connsiteY69" fmla="*/ 53185 h 537523"/>
                <a:gd name="connsiteX70" fmla="*/ 447982 w 588390"/>
                <a:gd name="connsiteY70" fmla="*/ 36262 h 537523"/>
                <a:gd name="connsiteX71" fmla="*/ 305960 w 588390"/>
                <a:gd name="connsiteY71" fmla="*/ 0 h 537523"/>
                <a:gd name="connsiteX72" fmla="*/ 588390 w 588390"/>
                <a:gd name="connsiteY72" fmla="*/ 0 h 537523"/>
                <a:gd name="connsiteX73" fmla="*/ 588390 w 588390"/>
                <a:gd name="connsiteY73" fmla="*/ 282041 h 537523"/>
                <a:gd name="connsiteX74" fmla="*/ 305960 w 588390"/>
                <a:gd name="connsiteY74" fmla="*/ 282041 h 53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88390" h="537523">
                  <a:moveTo>
                    <a:pt x="180869" y="400494"/>
                  </a:moveTo>
                  <a:lnTo>
                    <a:pt x="180869" y="413391"/>
                  </a:lnTo>
                  <a:lnTo>
                    <a:pt x="326138" y="413391"/>
                  </a:lnTo>
                  <a:lnTo>
                    <a:pt x="326138" y="400494"/>
                  </a:lnTo>
                  <a:close/>
                  <a:moveTo>
                    <a:pt x="336629" y="377925"/>
                  </a:moveTo>
                  <a:lnTo>
                    <a:pt x="336629" y="413391"/>
                  </a:lnTo>
                  <a:lnTo>
                    <a:pt x="411685" y="413391"/>
                  </a:lnTo>
                  <a:lnTo>
                    <a:pt x="411685" y="377925"/>
                  </a:lnTo>
                  <a:close/>
                  <a:moveTo>
                    <a:pt x="180869" y="377925"/>
                  </a:moveTo>
                  <a:lnTo>
                    <a:pt x="180869" y="391627"/>
                  </a:lnTo>
                  <a:lnTo>
                    <a:pt x="326138" y="391627"/>
                  </a:lnTo>
                  <a:lnTo>
                    <a:pt x="326138" y="377925"/>
                  </a:lnTo>
                  <a:close/>
                  <a:moveTo>
                    <a:pt x="95321" y="377925"/>
                  </a:moveTo>
                  <a:lnTo>
                    <a:pt x="95321" y="413391"/>
                  </a:lnTo>
                  <a:lnTo>
                    <a:pt x="169570" y="413391"/>
                  </a:lnTo>
                  <a:lnTo>
                    <a:pt x="169570" y="377925"/>
                  </a:lnTo>
                  <a:close/>
                  <a:moveTo>
                    <a:pt x="168763" y="188502"/>
                  </a:moveTo>
                  <a:lnTo>
                    <a:pt x="293049" y="188502"/>
                  </a:lnTo>
                  <a:lnTo>
                    <a:pt x="293049" y="200593"/>
                  </a:lnTo>
                  <a:lnTo>
                    <a:pt x="162307" y="200593"/>
                  </a:lnTo>
                  <a:cubicBezTo>
                    <a:pt x="140516" y="200593"/>
                    <a:pt x="117919" y="218326"/>
                    <a:pt x="114691" y="238477"/>
                  </a:cubicBezTo>
                  <a:lnTo>
                    <a:pt x="96935" y="309410"/>
                  </a:lnTo>
                  <a:cubicBezTo>
                    <a:pt x="97743" y="309410"/>
                    <a:pt x="99357" y="309410"/>
                    <a:pt x="100164" y="309410"/>
                  </a:cubicBezTo>
                  <a:lnTo>
                    <a:pt x="396351" y="309410"/>
                  </a:lnTo>
                  <a:cubicBezTo>
                    <a:pt x="397158" y="309410"/>
                    <a:pt x="398772" y="309410"/>
                    <a:pt x="399579" y="309410"/>
                  </a:cubicBezTo>
                  <a:lnTo>
                    <a:pt x="397965" y="301349"/>
                  </a:lnTo>
                  <a:lnTo>
                    <a:pt x="410071" y="301349"/>
                  </a:lnTo>
                  <a:lnTo>
                    <a:pt x="414106" y="319083"/>
                  </a:lnTo>
                  <a:cubicBezTo>
                    <a:pt x="415720" y="319889"/>
                    <a:pt x="416527" y="320695"/>
                    <a:pt x="418141" y="321501"/>
                  </a:cubicBezTo>
                  <a:lnTo>
                    <a:pt x="420563" y="301349"/>
                  </a:lnTo>
                  <a:lnTo>
                    <a:pt x="491583" y="301349"/>
                  </a:lnTo>
                  <a:cubicBezTo>
                    <a:pt x="492390" y="315052"/>
                    <a:pt x="490776" y="319889"/>
                    <a:pt x="490776" y="319889"/>
                  </a:cubicBezTo>
                  <a:lnTo>
                    <a:pt x="422177" y="323919"/>
                  </a:lnTo>
                  <a:cubicBezTo>
                    <a:pt x="434282" y="332786"/>
                    <a:pt x="443160" y="345682"/>
                    <a:pt x="443160" y="360191"/>
                  </a:cubicBezTo>
                  <a:lnTo>
                    <a:pt x="443160" y="426288"/>
                  </a:lnTo>
                  <a:cubicBezTo>
                    <a:pt x="443160" y="444827"/>
                    <a:pt x="429440" y="460948"/>
                    <a:pt x="410071" y="469009"/>
                  </a:cubicBezTo>
                  <a:lnTo>
                    <a:pt x="410071" y="510117"/>
                  </a:lnTo>
                  <a:cubicBezTo>
                    <a:pt x="410071" y="524626"/>
                    <a:pt x="390702" y="537523"/>
                    <a:pt x="368104" y="537523"/>
                  </a:cubicBezTo>
                  <a:cubicBezTo>
                    <a:pt x="345507" y="537523"/>
                    <a:pt x="326945" y="524626"/>
                    <a:pt x="326945" y="510117"/>
                  </a:cubicBezTo>
                  <a:lnTo>
                    <a:pt x="326945" y="473039"/>
                  </a:lnTo>
                  <a:lnTo>
                    <a:pt x="163114" y="473039"/>
                  </a:lnTo>
                  <a:lnTo>
                    <a:pt x="163114" y="510117"/>
                  </a:lnTo>
                  <a:cubicBezTo>
                    <a:pt x="163114" y="524626"/>
                    <a:pt x="144551" y="537523"/>
                    <a:pt x="121147" y="537523"/>
                  </a:cubicBezTo>
                  <a:cubicBezTo>
                    <a:pt x="98550" y="537523"/>
                    <a:pt x="79987" y="524626"/>
                    <a:pt x="79987" y="510117"/>
                  </a:cubicBezTo>
                  <a:lnTo>
                    <a:pt x="79987" y="465784"/>
                  </a:lnTo>
                  <a:cubicBezTo>
                    <a:pt x="63846" y="456918"/>
                    <a:pt x="53355" y="442409"/>
                    <a:pt x="53355" y="426288"/>
                  </a:cubicBezTo>
                  <a:lnTo>
                    <a:pt x="53355" y="360191"/>
                  </a:lnTo>
                  <a:cubicBezTo>
                    <a:pt x="53355" y="345682"/>
                    <a:pt x="61425" y="332786"/>
                    <a:pt x="74338" y="323919"/>
                  </a:cubicBezTo>
                  <a:lnTo>
                    <a:pt x="5739" y="319889"/>
                  </a:lnTo>
                  <a:cubicBezTo>
                    <a:pt x="5739" y="319889"/>
                    <a:pt x="-7174" y="311828"/>
                    <a:pt x="5739" y="286840"/>
                  </a:cubicBezTo>
                  <a:cubicBezTo>
                    <a:pt x="18652" y="262659"/>
                    <a:pt x="74338" y="286840"/>
                    <a:pt x="74338" y="286840"/>
                  </a:cubicBezTo>
                  <a:lnTo>
                    <a:pt x="78373" y="321501"/>
                  </a:lnTo>
                  <a:cubicBezTo>
                    <a:pt x="79180" y="320695"/>
                    <a:pt x="80794" y="319889"/>
                    <a:pt x="82409" y="319083"/>
                  </a:cubicBezTo>
                  <a:lnTo>
                    <a:pt x="99357" y="247344"/>
                  </a:lnTo>
                  <a:cubicBezTo>
                    <a:pt x="105006" y="202205"/>
                    <a:pt x="134867" y="188502"/>
                    <a:pt x="168763" y="188502"/>
                  </a:cubicBezTo>
                  <a:close/>
                  <a:moveTo>
                    <a:pt x="449583" y="71644"/>
                  </a:moveTo>
                  <a:cubicBezTo>
                    <a:pt x="473847" y="71644"/>
                    <a:pt x="487597" y="83741"/>
                    <a:pt x="487597" y="102290"/>
                  </a:cubicBezTo>
                  <a:cubicBezTo>
                    <a:pt x="487597" y="124065"/>
                    <a:pt x="471421" y="136162"/>
                    <a:pt x="446348" y="136162"/>
                  </a:cubicBezTo>
                  <a:cubicBezTo>
                    <a:pt x="439069" y="136162"/>
                    <a:pt x="435025" y="136162"/>
                    <a:pt x="430981" y="135356"/>
                  </a:cubicBezTo>
                  <a:lnTo>
                    <a:pt x="430981" y="73257"/>
                  </a:lnTo>
                  <a:cubicBezTo>
                    <a:pt x="434216" y="72450"/>
                    <a:pt x="440687" y="71644"/>
                    <a:pt x="449583" y="71644"/>
                  </a:cubicBezTo>
                  <a:close/>
                  <a:moveTo>
                    <a:pt x="447982" y="36262"/>
                  </a:moveTo>
                  <a:cubicBezTo>
                    <a:pt x="418932" y="36262"/>
                    <a:pt x="398758" y="37874"/>
                    <a:pt x="384233" y="40292"/>
                  </a:cubicBezTo>
                  <a:lnTo>
                    <a:pt x="384233" y="246584"/>
                  </a:lnTo>
                  <a:lnTo>
                    <a:pt x="431036" y="246584"/>
                  </a:lnTo>
                  <a:lnTo>
                    <a:pt x="431036" y="171642"/>
                  </a:lnTo>
                  <a:cubicBezTo>
                    <a:pt x="435071" y="172448"/>
                    <a:pt x="440719" y="172448"/>
                    <a:pt x="447175" y="172448"/>
                  </a:cubicBezTo>
                  <a:cubicBezTo>
                    <a:pt x="474611" y="172448"/>
                    <a:pt x="498819" y="165195"/>
                    <a:pt x="514958" y="150690"/>
                  </a:cubicBezTo>
                  <a:cubicBezTo>
                    <a:pt x="527062" y="139409"/>
                    <a:pt x="533518" y="121681"/>
                    <a:pt x="533518" y="101535"/>
                  </a:cubicBezTo>
                  <a:cubicBezTo>
                    <a:pt x="533518" y="80583"/>
                    <a:pt x="525448" y="63661"/>
                    <a:pt x="511730" y="53185"/>
                  </a:cubicBezTo>
                  <a:cubicBezTo>
                    <a:pt x="498012" y="41903"/>
                    <a:pt x="477032" y="36262"/>
                    <a:pt x="447982" y="36262"/>
                  </a:cubicBezTo>
                  <a:close/>
                  <a:moveTo>
                    <a:pt x="305960" y="0"/>
                  </a:moveTo>
                  <a:lnTo>
                    <a:pt x="588390" y="0"/>
                  </a:lnTo>
                  <a:lnTo>
                    <a:pt x="588390" y="282041"/>
                  </a:lnTo>
                  <a:lnTo>
                    <a:pt x="305960" y="282041"/>
                  </a:lnTo>
                  <a:close/>
                </a:path>
              </a:pathLst>
            </a:cu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cxnSp>
          <p:nvCxnSpPr>
            <p:cNvPr id="28" name="iSḻïḍe"/>
            <p:cNvCxnSpPr/>
            <p:nvPr/>
          </p:nvCxnSpPr>
          <p:spPr>
            <a:xfrm>
              <a:off x="1426647" y="5364735"/>
              <a:ext cx="655643" cy="0"/>
            </a:xfrm>
            <a:prstGeom prst="line">
              <a:avLst/>
            </a:prstGeom>
            <a:noFill/>
            <a:ln w="38100" cap="rnd">
              <a:gradFill>
                <a:gsLst>
                  <a:gs pos="20000">
                    <a:schemeClr val="accent1"/>
                  </a:gs>
                  <a:gs pos="100000">
                    <a:schemeClr val="accent1">
                      <a:lumMod val="20000"/>
                      <a:lumOff val="80000"/>
                      <a:alpha val="0"/>
                    </a:schemeClr>
                  </a:gs>
                </a:gsLst>
                <a:lin ang="2700000" scaled="0"/>
              </a:gradFill>
              <a:prstDash val="solid"/>
              <a:round/>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29" name="iSḻïḍe"/>
            <p:cNvCxnSpPr/>
            <p:nvPr/>
          </p:nvCxnSpPr>
          <p:spPr>
            <a:xfrm>
              <a:off x="3679827" y="5358647"/>
              <a:ext cx="655643" cy="0"/>
            </a:xfrm>
            <a:prstGeom prst="line">
              <a:avLst/>
            </a:prstGeom>
            <a:noFill/>
            <a:ln w="38100" cap="rnd">
              <a:gradFill>
                <a:gsLst>
                  <a:gs pos="20000">
                    <a:schemeClr val="accent1"/>
                  </a:gs>
                  <a:gs pos="100000">
                    <a:schemeClr val="accent1">
                      <a:lumMod val="20000"/>
                      <a:lumOff val="80000"/>
                      <a:alpha val="0"/>
                    </a:schemeClr>
                  </a:gs>
                </a:gsLst>
                <a:lin ang="2700000" scaled="0"/>
              </a:gradFill>
              <a:prstDash val="solid"/>
              <a:round/>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30" name="iSḻïḍe"/>
            <p:cNvCxnSpPr/>
            <p:nvPr/>
          </p:nvCxnSpPr>
          <p:spPr>
            <a:xfrm>
              <a:off x="2969643" y="3935777"/>
              <a:ext cx="0" cy="579981"/>
            </a:xfrm>
            <a:prstGeom prst="line">
              <a:avLst/>
            </a:prstGeom>
            <a:noFill/>
            <a:ln w="76200" cap="rnd">
              <a:gradFill>
                <a:gsLst>
                  <a:gs pos="20000">
                    <a:schemeClr val="accent1"/>
                  </a:gs>
                  <a:gs pos="100000">
                    <a:schemeClr val="accent1">
                      <a:lumMod val="20000"/>
                      <a:lumOff val="80000"/>
                      <a:alpha val="0"/>
                    </a:schemeClr>
                  </a:gs>
                </a:gsLst>
                <a:lin ang="2700000" scaled="0"/>
              </a:gradFill>
              <a:prstDash val="solid"/>
              <a:round/>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sp>
        <p:nvSpPr>
          <p:cNvPr id="5" name="矩形 4"/>
          <p:cNvSpPr/>
          <p:nvPr/>
        </p:nvSpPr>
        <p:spPr>
          <a:xfrm>
            <a:off x="6264623" y="1607424"/>
            <a:ext cx="5348958" cy="1384995"/>
          </a:xfrm>
          <a:prstGeom prst="rect">
            <a:avLst/>
          </a:prstGeom>
        </p:spPr>
        <p:txBody>
          <a:bodyPr wrap="square">
            <a:spAutoFit/>
          </a:bodyPr>
          <a:lstStyle/>
          <a:p>
            <a:pPr marL="342900" lvl="0" indent="-342900">
              <a:lnSpc>
                <a:spcPct val="150000"/>
              </a:lnSpc>
              <a:buFont typeface="Wingdings" panose="05000000000000000000" pitchFamily="2" charset="2"/>
              <a:buChar char="Ø"/>
            </a:pPr>
            <a:r>
              <a:rPr lang="zh-CN" altLang="en-US" sz="1400" kern="0" dirty="0">
                <a:latin typeface="宋体" panose="02010600030101010101" pitchFamily="2" charset="-122"/>
                <a:ea typeface="宋体" panose="02010600030101010101" pitchFamily="2" charset="-122"/>
              </a:rPr>
              <a:t>多样化的运营方式：</a:t>
            </a:r>
            <a:r>
              <a:rPr lang="x-none" altLang="zh-CN" sz="1400" kern="0" dirty="0">
                <a:latin typeface="宋体" panose="02010600030101010101" pitchFamily="2" charset="-122"/>
                <a:ea typeface="宋体" panose="02010600030101010101" pitchFamily="2" charset="-122"/>
              </a:rPr>
              <a:t>具备尖峰平谷计费、分时计费等</a:t>
            </a:r>
            <a:r>
              <a:rPr lang="zh-CN" altLang="en-US" sz="1400" kern="0" dirty="0">
                <a:latin typeface="宋体" panose="02010600030101010101" pitchFamily="2" charset="-122"/>
                <a:ea typeface="宋体" panose="02010600030101010101" pitchFamily="2" charset="-122"/>
              </a:rPr>
              <a:t>；</a:t>
            </a:r>
            <a:endParaRPr lang="zh-CN" altLang="zh-CN" sz="1400" kern="100" dirty="0">
              <a:latin typeface="Times New Roman" panose="02020603050405020304" pitchFamily="18" charset="0"/>
              <a:ea typeface="宋体" panose="02010600030101010101" pitchFamily="2" charset="-122"/>
            </a:endParaRPr>
          </a:p>
          <a:p>
            <a:pPr marL="342900" lvl="0" indent="-342900">
              <a:lnSpc>
                <a:spcPct val="150000"/>
              </a:lnSpc>
              <a:buFont typeface="Wingdings" panose="05000000000000000000" pitchFamily="2" charset="2"/>
              <a:buChar char="Ø"/>
            </a:pPr>
            <a:r>
              <a:rPr lang="zh-CN" altLang="en-US" sz="1400" kern="0" dirty="0">
                <a:latin typeface="宋体" panose="02010600030101010101" pitchFamily="2" charset="-122"/>
                <a:ea typeface="宋体" panose="02010600030101010101" pitchFamily="2" charset="-122"/>
              </a:rPr>
              <a:t>多样化运营模式：</a:t>
            </a:r>
            <a:r>
              <a:rPr lang="x-none" altLang="zh-CN" sz="1400" kern="0" dirty="0">
                <a:latin typeface="宋体" panose="02010600030101010101" pitchFamily="2" charset="-122"/>
                <a:ea typeface="宋体" panose="02010600030101010101" pitchFamily="2" charset="-122"/>
              </a:rPr>
              <a:t>支持在线计费、离线不计费、离线计费等</a:t>
            </a:r>
            <a:r>
              <a:rPr lang="zh-CN" altLang="en-US" sz="1400" kern="0" dirty="0">
                <a:latin typeface="宋体" panose="02010600030101010101" pitchFamily="2" charset="-122"/>
                <a:ea typeface="宋体" panose="02010600030101010101" pitchFamily="2" charset="-122"/>
              </a:rPr>
              <a:t>；</a:t>
            </a:r>
            <a:endParaRPr lang="en-US" altLang="zh-CN" sz="1400" kern="0" dirty="0">
              <a:latin typeface="宋体" panose="02010600030101010101" pitchFamily="2" charset="-122"/>
              <a:ea typeface="宋体" panose="02010600030101010101" pitchFamily="2" charset="-122"/>
            </a:endParaRPr>
          </a:p>
          <a:p>
            <a:pPr marL="342900" lvl="0" indent="-342900">
              <a:lnSpc>
                <a:spcPct val="150000"/>
              </a:lnSpc>
              <a:buFont typeface="Wingdings" panose="05000000000000000000" pitchFamily="2" charset="2"/>
              <a:buChar char="Ø"/>
            </a:pPr>
            <a:r>
              <a:rPr lang="zh-CN" altLang="en-US" sz="1400" kern="0" dirty="0">
                <a:latin typeface="宋体" panose="02010600030101010101" pitchFamily="2" charset="-122"/>
                <a:ea typeface="宋体" panose="02010600030101010101" pitchFamily="2" charset="-122"/>
              </a:rPr>
              <a:t>充电方式灵活：</a:t>
            </a:r>
            <a:r>
              <a:rPr lang="x-none" altLang="zh-CN" sz="1400" kern="0" dirty="0">
                <a:latin typeface="宋体" panose="02010600030101010101" pitchFamily="2" charset="-122"/>
                <a:ea typeface="宋体" panose="02010600030101010101" pitchFamily="2" charset="-122"/>
              </a:rPr>
              <a:t>支持刷卡充电、扫码充电、VIN码充电、即插即充等</a:t>
            </a:r>
            <a:r>
              <a:rPr lang="zh-CN" altLang="en-US" sz="1400" kern="0" dirty="0">
                <a:latin typeface="宋体" panose="02010600030101010101" pitchFamily="2" charset="-122"/>
                <a:ea typeface="宋体" panose="02010600030101010101" pitchFamily="2" charset="-122"/>
              </a:rPr>
              <a:t>；</a:t>
            </a:r>
            <a:endParaRPr lang="zh-CN" altLang="zh-CN" sz="1400" kern="100" dirty="0">
              <a:latin typeface="Times New Roman" panose="02020603050405020304" pitchFamily="18" charset="0"/>
              <a:ea typeface="宋体" panose="02010600030101010101" pitchFamily="2" charset="-122"/>
            </a:endParaRPr>
          </a:p>
        </p:txBody>
      </p:sp>
      <p:sp>
        <p:nvSpPr>
          <p:cNvPr id="40" name="文本框 39"/>
          <p:cNvSpPr txBox="1"/>
          <p:nvPr/>
        </p:nvSpPr>
        <p:spPr>
          <a:xfrm>
            <a:off x="298741" y="1215797"/>
            <a:ext cx="1107996" cy="369332"/>
          </a:xfrm>
          <a:prstGeom prst="rect">
            <a:avLst/>
          </a:prstGeom>
          <a:noFill/>
        </p:spPr>
        <p:txBody>
          <a:bodyPr wrap="none" rtlCol="0">
            <a:spAutoFit/>
          </a:bodyPr>
          <a:lstStyle/>
          <a:p>
            <a:r>
              <a:rPr lang="zh-CN" altLang="en-US" b="1" dirty="0">
                <a:latin typeface="+mj-ea"/>
                <a:ea typeface="+mj-ea"/>
              </a:rPr>
              <a:t>系统架构</a:t>
            </a:r>
            <a:endParaRPr lang="zh-CN" altLang="en-US" b="1" dirty="0">
              <a:latin typeface="+mj-ea"/>
              <a:ea typeface="+mj-ea"/>
            </a:endParaRPr>
          </a:p>
        </p:txBody>
      </p:sp>
      <p:sp>
        <p:nvSpPr>
          <p:cNvPr id="7" name="矩形 6"/>
          <p:cNvSpPr/>
          <p:nvPr/>
        </p:nvSpPr>
        <p:spPr>
          <a:xfrm>
            <a:off x="5702487" y="1248908"/>
            <a:ext cx="1107996" cy="369332"/>
          </a:xfrm>
          <a:prstGeom prst="rect">
            <a:avLst/>
          </a:prstGeom>
        </p:spPr>
        <p:txBody>
          <a:bodyPr wrap="none">
            <a:spAutoFit/>
          </a:bodyPr>
          <a:lstStyle/>
          <a:p>
            <a:r>
              <a:rPr lang="zh-CN" altLang="en-US" b="1" dirty="0">
                <a:latin typeface="+mj-ea"/>
              </a:rPr>
              <a:t>运营方式</a:t>
            </a:r>
            <a:endParaRPr lang="zh-CN" altLang="en-US" b="1" dirty="0">
              <a:latin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平台业务</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sp>
        <p:nvSpPr>
          <p:cNvPr id="5" name="圆角矩形 4"/>
          <p:cNvSpPr/>
          <p:nvPr/>
        </p:nvSpPr>
        <p:spPr>
          <a:xfrm>
            <a:off x="590975" y="1052156"/>
            <a:ext cx="2282331" cy="45937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目前充电桩云平台</a:t>
            </a:r>
            <a:endParaRPr lang="zh-CN" altLang="en-US" sz="2000"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877667" y="2740725"/>
            <a:ext cx="5430592" cy="3572761"/>
            <a:chOff x="1289749" y="784188"/>
            <a:chExt cx="8567011" cy="6031913"/>
          </a:xfrm>
        </p:grpSpPr>
        <p:grpSp>
          <p:nvGrpSpPr>
            <p:cNvPr id="7" name="组合 36"/>
            <p:cNvGrpSpPr/>
            <p:nvPr/>
          </p:nvGrpSpPr>
          <p:grpSpPr>
            <a:xfrm>
              <a:off x="2561605" y="2401936"/>
              <a:ext cx="6129464" cy="2330077"/>
              <a:chOff x="1857696" y="2229891"/>
              <a:chExt cx="8172619" cy="2330077"/>
            </a:xfrm>
          </p:grpSpPr>
          <p:sp>
            <p:nvSpPr>
              <p:cNvPr id="43" name="矩形 42"/>
              <p:cNvSpPr/>
              <p:nvPr/>
            </p:nvSpPr>
            <p:spPr>
              <a:xfrm>
                <a:off x="1878629" y="2229891"/>
                <a:ext cx="1759679" cy="43132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100" b="1"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4" name="矩形 43"/>
              <p:cNvSpPr/>
              <p:nvPr/>
            </p:nvSpPr>
            <p:spPr>
              <a:xfrm>
                <a:off x="4009298" y="2229891"/>
                <a:ext cx="1759679" cy="43132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45" name="矩形 44"/>
              <p:cNvSpPr/>
              <p:nvPr/>
            </p:nvSpPr>
            <p:spPr>
              <a:xfrm>
                <a:off x="6139967" y="2229891"/>
                <a:ext cx="1759679" cy="43132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46" name="矩形 45"/>
              <p:cNvSpPr/>
              <p:nvPr/>
            </p:nvSpPr>
            <p:spPr>
              <a:xfrm>
                <a:off x="8270636" y="2242028"/>
                <a:ext cx="1759679" cy="43132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47" name="文本框 46"/>
              <p:cNvSpPr txBox="1"/>
              <p:nvPr/>
            </p:nvSpPr>
            <p:spPr>
              <a:xfrm>
                <a:off x="1998193" y="2260886"/>
                <a:ext cx="1567693" cy="387393"/>
              </a:xfrm>
              <a:prstGeom prst="rect">
                <a:avLst/>
              </a:prstGeom>
              <a:noFill/>
            </p:spPr>
            <p:txBody>
              <a:bodyPr wrap="square" rtlCol="0">
                <a:spAutoFit/>
              </a:bodyPr>
              <a:lstStyle/>
              <a:p>
                <a:r>
                  <a:rPr lang="zh-CN" altLang="en-US" sz="1100" b="1" dirty="0">
                    <a:solidFill>
                      <a:prstClr val="white"/>
                    </a:solidFill>
                    <a:latin typeface="微软雅黑" panose="020B0503020204020204" pitchFamily="34" charset="-122"/>
                    <a:ea typeface="微软雅黑" panose="020B0503020204020204" pitchFamily="34" charset="-122"/>
                  </a:rPr>
                  <a:t>充电调度</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4188955" y="2264398"/>
                <a:ext cx="1561549"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一键启动</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6093971" y="2291880"/>
                <a:ext cx="1714589"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定时充电</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8189487" y="2260886"/>
                <a:ext cx="1765392"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预约充电</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51" name="矩形 50"/>
              <p:cNvSpPr/>
              <p:nvPr/>
            </p:nvSpPr>
            <p:spPr>
              <a:xfrm>
                <a:off x="1878629" y="2852578"/>
                <a:ext cx="1759679" cy="43132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52" name="矩形 51"/>
              <p:cNvSpPr/>
              <p:nvPr/>
            </p:nvSpPr>
            <p:spPr>
              <a:xfrm>
                <a:off x="4027961" y="2873013"/>
                <a:ext cx="1759679" cy="43132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53" name="矩形 52"/>
              <p:cNvSpPr/>
              <p:nvPr/>
            </p:nvSpPr>
            <p:spPr>
              <a:xfrm>
                <a:off x="6139967" y="2852578"/>
                <a:ext cx="1759679" cy="43132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54" name="矩形 53"/>
              <p:cNvSpPr/>
              <p:nvPr/>
            </p:nvSpPr>
            <p:spPr>
              <a:xfrm>
                <a:off x="8270636" y="2864715"/>
                <a:ext cx="1759679" cy="43132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55" name="文本框 54"/>
              <p:cNvSpPr txBox="1"/>
              <p:nvPr/>
            </p:nvSpPr>
            <p:spPr>
              <a:xfrm>
                <a:off x="1902943" y="2883573"/>
                <a:ext cx="1662944"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故障监控</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4093708" y="2887623"/>
                <a:ext cx="1675460"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站点地图</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6189223" y="2914568"/>
                <a:ext cx="1619339"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站点导航</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8284736" y="2883573"/>
                <a:ext cx="1670143"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找桩指引</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59" name="矩形 58"/>
              <p:cNvSpPr/>
              <p:nvPr/>
            </p:nvSpPr>
            <p:spPr>
              <a:xfrm>
                <a:off x="1857696" y="3506063"/>
                <a:ext cx="1759679" cy="43132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60" name="矩形 59"/>
              <p:cNvSpPr/>
              <p:nvPr/>
            </p:nvSpPr>
            <p:spPr>
              <a:xfrm>
                <a:off x="3988365" y="3506063"/>
                <a:ext cx="1759679" cy="43132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61" name="矩形 60"/>
              <p:cNvSpPr/>
              <p:nvPr/>
            </p:nvSpPr>
            <p:spPr>
              <a:xfrm>
                <a:off x="6119034" y="3506063"/>
                <a:ext cx="1759679" cy="43132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62" name="文本框 61"/>
              <p:cNvSpPr txBox="1"/>
              <p:nvPr/>
            </p:nvSpPr>
            <p:spPr>
              <a:xfrm>
                <a:off x="1902943" y="3537059"/>
                <a:ext cx="1642012"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场站监控</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3998456" y="3540571"/>
                <a:ext cx="1731115"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尖峰平谷</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6189223" y="3568053"/>
                <a:ext cx="1598405"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互联互通</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8284738" y="3537059"/>
                <a:ext cx="1649210"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充电提醒</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66" name="矩形 65"/>
              <p:cNvSpPr/>
              <p:nvPr/>
            </p:nvSpPr>
            <p:spPr>
              <a:xfrm>
                <a:off x="1884646" y="4128647"/>
                <a:ext cx="1759680" cy="431321"/>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67" name="矩形 66"/>
              <p:cNvSpPr/>
              <p:nvPr/>
            </p:nvSpPr>
            <p:spPr>
              <a:xfrm>
                <a:off x="8253152" y="3484143"/>
                <a:ext cx="1759680" cy="431321"/>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68" name="文本框 67"/>
              <p:cNvSpPr txBox="1"/>
              <p:nvPr/>
            </p:nvSpPr>
            <p:spPr>
              <a:xfrm>
                <a:off x="1987528" y="4163154"/>
                <a:ext cx="1638325"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灵活计费</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8320880" y="3546130"/>
                <a:ext cx="1600866" cy="387393"/>
              </a:xfrm>
              <a:prstGeom prst="rect">
                <a:avLst/>
              </a:prstGeom>
              <a:noFill/>
            </p:spPr>
            <p:txBody>
              <a:bodyPr wrap="square" rtlCol="0">
                <a:spAutoFit/>
              </a:bodyPr>
              <a:lstStyle/>
              <a:p>
                <a:pPr algn="ctr"/>
                <a:r>
                  <a:rPr lang="zh-CN" altLang="en-US" sz="1100" b="1" dirty="0">
                    <a:solidFill>
                      <a:prstClr val="white"/>
                    </a:solidFill>
                    <a:latin typeface="微软雅黑" panose="020B0503020204020204" pitchFamily="34" charset="-122"/>
                    <a:ea typeface="微软雅黑" panose="020B0503020204020204" pitchFamily="34" charset="-122"/>
                  </a:rPr>
                  <a:t>优惠促销</a:t>
                </a:r>
                <a:endParaRPr lang="zh-CN" altLang="en-US" sz="1100" b="1" dirty="0">
                  <a:solidFill>
                    <a:prstClr val="white"/>
                  </a:solidFill>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l="11219" t="59992" r="65443" b="11793"/>
            <a:stretch>
              <a:fillRect/>
            </a:stretch>
          </p:blipFill>
          <p:spPr>
            <a:xfrm>
              <a:off x="3021591" y="918667"/>
              <a:ext cx="450011" cy="725389"/>
            </a:xfrm>
            <a:prstGeom prst="rect">
              <a:avLst/>
            </a:prstGeom>
          </p:spPr>
        </p:pic>
        <p:sp>
          <p:nvSpPr>
            <p:cNvPr id="9" name="Freeform 13"/>
            <p:cNvSpPr>
              <a:spLocks noEditPoints="1"/>
            </p:cNvSpPr>
            <p:nvPr/>
          </p:nvSpPr>
          <p:spPr bwMode="auto">
            <a:xfrm>
              <a:off x="4100220" y="1017409"/>
              <a:ext cx="567020" cy="370235"/>
            </a:xfrm>
            <a:custGeom>
              <a:avLst/>
              <a:gdLst>
                <a:gd name="T0" fmla="*/ 226 w 256"/>
                <a:gd name="T1" fmla="*/ 131 h 154"/>
                <a:gd name="T2" fmla="*/ 226 w 256"/>
                <a:gd name="T3" fmla="*/ 130 h 154"/>
                <a:gd name="T4" fmla="*/ 226 w 256"/>
                <a:gd name="T5" fmla="*/ 10 h 154"/>
                <a:gd name="T6" fmla="*/ 217 w 256"/>
                <a:gd name="T7" fmla="*/ 0 h 154"/>
                <a:gd name="T8" fmla="*/ 38 w 256"/>
                <a:gd name="T9" fmla="*/ 0 h 154"/>
                <a:gd name="T10" fmla="*/ 29 w 256"/>
                <a:gd name="T11" fmla="*/ 10 h 154"/>
                <a:gd name="T12" fmla="*/ 29 w 256"/>
                <a:gd name="T13" fmla="*/ 130 h 154"/>
                <a:gd name="T14" fmla="*/ 29 w 256"/>
                <a:gd name="T15" fmla="*/ 131 h 154"/>
                <a:gd name="T16" fmla="*/ 0 w 256"/>
                <a:gd name="T17" fmla="*/ 138 h 154"/>
                <a:gd name="T18" fmla="*/ 3 w 256"/>
                <a:gd name="T19" fmla="*/ 154 h 154"/>
                <a:gd name="T20" fmla="*/ 253 w 256"/>
                <a:gd name="T21" fmla="*/ 154 h 154"/>
                <a:gd name="T22" fmla="*/ 256 w 256"/>
                <a:gd name="T23" fmla="*/ 138 h 154"/>
                <a:gd name="T24" fmla="*/ 226 w 256"/>
                <a:gd name="T25" fmla="*/ 131 h 154"/>
                <a:gd name="T26" fmla="*/ 207 w 256"/>
                <a:gd name="T27" fmla="*/ 119 h 154"/>
                <a:gd name="T28" fmla="*/ 48 w 256"/>
                <a:gd name="T29" fmla="*/ 119 h 154"/>
                <a:gd name="T30" fmla="*/ 48 w 256"/>
                <a:gd name="T31" fmla="*/ 20 h 154"/>
                <a:gd name="T32" fmla="*/ 207 w 256"/>
                <a:gd name="T33" fmla="*/ 20 h 154"/>
                <a:gd name="T34" fmla="*/ 207 w 256"/>
                <a:gd name="T35" fmla="*/ 11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6" h="154">
                  <a:moveTo>
                    <a:pt x="226" y="131"/>
                  </a:moveTo>
                  <a:cubicBezTo>
                    <a:pt x="226" y="131"/>
                    <a:pt x="226" y="131"/>
                    <a:pt x="226" y="130"/>
                  </a:cubicBezTo>
                  <a:cubicBezTo>
                    <a:pt x="226" y="10"/>
                    <a:pt x="226" y="10"/>
                    <a:pt x="226" y="10"/>
                  </a:cubicBezTo>
                  <a:cubicBezTo>
                    <a:pt x="226" y="5"/>
                    <a:pt x="222" y="0"/>
                    <a:pt x="217" y="0"/>
                  </a:cubicBezTo>
                  <a:cubicBezTo>
                    <a:pt x="38" y="0"/>
                    <a:pt x="38" y="0"/>
                    <a:pt x="38" y="0"/>
                  </a:cubicBezTo>
                  <a:cubicBezTo>
                    <a:pt x="33" y="0"/>
                    <a:pt x="29" y="5"/>
                    <a:pt x="29" y="10"/>
                  </a:cubicBezTo>
                  <a:cubicBezTo>
                    <a:pt x="29" y="130"/>
                    <a:pt x="29" y="130"/>
                    <a:pt x="29" y="130"/>
                  </a:cubicBezTo>
                  <a:cubicBezTo>
                    <a:pt x="29" y="131"/>
                    <a:pt x="29" y="131"/>
                    <a:pt x="29" y="131"/>
                  </a:cubicBezTo>
                  <a:cubicBezTo>
                    <a:pt x="0" y="138"/>
                    <a:pt x="0" y="138"/>
                    <a:pt x="0" y="138"/>
                  </a:cubicBezTo>
                  <a:cubicBezTo>
                    <a:pt x="3" y="154"/>
                    <a:pt x="3" y="154"/>
                    <a:pt x="3" y="154"/>
                  </a:cubicBezTo>
                  <a:cubicBezTo>
                    <a:pt x="253" y="154"/>
                    <a:pt x="253" y="154"/>
                    <a:pt x="253" y="154"/>
                  </a:cubicBezTo>
                  <a:cubicBezTo>
                    <a:pt x="256" y="138"/>
                    <a:pt x="256" y="138"/>
                    <a:pt x="256" y="138"/>
                  </a:cubicBezTo>
                  <a:lnTo>
                    <a:pt x="226" y="131"/>
                  </a:lnTo>
                  <a:close/>
                  <a:moveTo>
                    <a:pt x="207" y="119"/>
                  </a:moveTo>
                  <a:cubicBezTo>
                    <a:pt x="48" y="119"/>
                    <a:pt x="48" y="119"/>
                    <a:pt x="48" y="119"/>
                  </a:cubicBezTo>
                  <a:cubicBezTo>
                    <a:pt x="48" y="20"/>
                    <a:pt x="48" y="20"/>
                    <a:pt x="48" y="20"/>
                  </a:cubicBezTo>
                  <a:cubicBezTo>
                    <a:pt x="207" y="20"/>
                    <a:pt x="207" y="20"/>
                    <a:pt x="207" y="20"/>
                  </a:cubicBezTo>
                  <a:lnTo>
                    <a:pt x="207" y="119"/>
                  </a:lnTo>
                  <a:close/>
                </a:path>
              </a:pathLst>
            </a:custGeom>
            <a:solidFill>
              <a:srgbClr val="00B0F0"/>
            </a:solidFill>
            <a:ln>
              <a:noFill/>
            </a:ln>
          </p:spPr>
          <p:txBody>
            <a:bodyPr vert="horz" wrap="square" lIns="91046" tIns="45523" rIns="91046" bIns="45523" numCol="1" anchor="t" anchorCtr="0" compatLnSpc="1"/>
            <a:lstStyle/>
            <a:p>
              <a:pPr>
                <a:lnSpc>
                  <a:spcPct val="150000"/>
                </a:lnSpc>
              </a:pPr>
              <a:endParaRPr lang="en-US" sz="1000">
                <a:solidFill>
                  <a:prstClr val="black"/>
                </a:solidFill>
                <a:latin typeface="黑体" panose="02010609060101010101" pitchFamily="49" charset="-122"/>
                <a:ea typeface="黑体" panose="02010609060101010101" pitchFamily="49" charset="-122"/>
                <a:sym typeface="Arial" panose="020B0604020202020204" pitchFamily="34" charset="0"/>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406" y="784188"/>
              <a:ext cx="532354" cy="756569"/>
            </a:xfrm>
            <a:prstGeom prst="rect">
              <a:avLst/>
            </a:prstGeom>
          </p:spPr>
        </p:pic>
        <p:pic>
          <p:nvPicPr>
            <p:cNvPr id="11" name="图片 10"/>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7511" t="12917" r="66155" b="52072"/>
            <a:stretch>
              <a:fillRect/>
            </a:stretch>
          </p:blipFill>
          <p:spPr>
            <a:xfrm>
              <a:off x="5045662" y="819418"/>
              <a:ext cx="550272" cy="733694"/>
            </a:xfrm>
            <a:prstGeom prst="rect">
              <a:avLst/>
            </a:prstGeom>
          </p:spPr>
        </p:pic>
        <p:pic>
          <p:nvPicPr>
            <p:cNvPr id="12" name="图片 11"/>
            <p:cNvPicPr>
              <a:picLocks noChangeAspect="1"/>
            </p:cNvPicPr>
            <p:nvPr/>
          </p:nvPicPr>
          <p:blipFill rotWithShape="1">
            <a:blip r:embed="rId5" cstate="print">
              <a:extLst>
                <a:ext uri="{28A0092B-C50C-407E-A947-70E740481C1C}">
                  <a14:useLocalDpi xmlns:a14="http://schemas.microsoft.com/office/drawing/2010/main" val="0"/>
                </a:ext>
              </a:extLst>
            </a:blip>
            <a:srcRect l="66000" t="52229" r="8000" b="17634"/>
            <a:stretch>
              <a:fillRect/>
            </a:stretch>
          </p:blipFill>
          <p:spPr>
            <a:xfrm>
              <a:off x="5957106" y="810993"/>
              <a:ext cx="638960" cy="742723"/>
            </a:xfrm>
            <a:prstGeom prst="rect">
              <a:avLst/>
            </a:prstGeom>
          </p:spPr>
        </p:pic>
        <p:sp>
          <p:nvSpPr>
            <p:cNvPr id="13" name="文本框 12"/>
            <p:cNvSpPr txBox="1"/>
            <p:nvPr/>
          </p:nvSpPr>
          <p:spPr>
            <a:xfrm>
              <a:off x="2881289" y="1567167"/>
              <a:ext cx="945759" cy="788382"/>
            </a:xfrm>
            <a:prstGeom prst="rect">
              <a:avLst/>
            </a:prstGeom>
            <a:noFill/>
          </p:spPr>
          <p:txBody>
            <a:bodyPr wrap="square" rtlCol="0">
              <a:spAutoFit/>
            </a:bodyPr>
            <a:lstStyle/>
            <a:p>
              <a:pPr algn="ctr"/>
              <a:r>
                <a:rPr lang="zh-CN" altLang="en-US" sz="1100" dirty="0">
                  <a:solidFill>
                    <a:prstClr val="black"/>
                  </a:solidFill>
                  <a:latin typeface="微软雅黑" panose="020B0503020204020204" pitchFamily="34" charset="-122"/>
                  <a:ea typeface="微软雅黑" panose="020B0503020204020204" pitchFamily="34" charset="-122"/>
                </a:rPr>
                <a:t>扫码</a:t>
              </a:r>
              <a:endParaRPr lang="en-US" altLang="zh-CN" sz="1100" dirty="0">
                <a:solidFill>
                  <a:prstClr val="black"/>
                </a:solidFill>
                <a:latin typeface="微软雅黑" panose="020B0503020204020204" pitchFamily="34" charset="-122"/>
                <a:ea typeface="微软雅黑" panose="020B0503020204020204" pitchFamily="34" charset="-122"/>
              </a:endParaRPr>
            </a:p>
            <a:p>
              <a:pPr algn="ctr"/>
              <a:r>
                <a:rPr lang="zh-CN" altLang="en-US" sz="1100" dirty="0">
                  <a:solidFill>
                    <a:prstClr val="black"/>
                  </a:solidFill>
                  <a:latin typeface="微软雅黑" panose="020B0503020204020204" pitchFamily="34" charset="-122"/>
                  <a:ea typeface="微软雅黑" panose="020B0503020204020204" pitchFamily="34" charset="-122"/>
                </a:rPr>
                <a:t>即充</a:t>
              </a:r>
              <a:endParaRPr lang="en-US" altLang="zh-CN" sz="1100" dirty="0">
                <a:solidFill>
                  <a:prstClr val="black"/>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092348" y="1567167"/>
              <a:ext cx="691231" cy="638060"/>
            </a:xfrm>
            <a:prstGeom prst="rect">
              <a:avLst/>
            </a:prstGeom>
            <a:noFill/>
          </p:spPr>
          <p:txBody>
            <a:bodyPr wrap="none" rtlCol="0">
              <a:spAutoFit/>
            </a:bodyPr>
            <a:lstStyle/>
            <a:p>
              <a:pPr algn="ctr"/>
              <a:r>
                <a:rPr lang="zh-CN" altLang="en-US" sz="1100" dirty="0">
                  <a:solidFill>
                    <a:prstClr val="black"/>
                  </a:solidFill>
                  <a:latin typeface="微软雅黑" panose="020B0503020204020204" pitchFamily="34" charset="-122"/>
                  <a:ea typeface="微软雅黑" panose="020B0503020204020204" pitchFamily="34" charset="-122"/>
                </a:rPr>
                <a:t>远程</a:t>
              </a:r>
              <a:endParaRPr lang="en-US" altLang="zh-CN" sz="1100" dirty="0">
                <a:solidFill>
                  <a:prstClr val="black"/>
                </a:solidFill>
                <a:latin typeface="微软雅黑" panose="020B0503020204020204" pitchFamily="34" charset="-122"/>
                <a:ea typeface="微软雅黑" panose="020B0503020204020204" pitchFamily="34" charset="-122"/>
              </a:endParaRPr>
            </a:p>
            <a:p>
              <a:pPr algn="ctr"/>
              <a:r>
                <a:rPr lang="zh-CN" altLang="en-US" sz="1100" dirty="0">
                  <a:solidFill>
                    <a:prstClr val="black"/>
                  </a:solidFill>
                  <a:latin typeface="微软雅黑" panose="020B0503020204020204" pitchFamily="34" charset="-122"/>
                  <a:ea typeface="微软雅黑" panose="020B0503020204020204" pitchFamily="34" charset="-122"/>
                </a:rPr>
                <a:t>监控</a:t>
              </a: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5021042" y="1567167"/>
              <a:ext cx="691231" cy="638060"/>
            </a:xfrm>
            <a:prstGeom prst="rect">
              <a:avLst/>
            </a:prstGeom>
            <a:noFill/>
          </p:spPr>
          <p:txBody>
            <a:bodyPr wrap="none" rtlCol="0">
              <a:spAutoFit/>
            </a:bodyPr>
            <a:lstStyle/>
            <a:p>
              <a:pPr algn="ctr"/>
              <a:r>
                <a:rPr lang="zh-CN" altLang="en-US" sz="1100" dirty="0">
                  <a:solidFill>
                    <a:prstClr val="black"/>
                  </a:solidFill>
                  <a:latin typeface="微软雅黑" panose="020B0503020204020204" pitchFamily="34" charset="-122"/>
                  <a:ea typeface="微软雅黑" panose="020B0503020204020204" pitchFamily="34" charset="-122"/>
                </a:rPr>
                <a:t>开放</a:t>
              </a:r>
              <a:endParaRPr lang="en-US" altLang="zh-CN" sz="1100" dirty="0">
                <a:solidFill>
                  <a:prstClr val="black"/>
                </a:solidFill>
                <a:latin typeface="微软雅黑" panose="020B0503020204020204" pitchFamily="34" charset="-122"/>
                <a:ea typeface="微软雅黑" panose="020B0503020204020204" pitchFamily="34" charset="-122"/>
              </a:endParaRPr>
            </a:p>
            <a:p>
              <a:pPr algn="ctr"/>
              <a:r>
                <a:rPr lang="zh-CN" altLang="en-US" sz="1100" dirty="0">
                  <a:solidFill>
                    <a:prstClr val="black"/>
                  </a:solidFill>
                  <a:latin typeface="微软雅黑" panose="020B0503020204020204" pitchFamily="34" charset="-122"/>
                  <a:ea typeface="微软雅黑" panose="020B0503020204020204" pitchFamily="34" charset="-122"/>
                </a:rPr>
                <a:t>接口</a:t>
              </a: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993476" y="1567167"/>
              <a:ext cx="691231" cy="638060"/>
            </a:xfrm>
            <a:prstGeom prst="rect">
              <a:avLst/>
            </a:prstGeom>
            <a:noFill/>
          </p:spPr>
          <p:txBody>
            <a:bodyPr wrap="none" rtlCol="0">
              <a:spAutoFit/>
            </a:bodyPr>
            <a:lstStyle/>
            <a:p>
              <a:pPr algn="ctr"/>
              <a:r>
                <a:rPr lang="zh-CN" altLang="en-US" sz="1100" dirty="0">
                  <a:solidFill>
                    <a:prstClr val="black"/>
                  </a:solidFill>
                  <a:latin typeface="微软雅黑" panose="020B0503020204020204" pitchFamily="34" charset="-122"/>
                  <a:ea typeface="微软雅黑" panose="020B0503020204020204" pitchFamily="34" charset="-122"/>
                </a:rPr>
                <a:t>刷卡</a:t>
              </a:r>
              <a:endParaRPr lang="en-US" altLang="zh-CN" sz="1100" dirty="0">
                <a:solidFill>
                  <a:prstClr val="black"/>
                </a:solidFill>
                <a:latin typeface="微软雅黑" panose="020B0503020204020204" pitchFamily="34" charset="-122"/>
                <a:ea typeface="微软雅黑" panose="020B0503020204020204" pitchFamily="34" charset="-122"/>
              </a:endParaRPr>
            </a:p>
            <a:p>
              <a:pPr algn="ctr"/>
              <a:r>
                <a:rPr lang="zh-CN" altLang="en-US" sz="1100" dirty="0">
                  <a:solidFill>
                    <a:prstClr val="black"/>
                  </a:solidFill>
                  <a:latin typeface="微软雅黑" panose="020B0503020204020204" pitchFamily="34" charset="-122"/>
                  <a:ea typeface="微软雅黑" panose="020B0503020204020204" pitchFamily="34" charset="-122"/>
                </a:rPr>
                <a:t>充电</a:t>
              </a: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949868" y="1567167"/>
              <a:ext cx="691231" cy="638060"/>
            </a:xfrm>
            <a:prstGeom prst="rect">
              <a:avLst/>
            </a:prstGeom>
            <a:noFill/>
          </p:spPr>
          <p:txBody>
            <a:bodyPr wrap="none" rtlCol="0">
              <a:spAutoFit/>
            </a:bodyPr>
            <a:lstStyle/>
            <a:p>
              <a:pPr algn="ctr"/>
              <a:r>
                <a:rPr lang="zh-CN" altLang="en-US" sz="1100" dirty="0">
                  <a:solidFill>
                    <a:prstClr val="black"/>
                  </a:solidFill>
                  <a:latin typeface="微软雅黑" panose="020B0503020204020204" pitchFamily="34" charset="-122"/>
                  <a:ea typeface="微软雅黑" panose="020B0503020204020204" pitchFamily="34" charset="-122"/>
                </a:rPr>
                <a:t>电子</a:t>
              </a:r>
              <a:endParaRPr lang="en-US" altLang="zh-CN" sz="1100" dirty="0">
                <a:solidFill>
                  <a:prstClr val="black"/>
                </a:solidFill>
                <a:latin typeface="微软雅黑" panose="020B0503020204020204" pitchFamily="34" charset="-122"/>
                <a:ea typeface="微软雅黑" panose="020B0503020204020204" pitchFamily="34" charset="-122"/>
              </a:endParaRPr>
            </a:p>
            <a:p>
              <a:pPr algn="ctr"/>
              <a:r>
                <a:rPr lang="zh-CN" altLang="en-US" sz="1100" dirty="0">
                  <a:solidFill>
                    <a:prstClr val="black"/>
                  </a:solidFill>
                  <a:latin typeface="微软雅黑" panose="020B0503020204020204" pitchFamily="34" charset="-122"/>
                  <a:ea typeface="微软雅黑" panose="020B0503020204020204" pitchFamily="34" charset="-122"/>
                </a:rPr>
                <a:t>支付</a:t>
              </a: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18" name="矩形 17"/>
            <p:cNvSpPr/>
            <p:nvPr/>
          </p:nvSpPr>
          <p:spPr>
            <a:xfrm>
              <a:off x="7950000" y="1567167"/>
              <a:ext cx="691231" cy="638060"/>
            </a:xfrm>
            <a:prstGeom prst="rect">
              <a:avLst/>
            </a:prstGeom>
          </p:spPr>
          <p:txBody>
            <a:bodyPr wrap="none">
              <a:spAutoFit/>
            </a:bodyPr>
            <a:lstStyle/>
            <a:p>
              <a:pPr algn="ctr"/>
              <a:r>
                <a:rPr lang="zh-CN" altLang="en-US" sz="1100" dirty="0">
                  <a:solidFill>
                    <a:prstClr val="black"/>
                  </a:solidFill>
                  <a:latin typeface="微软雅黑" panose="020B0503020204020204" pitchFamily="34" charset="-122"/>
                  <a:ea typeface="微软雅黑" panose="020B0503020204020204" pitchFamily="34" charset="-122"/>
                </a:rPr>
                <a:t>即插</a:t>
              </a:r>
              <a:endParaRPr lang="en-US" altLang="zh-CN" sz="1100" dirty="0">
                <a:solidFill>
                  <a:prstClr val="black"/>
                </a:solidFill>
                <a:latin typeface="微软雅黑" panose="020B0503020204020204" pitchFamily="34" charset="-122"/>
                <a:ea typeface="微软雅黑" panose="020B0503020204020204" pitchFamily="34" charset="-122"/>
              </a:endParaRPr>
            </a:p>
            <a:p>
              <a:pPr algn="ctr"/>
              <a:r>
                <a:rPr lang="zh-CN" altLang="en-US" sz="1100" dirty="0">
                  <a:solidFill>
                    <a:prstClr val="black"/>
                  </a:solidFill>
                  <a:latin typeface="微软雅黑" panose="020B0503020204020204" pitchFamily="34" charset="-122"/>
                  <a:ea typeface="微软雅黑" panose="020B0503020204020204" pitchFamily="34" charset="-122"/>
                </a:rPr>
                <a:t>即充</a:t>
              </a:r>
              <a:endParaRPr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19" name="矩形 18"/>
            <p:cNvSpPr/>
            <p:nvPr/>
          </p:nvSpPr>
          <p:spPr>
            <a:xfrm>
              <a:off x="2391374" y="859696"/>
              <a:ext cx="6508476" cy="141717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黑体" panose="02010609060101010101" pitchFamily="49" charset="-122"/>
                <a:ea typeface="黑体" panose="02010609060101010101" pitchFamily="49" charset="-122"/>
              </a:endParaRPr>
            </a:p>
          </p:txBody>
        </p:sp>
        <p:sp>
          <p:nvSpPr>
            <p:cNvPr id="20" name="矩形 19"/>
            <p:cNvSpPr/>
            <p:nvPr/>
          </p:nvSpPr>
          <p:spPr>
            <a:xfrm>
              <a:off x="2391374" y="2334596"/>
              <a:ext cx="6508476" cy="253845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黑体" panose="02010609060101010101" pitchFamily="49" charset="-122"/>
                <a:ea typeface="黑体" panose="02010609060101010101" pitchFamily="49" charset="-122"/>
              </a:endParaRPr>
            </a:p>
          </p:txBody>
        </p:sp>
        <p:grpSp>
          <p:nvGrpSpPr>
            <p:cNvPr id="21" name="组合 20"/>
            <p:cNvGrpSpPr/>
            <p:nvPr/>
          </p:nvGrpSpPr>
          <p:grpSpPr>
            <a:xfrm>
              <a:off x="5052715" y="5339855"/>
              <a:ext cx="1513485" cy="1160247"/>
              <a:chOff x="4893192" y="5215534"/>
              <a:chExt cx="1662789" cy="1336605"/>
            </a:xfrm>
          </p:grpSpPr>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93192" y="5215534"/>
                <a:ext cx="1058792" cy="1324468"/>
              </a:xfrm>
              <a:prstGeom prst="rect">
                <a:avLst/>
              </a:prstGeom>
            </p:spPr>
          </p:pic>
          <p:pic>
            <p:nvPicPr>
              <p:cNvPr id="42" name="图片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7189" y="5227671"/>
                <a:ext cx="1058792" cy="1324468"/>
              </a:xfrm>
              <a:prstGeom prst="rect">
                <a:avLst/>
              </a:prstGeom>
            </p:spPr>
          </p:pic>
        </p:grpSp>
        <p:sp>
          <p:nvSpPr>
            <p:cNvPr id="22" name="文本框 21"/>
            <p:cNvSpPr txBox="1"/>
            <p:nvPr/>
          </p:nvSpPr>
          <p:spPr>
            <a:xfrm>
              <a:off x="2719064" y="6405919"/>
              <a:ext cx="1184968" cy="410182"/>
            </a:xfrm>
            <a:prstGeom prst="rect">
              <a:avLst/>
            </a:prstGeom>
            <a:noFill/>
          </p:spPr>
          <p:txBody>
            <a:bodyPr wrap="none" rtlCol="0">
              <a:spAutoFit/>
            </a:bodyPr>
            <a:lstStyle/>
            <a:p>
              <a:pPr algn="ctr"/>
              <a:r>
                <a:rPr lang="zh-CN" altLang="en-US" sz="1200" b="1" dirty="0">
                  <a:solidFill>
                    <a:prstClr val="black"/>
                  </a:solidFill>
                  <a:latin typeface="微软雅黑" panose="020B0503020204020204" pitchFamily="34" charset="-122"/>
                  <a:ea typeface="微软雅黑" panose="020B0503020204020204" pitchFamily="34" charset="-122"/>
                </a:rPr>
                <a:t>充电车主</a:t>
              </a:r>
              <a:endParaRPr lang="zh-CN" altLang="en-US" sz="1200" b="1" dirty="0">
                <a:solidFill>
                  <a:prstClr val="black"/>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231904" y="6405919"/>
              <a:ext cx="957090" cy="410182"/>
            </a:xfrm>
            <a:prstGeom prst="rect">
              <a:avLst/>
            </a:prstGeom>
            <a:noFill/>
          </p:spPr>
          <p:txBody>
            <a:bodyPr wrap="none" rtlCol="0">
              <a:spAutoFit/>
            </a:bodyPr>
            <a:lstStyle/>
            <a:p>
              <a:pPr algn="ctr"/>
              <a:r>
                <a:rPr lang="zh-CN" altLang="en-US" sz="1200" b="1" dirty="0">
                  <a:solidFill>
                    <a:prstClr val="black"/>
                  </a:solidFill>
                  <a:latin typeface="微软雅黑" panose="020B0503020204020204" pitchFamily="34" charset="-122"/>
                  <a:ea typeface="微软雅黑" panose="020B0503020204020204" pitchFamily="34" charset="-122"/>
                </a:rPr>
                <a:t>充电桩</a:t>
              </a:r>
              <a:endParaRPr lang="zh-CN" altLang="en-US" sz="1200" b="1" dirty="0">
                <a:solidFill>
                  <a:prstClr val="black"/>
                </a:solidFill>
                <a:latin typeface="微软雅黑" panose="020B0503020204020204" pitchFamily="34" charset="-122"/>
                <a:ea typeface="微软雅黑" panose="020B0503020204020204" pitchFamily="34" charset="-122"/>
              </a:endParaRPr>
            </a:p>
          </p:txBody>
        </p:sp>
        <p:sp>
          <p:nvSpPr>
            <p:cNvPr id="24" name="矩形 23"/>
            <p:cNvSpPr/>
            <p:nvPr/>
          </p:nvSpPr>
          <p:spPr>
            <a:xfrm>
              <a:off x="2391374" y="5382339"/>
              <a:ext cx="6508476" cy="137201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黑体" panose="02010609060101010101" pitchFamily="49" charset="-122"/>
                <a:ea typeface="黑体" panose="02010609060101010101" pitchFamily="49" charset="-122"/>
              </a:endParaRPr>
            </a:p>
          </p:txBody>
        </p:sp>
        <p:grpSp>
          <p:nvGrpSpPr>
            <p:cNvPr id="25" name="组合 70"/>
            <p:cNvGrpSpPr/>
            <p:nvPr/>
          </p:nvGrpSpPr>
          <p:grpSpPr>
            <a:xfrm>
              <a:off x="9343642" y="1825272"/>
              <a:ext cx="513118" cy="3725732"/>
              <a:chOff x="10013347" y="1902023"/>
              <a:chExt cx="684155" cy="3725732"/>
            </a:xfrm>
          </p:grpSpPr>
          <p:sp>
            <p:nvSpPr>
              <p:cNvPr id="39" name="矩形 38"/>
              <p:cNvSpPr/>
              <p:nvPr/>
            </p:nvSpPr>
            <p:spPr>
              <a:xfrm>
                <a:off x="10105812" y="1902023"/>
                <a:ext cx="591690" cy="3725732"/>
              </a:xfrm>
              <a:prstGeom prst="rect">
                <a:avLst/>
              </a:prstGeom>
              <a:solidFill>
                <a:srgbClr val="00B0F0"/>
              </a:solidFill>
              <a:ln>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endParaRPr kumimoji="1" lang="zh-CN" altLang="en-US" sz="1600" dirty="0">
                  <a:solidFill>
                    <a:prstClr val="white"/>
                  </a:solidFill>
                  <a:latin typeface="黑体" panose="02010609060101010101" pitchFamily="49" charset="-122"/>
                  <a:ea typeface="黑体" panose="02010609060101010101" pitchFamily="49" charset="-122"/>
                  <a:sym typeface="Arial" panose="020B0604020202020204" pitchFamily="34" charset="0"/>
                </a:endParaRPr>
              </a:p>
            </p:txBody>
          </p:sp>
          <p:sp>
            <p:nvSpPr>
              <p:cNvPr id="40" name="文本框 39"/>
              <p:cNvSpPr txBox="1"/>
              <p:nvPr/>
            </p:nvSpPr>
            <p:spPr>
              <a:xfrm>
                <a:off x="10013347" y="2570853"/>
                <a:ext cx="413082" cy="1777452"/>
              </a:xfrm>
              <a:prstGeom prst="rect">
                <a:avLst/>
              </a:prstGeom>
              <a:no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充电主动防护</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26" name="右箭头 25"/>
            <p:cNvSpPr/>
            <p:nvPr/>
          </p:nvSpPr>
          <p:spPr>
            <a:xfrm>
              <a:off x="8899851" y="3468086"/>
              <a:ext cx="513117" cy="42568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黑体" panose="02010609060101010101" pitchFamily="49" charset="-122"/>
                <a:ea typeface="黑体" panose="02010609060101010101" pitchFamily="49" charset="-122"/>
              </a:endParaRPr>
            </a:p>
          </p:txBody>
        </p:sp>
        <p:sp>
          <p:nvSpPr>
            <p:cNvPr id="27" name="下弧形箭头 26"/>
            <p:cNvSpPr/>
            <p:nvPr/>
          </p:nvSpPr>
          <p:spPr>
            <a:xfrm rot="16200000">
              <a:off x="8103702" y="2225655"/>
              <a:ext cx="2033857" cy="413561"/>
            </a:xfrm>
            <a:prstGeom prst="curved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latin typeface="黑体" panose="02010609060101010101" pitchFamily="49" charset="-122"/>
                <a:ea typeface="黑体" panose="02010609060101010101" pitchFamily="49" charset="-122"/>
              </a:endParaRPr>
            </a:p>
          </p:txBody>
        </p:sp>
        <p:sp>
          <p:nvSpPr>
            <p:cNvPr id="28" name="右箭头 27"/>
            <p:cNvSpPr/>
            <p:nvPr/>
          </p:nvSpPr>
          <p:spPr>
            <a:xfrm flipH="1">
              <a:off x="8882082" y="4058711"/>
              <a:ext cx="465750" cy="42568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黑体" panose="02010609060101010101" pitchFamily="49" charset="-122"/>
                <a:ea typeface="黑体" panose="02010609060101010101" pitchFamily="49" charset="-122"/>
              </a:endParaRPr>
            </a:p>
          </p:txBody>
        </p:sp>
        <p:sp>
          <p:nvSpPr>
            <p:cNvPr id="29" name="右箭头 28"/>
            <p:cNvSpPr/>
            <p:nvPr/>
          </p:nvSpPr>
          <p:spPr>
            <a:xfrm rot="5400000" flipH="1">
              <a:off x="5653742" y="4979234"/>
              <a:ext cx="428627" cy="32855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黑体" panose="02010609060101010101" pitchFamily="49" charset="-122"/>
                <a:ea typeface="黑体" panose="02010609060101010101" pitchFamily="49" charset="-122"/>
              </a:endParaRPr>
            </a:p>
          </p:txBody>
        </p:sp>
        <p:sp>
          <p:nvSpPr>
            <p:cNvPr id="30" name="右箭头 29"/>
            <p:cNvSpPr/>
            <p:nvPr/>
          </p:nvSpPr>
          <p:spPr>
            <a:xfrm rot="16200000" flipH="1" flipV="1">
              <a:off x="4565982" y="4956074"/>
              <a:ext cx="508883" cy="32855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黑体" panose="02010609060101010101" pitchFamily="49" charset="-122"/>
                <a:ea typeface="黑体" panose="02010609060101010101" pitchFamily="49" charset="-122"/>
              </a:endParaRPr>
            </a:p>
          </p:txBody>
        </p:sp>
        <p:sp>
          <p:nvSpPr>
            <p:cNvPr id="31" name="文本框 30"/>
            <p:cNvSpPr txBox="1"/>
            <p:nvPr/>
          </p:nvSpPr>
          <p:spPr>
            <a:xfrm>
              <a:off x="7501133" y="6405919"/>
              <a:ext cx="1137255" cy="410182"/>
            </a:xfrm>
            <a:prstGeom prst="rect">
              <a:avLst/>
            </a:prstGeom>
            <a:noFill/>
          </p:spPr>
          <p:txBody>
            <a:bodyPr wrap="square" rtlCol="0">
              <a:spAutoFit/>
            </a:bodyPr>
            <a:lstStyle/>
            <a:p>
              <a:pPr algn="ctr"/>
              <a:r>
                <a:rPr lang="zh-CN" altLang="en-US" sz="1200" b="1" dirty="0">
                  <a:solidFill>
                    <a:prstClr val="black"/>
                  </a:solidFill>
                  <a:latin typeface="微软雅黑" panose="020B0503020204020204" pitchFamily="34" charset="-122"/>
                  <a:ea typeface="微软雅黑" panose="020B0503020204020204" pitchFamily="34" charset="-122"/>
                </a:rPr>
                <a:t>停车场</a:t>
              </a:r>
              <a:endParaRPr lang="zh-CN" altLang="en-US" sz="1200" b="1" dirty="0">
                <a:solidFill>
                  <a:prstClr val="black"/>
                </a:solidFill>
                <a:latin typeface="微软雅黑" panose="020B0503020204020204" pitchFamily="34" charset="-122"/>
                <a:ea typeface="微软雅黑" panose="020B0503020204020204" pitchFamily="34" charset="-122"/>
              </a:endParaRPr>
            </a:p>
          </p:txBody>
        </p:sp>
        <p:pic>
          <p:nvPicPr>
            <p:cNvPr id="32" name="Picture 2"/>
            <p:cNvPicPr>
              <a:picLocks noChangeAspect="1" noChangeArrowheads="1"/>
            </p:cNvPicPr>
            <p:nvPr/>
          </p:nvPicPr>
          <p:blipFill>
            <a:blip r:embed="rId7" cstate="print"/>
            <a:srcRect/>
            <a:stretch>
              <a:fillRect/>
            </a:stretch>
          </p:blipFill>
          <p:spPr bwMode="auto">
            <a:xfrm>
              <a:off x="7881950" y="1000678"/>
              <a:ext cx="785819" cy="628648"/>
            </a:xfrm>
            <a:prstGeom prst="rect">
              <a:avLst/>
            </a:prstGeom>
            <a:noFill/>
            <a:ln w="9525">
              <a:noFill/>
              <a:miter lim="800000"/>
              <a:headEnd/>
              <a:tailEnd/>
            </a:ln>
            <a:effectLst/>
          </p:spPr>
        </p:pic>
        <p:pic>
          <p:nvPicPr>
            <p:cNvPr id="33" name="Picture 3"/>
            <p:cNvPicPr>
              <a:picLocks noChangeAspect="1" noChangeArrowheads="1"/>
            </p:cNvPicPr>
            <p:nvPr/>
          </p:nvPicPr>
          <p:blipFill>
            <a:blip r:embed="rId8" cstate="print"/>
            <a:srcRect/>
            <a:stretch>
              <a:fillRect/>
            </a:stretch>
          </p:blipFill>
          <p:spPr bwMode="auto">
            <a:xfrm>
              <a:off x="3935760" y="5786455"/>
              <a:ext cx="866775" cy="438147"/>
            </a:xfrm>
            <a:prstGeom prst="rect">
              <a:avLst/>
            </a:prstGeom>
            <a:noFill/>
            <a:ln w="9525">
              <a:noFill/>
              <a:miter lim="800000"/>
              <a:headEnd/>
              <a:tailEnd/>
            </a:ln>
            <a:effectLst/>
          </p:spPr>
        </p:pic>
        <p:pic>
          <p:nvPicPr>
            <p:cNvPr id="34" name="Picture 3"/>
            <p:cNvPicPr>
              <a:picLocks noChangeAspect="1" noChangeArrowheads="1"/>
            </p:cNvPicPr>
            <p:nvPr/>
          </p:nvPicPr>
          <p:blipFill>
            <a:blip r:embed="rId8" cstate="print"/>
            <a:srcRect/>
            <a:stretch>
              <a:fillRect/>
            </a:stretch>
          </p:blipFill>
          <p:spPr bwMode="auto">
            <a:xfrm>
              <a:off x="6384032" y="5715017"/>
              <a:ext cx="866775" cy="438147"/>
            </a:xfrm>
            <a:prstGeom prst="rect">
              <a:avLst/>
            </a:prstGeom>
            <a:noFill/>
            <a:ln w="9525">
              <a:noFill/>
              <a:miter lim="800000"/>
              <a:headEnd/>
              <a:tailEnd/>
            </a:ln>
            <a:effectLst/>
          </p:spPr>
        </p:pic>
        <p:sp>
          <p:nvSpPr>
            <p:cNvPr id="35" name="左弧形箭头 34"/>
            <p:cNvSpPr/>
            <p:nvPr/>
          </p:nvSpPr>
          <p:spPr>
            <a:xfrm>
              <a:off x="1875394" y="1142985"/>
              <a:ext cx="408356" cy="4810464"/>
            </a:xfrm>
            <a:prstGeom prst="curv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black"/>
                </a:solidFill>
                <a:latin typeface="黑体" panose="02010609060101010101" pitchFamily="49" charset="-122"/>
                <a:ea typeface="黑体" panose="02010609060101010101" pitchFamily="49" charset="-122"/>
              </a:endParaRPr>
            </a:p>
          </p:txBody>
        </p:sp>
        <p:pic>
          <p:nvPicPr>
            <p:cNvPr id="36" name="图片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48128" y="5603221"/>
              <a:ext cx="1481283" cy="833117"/>
            </a:xfrm>
            <a:prstGeom prst="rect">
              <a:avLst/>
            </a:prstGeom>
          </p:spPr>
        </p:pic>
        <p:pic>
          <p:nvPicPr>
            <p:cNvPr id="37" name="图片 36"/>
            <p:cNvPicPr>
              <a:picLocks noChangeAspect="1"/>
            </p:cNvPicPr>
            <p:nvPr/>
          </p:nvPicPr>
          <p:blipFill>
            <a:blip r:embed="rId10" cstate="print"/>
            <a:stretch>
              <a:fillRect/>
            </a:stretch>
          </p:blipFill>
          <p:spPr>
            <a:xfrm>
              <a:off x="2757234" y="5564119"/>
              <a:ext cx="1028513" cy="806198"/>
            </a:xfrm>
            <a:prstGeom prst="rect">
              <a:avLst/>
            </a:prstGeom>
          </p:spPr>
        </p:pic>
        <p:sp>
          <p:nvSpPr>
            <p:cNvPr id="38" name="矩形 37"/>
            <p:cNvSpPr/>
            <p:nvPr/>
          </p:nvSpPr>
          <p:spPr>
            <a:xfrm>
              <a:off x="1289749" y="2043921"/>
              <a:ext cx="500065" cy="2392724"/>
            </a:xfrm>
            <a:prstGeom prst="rect">
              <a:avLst/>
            </a:prstGeom>
          </p:spPr>
          <p:txBody>
            <a:bodyPr wrap="square">
              <a:spAutoFit/>
            </a:bodyPr>
            <a:lstStyle/>
            <a:p>
              <a:r>
                <a:rPr lang="zh-CN" altLang="en-US" sz="1100" b="1" dirty="0">
                  <a:solidFill>
                    <a:srgbClr val="FF0000"/>
                  </a:solidFill>
                  <a:latin typeface="微软雅黑" panose="020B0503020204020204" pitchFamily="34" charset="-122"/>
                  <a:ea typeface="微软雅黑" panose="020B0503020204020204" pitchFamily="34" charset="-122"/>
                </a:rPr>
                <a:t>远程实时监管及升级</a:t>
              </a:r>
              <a:endParaRPr lang="zh-CN" altLang="en-US" sz="1100" dirty="0"/>
            </a:p>
          </p:txBody>
        </p:sp>
      </p:grpSp>
      <p:sp>
        <p:nvSpPr>
          <p:cNvPr id="70" name="矩形 69"/>
          <p:cNvSpPr/>
          <p:nvPr>
            <p:custDataLst>
              <p:tags r:id="rId11"/>
            </p:custDataLst>
          </p:nvPr>
        </p:nvSpPr>
        <p:spPr>
          <a:xfrm>
            <a:off x="2873307" y="1619986"/>
            <a:ext cx="2141036"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云平台业务模块</a:t>
            </a:r>
            <a:endParaRPr lang="zh-CN" altLang="en-US" b="1" dirty="0">
              <a:latin typeface="微软雅黑" panose="020B0503020204020204" pitchFamily="34" charset="-122"/>
              <a:ea typeface="微软雅黑" panose="020B0503020204020204" pitchFamily="34" charset="-122"/>
            </a:endParaRPr>
          </a:p>
        </p:txBody>
      </p:sp>
      <p:sp>
        <p:nvSpPr>
          <p:cNvPr id="71" name="标题 3"/>
          <p:cNvSpPr txBox="1"/>
          <p:nvPr/>
        </p:nvSpPr>
        <p:spPr>
          <a:xfrm>
            <a:off x="1647632" y="2088788"/>
            <a:ext cx="4279768" cy="4763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3D3D3D"/>
                </a:solidFill>
                <a:latin typeface="微软雅黑" panose="020B0503020204020204" pitchFamily="34" charset="-122"/>
                <a:ea typeface="微软雅黑" panose="020B0503020204020204" pitchFamily="34" charset="-122"/>
                <a:cs typeface="+mj-cs"/>
              </a:defRPr>
            </a:lvl1pPr>
          </a:lstStyle>
          <a:p>
            <a:r>
              <a:rPr lang="zh-CN" altLang="en-US" sz="1300" b="0" dirty="0"/>
              <a:t>云平台提供可视化场站监控系统，可进行远程监控、运行统计和管理。</a:t>
            </a:r>
            <a:endParaRPr lang="en-US" altLang="zh-CN" sz="1300" b="0" dirty="0"/>
          </a:p>
        </p:txBody>
      </p:sp>
      <p:pic>
        <p:nvPicPr>
          <p:cNvPr id="72" name="Picture 2" descr="QQ截图2020042308430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76774" y="1107722"/>
            <a:ext cx="4913600" cy="548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充电桩介绍</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sp>
        <p:nvSpPr>
          <p:cNvPr id="11" name="文本框 10"/>
          <p:cNvSpPr txBox="1"/>
          <p:nvPr/>
        </p:nvSpPr>
        <p:spPr>
          <a:xfrm>
            <a:off x="3393452" y="932956"/>
            <a:ext cx="4460304" cy="338554"/>
          </a:xfrm>
          <a:prstGeom prst="rect">
            <a:avLst/>
          </a:prstGeom>
          <a:noFill/>
        </p:spPr>
        <p:txBody>
          <a:bodyPr wrap="square" rtlCol="0">
            <a:spAutoFit/>
          </a:bodyPr>
          <a:lstStyle/>
          <a:p>
            <a:pPr lvl="0">
              <a:defRPr/>
            </a:pPr>
            <a:r>
              <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30KW</a:t>
            </a:r>
            <a:r>
              <a:rPr lang="zh-CN" altLang="en-US" sz="1600" dirty="0">
                <a:solidFill>
                  <a:prstClr val="black"/>
                </a:solidFill>
                <a:latin typeface="黑体" panose="02010609060101010101" pitchFamily="49" charset="-122"/>
                <a:ea typeface="黑体" panose="02010609060101010101" pitchFamily="49" charset="-122"/>
              </a:rPr>
              <a:t> 、</a:t>
            </a:r>
            <a:r>
              <a:rPr lang="en-US" altLang="zh-CN" sz="1600" dirty="0">
                <a:solidFill>
                  <a:prstClr val="black"/>
                </a:solidFill>
                <a:latin typeface="黑体" panose="02010609060101010101" pitchFamily="49" charset="-122"/>
                <a:ea typeface="黑体" panose="02010609060101010101" pitchFamily="49" charset="-122"/>
              </a:rPr>
              <a:t>60KW</a:t>
            </a:r>
            <a:r>
              <a:rPr lang="zh-CN" altLang="en-US" sz="1600" dirty="0">
                <a:solidFill>
                  <a:prstClr val="black"/>
                </a:solidFill>
                <a:latin typeface="黑体" panose="02010609060101010101" pitchFamily="49" charset="-122"/>
                <a:ea typeface="黑体" panose="02010609060101010101" pitchFamily="49" charset="-122"/>
              </a:rPr>
              <a:t> 、</a:t>
            </a:r>
            <a:r>
              <a:rPr lang="en-US" altLang="zh-CN" sz="1600" dirty="0">
                <a:solidFill>
                  <a:prstClr val="black"/>
                </a:solidFill>
                <a:latin typeface="黑体" panose="02010609060101010101" pitchFamily="49" charset="-122"/>
                <a:ea typeface="黑体" panose="02010609060101010101" pitchFamily="49" charset="-122"/>
              </a:rPr>
              <a:t>120KW</a:t>
            </a:r>
            <a:r>
              <a:rPr lang="zh-CN" altLang="en-US" sz="1600" dirty="0">
                <a:solidFill>
                  <a:prstClr val="black"/>
                </a:solidFill>
                <a:latin typeface="黑体" panose="02010609060101010101" pitchFamily="49" charset="-122"/>
                <a:ea typeface="黑体" panose="02010609060101010101" pitchFamily="49" charset="-122"/>
              </a:rPr>
              <a:t> 、</a:t>
            </a:r>
            <a:r>
              <a:rPr lang="en-US" altLang="zh-CN" sz="1600" dirty="0">
                <a:solidFill>
                  <a:prstClr val="black"/>
                </a:solidFill>
                <a:latin typeface="黑体" panose="02010609060101010101" pitchFamily="49" charset="-122"/>
                <a:ea typeface="黑体" panose="02010609060101010101" pitchFamily="49" charset="-122"/>
              </a:rPr>
              <a:t>160KW </a:t>
            </a:r>
            <a:r>
              <a:rPr lang="zh-CN" altLang="en-US" sz="1600" dirty="0">
                <a:solidFill>
                  <a:prstClr val="black"/>
                </a:solidFill>
                <a:latin typeface="黑体" panose="02010609060101010101" pitchFamily="49" charset="-122"/>
                <a:ea typeface="黑体" panose="02010609060101010101" pitchFamily="49" charset="-122"/>
              </a:rPr>
              <a:t>、</a:t>
            </a:r>
            <a:r>
              <a:rPr lang="en-US" altLang="zh-CN" sz="1600" dirty="0">
                <a:solidFill>
                  <a:prstClr val="black"/>
                </a:solidFill>
                <a:latin typeface="黑体" panose="02010609060101010101" pitchFamily="49" charset="-122"/>
                <a:ea typeface="黑体" panose="02010609060101010101" pitchFamily="49" charset="-122"/>
              </a:rPr>
              <a:t>180KW</a:t>
            </a:r>
            <a:r>
              <a:rPr lang="zh-CN" altLang="en-US" sz="1600" dirty="0">
                <a:solidFill>
                  <a:prstClr val="black"/>
                </a:solidFill>
                <a:latin typeface="黑体" panose="02010609060101010101" pitchFamily="49" charset="-122"/>
                <a:ea typeface="黑体" panose="02010609060101010101" pitchFamily="49" charset="-122"/>
              </a:rPr>
              <a:t>等</a:t>
            </a:r>
            <a:endPar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12" name="Graphic 52" descr="Lightning bolt"/>
          <p:cNvSpPr/>
          <p:nvPr/>
        </p:nvSpPr>
        <p:spPr>
          <a:xfrm rot="379269">
            <a:off x="834159" y="844552"/>
            <a:ext cx="305949" cy="628067"/>
          </a:xfrm>
          <a:custGeom>
            <a:avLst/>
            <a:gdLst>
              <a:gd name="connsiteX0" fmla="*/ 57150 w 381000"/>
              <a:gd name="connsiteY0" fmla="*/ 778764 h 778764"/>
              <a:gd name="connsiteX1" fmla="*/ 161925 w 381000"/>
              <a:gd name="connsiteY1" fmla="*/ 426339 h 778764"/>
              <a:gd name="connsiteX2" fmla="*/ 0 w 381000"/>
              <a:gd name="connsiteY2" fmla="*/ 426339 h 778764"/>
              <a:gd name="connsiteX3" fmla="*/ 80200 w 381000"/>
              <a:gd name="connsiteY3" fmla="*/ 0 h 778764"/>
              <a:gd name="connsiteX4" fmla="*/ 319850 w 381000"/>
              <a:gd name="connsiteY4" fmla="*/ 0 h 778764"/>
              <a:gd name="connsiteX5" fmla="*/ 219075 w 381000"/>
              <a:gd name="connsiteY5" fmla="*/ 312039 h 778764"/>
              <a:gd name="connsiteX6" fmla="*/ 381000 w 381000"/>
              <a:gd name="connsiteY6" fmla="*/ 312039 h 778764"/>
              <a:gd name="connsiteX7" fmla="*/ 57150 w 381000"/>
              <a:gd name="connsiteY7" fmla="*/ 778764 h 7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78764">
                <a:moveTo>
                  <a:pt x="57150" y="778764"/>
                </a:moveTo>
                <a:lnTo>
                  <a:pt x="161925" y="426339"/>
                </a:lnTo>
                <a:lnTo>
                  <a:pt x="0" y="426339"/>
                </a:lnTo>
                <a:lnTo>
                  <a:pt x="80200" y="0"/>
                </a:lnTo>
                <a:lnTo>
                  <a:pt x="319850" y="0"/>
                </a:lnTo>
                <a:lnTo>
                  <a:pt x="219075" y="312039"/>
                </a:lnTo>
                <a:lnTo>
                  <a:pt x="381000" y="312039"/>
                </a:lnTo>
                <a:lnTo>
                  <a:pt x="57150" y="778764"/>
                </a:lnTo>
                <a:close/>
              </a:path>
            </a:pathLst>
          </a:custGeom>
          <a:solidFill>
            <a:srgbClr val="FCC012"/>
          </a:solidFill>
          <a:ln w="28575" cap="flat">
            <a:solidFill>
              <a:sysClr val="window" lastClr="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TextBox 17"/>
          <p:cNvSpPr txBox="1"/>
          <p:nvPr/>
        </p:nvSpPr>
        <p:spPr>
          <a:xfrm>
            <a:off x="382905" y="5546090"/>
            <a:ext cx="245237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直流充电桩</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双枪</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180KW</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160KW</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120KW</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4" name="圆角矩形 13"/>
          <p:cNvSpPr/>
          <p:nvPr/>
        </p:nvSpPr>
        <p:spPr>
          <a:xfrm>
            <a:off x="1239339" y="832873"/>
            <a:ext cx="2000412" cy="45937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直流桩（快充）</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TextBox 17"/>
          <p:cNvSpPr txBox="1"/>
          <p:nvPr/>
        </p:nvSpPr>
        <p:spPr>
          <a:xfrm>
            <a:off x="5360670" y="5544820"/>
            <a:ext cx="2082800"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直流充电桩</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单枪</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60KW</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30KW</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16" name="图示 15"/>
          <p:cNvGraphicFramePr/>
          <p:nvPr/>
        </p:nvGraphicFramePr>
        <p:xfrm>
          <a:off x="6742267" y="2449902"/>
          <a:ext cx="5938563" cy="309607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7" name="图片 16" descr="C:\Users\Zliyuan\Desktop\未标题-7.jpg未标题-7"/>
          <p:cNvPicPr>
            <a:picLocks noChangeAspect="1"/>
          </p:cNvPicPr>
          <p:nvPr/>
        </p:nvPicPr>
        <p:blipFill>
          <a:blip r:embed="rId6"/>
          <a:srcRect/>
          <a:stretch>
            <a:fillRect/>
          </a:stretch>
        </p:blipFill>
        <p:spPr>
          <a:xfrm>
            <a:off x="509905" y="2195830"/>
            <a:ext cx="2226945" cy="3064510"/>
          </a:xfrm>
          <a:prstGeom prst="rect">
            <a:avLst/>
          </a:prstGeom>
        </p:spPr>
      </p:pic>
      <p:sp>
        <p:nvSpPr>
          <p:cNvPr id="20" name="TextBox 17"/>
          <p:cNvSpPr txBox="1"/>
          <p:nvPr/>
        </p:nvSpPr>
        <p:spPr>
          <a:xfrm>
            <a:off x="3117850" y="5546090"/>
            <a:ext cx="1663700"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直流充电桩</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双枪</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60KW</a:t>
            </a: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descr="C:\Users\Zliyuan\Desktop\未标题-7.jpg未标题-7"/>
          <p:cNvPicPr>
            <a:picLocks noChangeAspect="1"/>
          </p:cNvPicPr>
          <p:nvPr/>
        </p:nvPicPr>
        <p:blipFill>
          <a:blip r:embed="rId6"/>
          <a:srcRect/>
          <a:stretch>
            <a:fillRect/>
          </a:stretch>
        </p:blipFill>
        <p:spPr>
          <a:xfrm>
            <a:off x="2906395" y="2195830"/>
            <a:ext cx="2226945" cy="3064510"/>
          </a:xfrm>
          <a:prstGeom prst="rect">
            <a:avLst/>
          </a:prstGeom>
        </p:spPr>
      </p:pic>
      <p:pic>
        <p:nvPicPr>
          <p:cNvPr id="27" name="图片 26" descr="C:\Users\Zliyuan\Desktop\未标题-7.jpg未标题-7"/>
          <p:cNvPicPr>
            <a:picLocks noChangeAspect="1"/>
          </p:cNvPicPr>
          <p:nvPr/>
        </p:nvPicPr>
        <p:blipFill>
          <a:blip r:embed="rId6"/>
          <a:srcRect/>
          <a:stretch>
            <a:fillRect/>
          </a:stretch>
        </p:blipFill>
        <p:spPr>
          <a:xfrm>
            <a:off x="5217160" y="2195830"/>
            <a:ext cx="2226945" cy="3064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2000"/>
                                        <p:tgtEl>
                                          <p:spTgt spid="13"/>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ox(in)">
                                      <p:cBhvr>
                                        <p:cTn id="1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充电桩介绍</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17238" y="2360366"/>
            <a:ext cx="1378021" cy="1600282"/>
          </a:xfrm>
          <a:prstGeom prst="rect">
            <a:avLst/>
          </a:prstGeom>
        </p:spPr>
      </p:pic>
      <p:sp>
        <p:nvSpPr>
          <p:cNvPr id="6" name="文本框 5"/>
          <p:cNvSpPr txBox="1"/>
          <p:nvPr/>
        </p:nvSpPr>
        <p:spPr>
          <a:xfrm>
            <a:off x="3392609" y="1092486"/>
            <a:ext cx="27177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7KW</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（网络版、离线版）</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TextBox 17"/>
          <p:cNvSpPr txBox="1"/>
          <p:nvPr/>
        </p:nvSpPr>
        <p:spPr>
          <a:xfrm>
            <a:off x="567378" y="4915712"/>
            <a:ext cx="19993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柜式充电桩</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（网络版、离线版）</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7"/>
          <p:cNvSpPr/>
          <p:nvPr/>
        </p:nvSpPr>
        <p:spPr>
          <a:xfrm>
            <a:off x="1173203" y="995433"/>
            <a:ext cx="2000412" cy="45937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交流桩（慢充）</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9" name="图示 8"/>
          <p:cNvGraphicFramePr/>
          <p:nvPr/>
        </p:nvGraphicFramePr>
        <p:xfrm>
          <a:off x="6120520" y="1947605"/>
          <a:ext cx="5928360" cy="3052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17"/>
          <p:cNvSpPr txBox="1"/>
          <p:nvPr/>
        </p:nvSpPr>
        <p:spPr>
          <a:xfrm>
            <a:off x="4006268" y="4889339"/>
            <a:ext cx="1999333"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壁挂式充电桩</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（网络版、离线版）</a:t>
            </a:r>
            <a:endParaRPr kumimoji="0" lang="en-US" altLang="zh-CN"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1" name="Graphic 52" descr="Lightning bolt"/>
          <p:cNvSpPr/>
          <p:nvPr/>
        </p:nvSpPr>
        <p:spPr>
          <a:xfrm rot="379269">
            <a:off x="712108" y="1031539"/>
            <a:ext cx="290754" cy="511737"/>
          </a:xfrm>
          <a:custGeom>
            <a:avLst/>
            <a:gdLst>
              <a:gd name="connsiteX0" fmla="*/ 57150 w 381000"/>
              <a:gd name="connsiteY0" fmla="*/ 778764 h 778764"/>
              <a:gd name="connsiteX1" fmla="*/ 161925 w 381000"/>
              <a:gd name="connsiteY1" fmla="*/ 426339 h 778764"/>
              <a:gd name="connsiteX2" fmla="*/ 0 w 381000"/>
              <a:gd name="connsiteY2" fmla="*/ 426339 h 778764"/>
              <a:gd name="connsiteX3" fmla="*/ 80200 w 381000"/>
              <a:gd name="connsiteY3" fmla="*/ 0 h 778764"/>
              <a:gd name="connsiteX4" fmla="*/ 319850 w 381000"/>
              <a:gd name="connsiteY4" fmla="*/ 0 h 778764"/>
              <a:gd name="connsiteX5" fmla="*/ 219075 w 381000"/>
              <a:gd name="connsiteY5" fmla="*/ 312039 h 778764"/>
              <a:gd name="connsiteX6" fmla="*/ 381000 w 381000"/>
              <a:gd name="connsiteY6" fmla="*/ 312039 h 778764"/>
              <a:gd name="connsiteX7" fmla="*/ 57150 w 381000"/>
              <a:gd name="connsiteY7" fmla="*/ 778764 h 7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778764">
                <a:moveTo>
                  <a:pt x="57150" y="778764"/>
                </a:moveTo>
                <a:lnTo>
                  <a:pt x="161925" y="426339"/>
                </a:lnTo>
                <a:lnTo>
                  <a:pt x="0" y="426339"/>
                </a:lnTo>
                <a:lnTo>
                  <a:pt x="80200" y="0"/>
                </a:lnTo>
                <a:lnTo>
                  <a:pt x="319850" y="0"/>
                </a:lnTo>
                <a:lnTo>
                  <a:pt x="219075" y="312039"/>
                </a:lnTo>
                <a:lnTo>
                  <a:pt x="381000" y="312039"/>
                </a:lnTo>
                <a:lnTo>
                  <a:pt x="57150" y="778764"/>
                </a:lnTo>
                <a:close/>
              </a:path>
            </a:pathLst>
          </a:custGeom>
          <a:solidFill>
            <a:srgbClr val="5B9BD5"/>
          </a:solidFill>
          <a:ln w="285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descr="C:\Users\Zliyuan\Desktop\未标题-8.jpg未标题-8"/>
          <p:cNvPicPr>
            <a:picLocks noChangeAspect="1"/>
          </p:cNvPicPr>
          <p:nvPr/>
        </p:nvPicPr>
        <p:blipFill>
          <a:blip r:embed="rId7"/>
          <a:srcRect/>
          <a:stretch>
            <a:fillRect/>
          </a:stretch>
        </p:blipFill>
        <p:spPr>
          <a:xfrm>
            <a:off x="1090750" y="1635197"/>
            <a:ext cx="1923415" cy="3255067"/>
          </a:xfrm>
          <a:prstGeom prst="rect">
            <a:avLst/>
          </a:prstGeom>
        </p:spPr>
      </p:pic>
      <p:pic>
        <p:nvPicPr>
          <p:cNvPr id="16" name="图片 15" descr="C:\Users\Zliyuan\Desktop\未标题-9.jpg未标题-9"/>
          <p:cNvPicPr>
            <a:picLocks noChangeAspect="1"/>
          </p:cNvPicPr>
          <p:nvPr/>
        </p:nvPicPr>
        <p:blipFill>
          <a:blip r:embed="rId8"/>
          <a:srcRect/>
          <a:stretch>
            <a:fillRect/>
          </a:stretch>
        </p:blipFill>
        <p:spPr>
          <a:xfrm>
            <a:off x="4266565" y="2206625"/>
            <a:ext cx="1480185" cy="1982470"/>
          </a:xfrm>
          <a:prstGeom prst="rect">
            <a:avLst/>
          </a:prstGeom>
        </p:spPr>
      </p:pic>
      <p:sp>
        <p:nvSpPr>
          <p:cNvPr id="21" name="矩形 20"/>
          <p:cNvSpPr/>
          <p:nvPr/>
        </p:nvSpPr>
        <p:spPr>
          <a:xfrm>
            <a:off x="4146626" y="5667357"/>
            <a:ext cx="7691672" cy="800219"/>
          </a:xfrm>
          <a:prstGeom prst="rect">
            <a:avLst/>
          </a:prstGeom>
        </p:spPr>
        <p:txBody>
          <a:bodyPr wrap="square">
            <a:spAutoFit/>
          </a:bodyPr>
          <a:lstStyle/>
          <a:p>
            <a:pPr lvl="0"/>
            <a:r>
              <a:rPr lang="zh-CN" altLang="en-US" dirty="0">
                <a:latin typeface="微软雅黑" panose="020B0503020204020204" pitchFamily="34" charset="-122"/>
                <a:ea typeface="微软雅黑" panose="020B0503020204020204" pitchFamily="34" charset="-122"/>
              </a:rPr>
              <a:t>说明：</a:t>
            </a:r>
            <a:endParaRPr lang="en-US" altLang="zh-CN" dirty="0">
              <a:latin typeface="微软雅黑" panose="020B0503020204020204" pitchFamily="34" charset="-122"/>
              <a:ea typeface="微软雅黑" panose="020B0503020204020204" pitchFamily="34" charset="-122"/>
            </a:endParaRPr>
          </a:p>
          <a:p>
            <a:pPr lvl="0"/>
            <a:r>
              <a:rPr lang="en-US" altLang="zh-CN" sz="1400" dirty="0">
                <a:solidFill>
                  <a:srgbClr val="FF0000"/>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联网版交流桩其网络是</a:t>
            </a:r>
            <a:r>
              <a:rPr lang="en-US" altLang="zh-CN" sz="1400" dirty="0">
                <a:solidFill>
                  <a:srgbClr val="FF0000"/>
                </a:solidFill>
                <a:latin typeface="微软雅黑" panose="020B0503020204020204" pitchFamily="34" charset="-122"/>
                <a:ea typeface="微软雅黑" panose="020B0503020204020204" pitchFamily="34" charset="-122"/>
              </a:rPr>
              <a:t>4G</a:t>
            </a:r>
            <a:r>
              <a:rPr lang="zh-CN" altLang="en-US" sz="1400" dirty="0">
                <a:solidFill>
                  <a:srgbClr val="FF0000"/>
                </a:solidFill>
                <a:latin typeface="微软雅黑" panose="020B0503020204020204" pitchFamily="34" charset="-122"/>
                <a:ea typeface="微软雅黑" panose="020B0503020204020204" pitchFamily="34" charset="-122"/>
              </a:rPr>
              <a:t>和有线网络二选一，默认为</a:t>
            </a:r>
            <a:r>
              <a:rPr lang="en-US" altLang="zh-CN" sz="1400" dirty="0">
                <a:solidFill>
                  <a:srgbClr val="FF0000"/>
                </a:solidFill>
                <a:latin typeface="微软雅黑" panose="020B0503020204020204" pitchFamily="34" charset="-122"/>
                <a:ea typeface="微软雅黑" panose="020B0503020204020204" pitchFamily="34" charset="-122"/>
              </a:rPr>
              <a:t>4G</a:t>
            </a:r>
            <a:r>
              <a:rPr lang="zh-CN" altLang="en-US" sz="1400" dirty="0">
                <a:solidFill>
                  <a:srgbClr val="FF0000"/>
                </a:solidFill>
                <a:latin typeface="微软雅黑" panose="020B0503020204020204" pitchFamily="34" charset="-122"/>
                <a:ea typeface="微软雅黑" panose="020B0503020204020204" pitchFamily="34" charset="-122"/>
              </a:rPr>
              <a:t>，如需有线网络，需下单备注；</a:t>
            </a:r>
            <a:endParaRPr lang="en-US" altLang="zh-CN" sz="1400" dirty="0">
              <a:solidFill>
                <a:srgbClr val="FF0000"/>
              </a:solidFill>
              <a:latin typeface="微软雅黑" panose="020B0503020204020204" pitchFamily="34" charset="-122"/>
              <a:ea typeface="微软雅黑" panose="020B0503020204020204" pitchFamily="34" charset="-122"/>
            </a:endParaRPr>
          </a:p>
          <a:p>
            <a:pPr lvl="0"/>
            <a:r>
              <a:rPr lang="zh-CN" altLang="en-US" sz="1400" dirty="0">
                <a:solidFill>
                  <a:srgbClr val="FF0000"/>
                </a:solidFill>
                <a:latin typeface="微软雅黑" panose="020B0503020204020204" pitchFamily="34" charset="-122"/>
                <a:ea typeface="微软雅黑" panose="020B0503020204020204" pitchFamily="34" charset="-122"/>
              </a:rPr>
              <a:t>          离线版交流桩，设备内无相关的网络模块；</a:t>
            </a:r>
            <a:endParaRPr lang="zh-CN" altLang="en-US" sz="1400"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endParaRPr lang="zh-CN" altLang="en-US" dirty="0"/>
          </a:p>
        </p:txBody>
      </p:sp>
      <p:sp>
        <p:nvSpPr>
          <p:cNvPr id="3" name="文本占位符 2"/>
          <p:cNvSpPr>
            <a:spLocks noGrp="1"/>
          </p:cNvSpPr>
          <p:nvPr>
            <p:ph type="body" sz="quarter" idx="14"/>
          </p:nvPr>
        </p:nvSpPr>
        <p:spPr>
          <a:xfrm>
            <a:off x="745510" y="2426240"/>
            <a:ext cx="3978800" cy="424729"/>
          </a:xfrm>
        </p:spPr>
        <p:txBody>
          <a:bodyPr/>
          <a:lstStyle/>
          <a:p>
            <a:r>
              <a:rPr lang="zh-CN" altLang="en-US" sz="2800" dirty="0"/>
              <a:t>产品定位</a:t>
            </a:r>
            <a:endParaRPr lang="zh-CN" altLang="en-US" sz="2800" dirty="0"/>
          </a:p>
        </p:txBody>
      </p:sp>
      <p:sp>
        <p:nvSpPr>
          <p:cNvPr id="5" name="图片占位符 4"/>
          <p:cNvSpPr>
            <a:spLocks noGrp="1"/>
          </p:cNvSpPr>
          <p:nvPr>
            <p:ph type="pic" sz="quarter" idx="16"/>
          </p:nvPr>
        </p:nvSpPr>
        <p:spPr>
          <a:xfrm>
            <a:off x="6873875" y="2191736"/>
            <a:ext cx="4257675" cy="2940652"/>
          </a:xfrm>
        </p:spPr>
      </p:sp>
      <p:pic>
        <p:nvPicPr>
          <p:cNvPr id="9" name="图片 8"/>
          <p:cNvPicPr>
            <a:picLocks noChangeAspect="1"/>
          </p:cNvPicPr>
          <p:nvPr/>
        </p:nvPicPr>
        <p:blipFill>
          <a:blip r:embed="rId1"/>
          <a:stretch>
            <a:fillRect/>
          </a:stretch>
        </p:blipFill>
        <p:spPr>
          <a:xfrm>
            <a:off x="6873875" y="2191736"/>
            <a:ext cx="4257675" cy="2940652"/>
          </a:xfrm>
          <a:prstGeom prst="rect">
            <a:avLst/>
          </a:prstGeom>
        </p:spPr>
      </p:pic>
      <p:sp>
        <p:nvSpPr>
          <p:cNvPr id="7" name="文本占位符 3"/>
          <p:cNvSpPr>
            <a:spLocks noGrp="1"/>
          </p:cNvSpPr>
          <p:nvPr>
            <p:ph type="body" sz="quarter" idx="15"/>
          </p:nvPr>
        </p:nvSpPr>
        <p:spPr>
          <a:xfrm>
            <a:off x="745510" y="2850970"/>
            <a:ext cx="5753261" cy="295002"/>
          </a:xfrm>
        </p:spPr>
        <p:txBody>
          <a:bodyPr>
            <a:noAutofit/>
          </a:bodyPr>
          <a:lstStyle/>
          <a:p>
            <a:r>
              <a:rPr lang="en-US" altLang="zh-CN" dirty="0" err="1">
                <a:solidFill>
                  <a:srgbClr val="242424"/>
                </a:solidFill>
                <a:latin typeface="华文中宋" panose="02010600040101010101" pitchFamily="2" charset="-122"/>
                <a:ea typeface="华文中宋" panose="02010600040101010101" pitchFamily="2" charset="-122"/>
              </a:rPr>
              <a:t>Paas</a:t>
            </a:r>
            <a:r>
              <a:rPr lang="zh-CN" altLang="en-US" dirty="0">
                <a:solidFill>
                  <a:srgbClr val="242424"/>
                </a:solidFill>
                <a:latin typeface="华文中宋" panose="02010600040101010101" pitchFamily="2" charset="-122"/>
                <a:ea typeface="华文中宋" panose="02010600040101010101" pitchFamily="2" charset="-122"/>
              </a:rPr>
              <a:t>赋能企业</a:t>
            </a:r>
            <a:r>
              <a:rPr lang="en-US" altLang="zh-CN" dirty="0">
                <a:solidFill>
                  <a:srgbClr val="242424"/>
                </a:solidFill>
                <a:latin typeface="华文中宋" panose="02010600040101010101" pitchFamily="2" charset="-122"/>
                <a:ea typeface="华文中宋" panose="02010600040101010101" pitchFamily="2" charset="-122"/>
              </a:rPr>
              <a:t>•</a:t>
            </a:r>
            <a:r>
              <a:rPr lang="zh-CN" altLang="en-US" dirty="0">
                <a:solidFill>
                  <a:srgbClr val="242424"/>
                </a:solidFill>
                <a:latin typeface="华文中宋" panose="02010600040101010101" pitchFamily="2" charset="-122"/>
                <a:ea typeface="华文中宋" panose="02010600040101010101" pitchFamily="2" charset="-122"/>
              </a:rPr>
              <a:t>赋能开发者</a:t>
            </a:r>
            <a:r>
              <a:rPr lang="en-US" altLang="zh-CN" dirty="0">
                <a:solidFill>
                  <a:srgbClr val="242424"/>
                </a:solidFill>
                <a:latin typeface="华文中宋" panose="02010600040101010101" pitchFamily="2" charset="-122"/>
                <a:ea typeface="华文中宋" panose="02010600040101010101" pitchFamily="2" charset="-122"/>
              </a:rPr>
              <a:t>•</a:t>
            </a:r>
            <a:r>
              <a:rPr lang="zh-CN" altLang="en-US" dirty="0">
                <a:solidFill>
                  <a:srgbClr val="242424"/>
                </a:solidFill>
                <a:latin typeface="华文中宋" panose="02010600040101010101" pitchFamily="2" charset="-122"/>
                <a:ea typeface="华文中宋" panose="02010600040101010101" pitchFamily="2" charset="-122"/>
              </a:rPr>
              <a:t>使命：让千万企业拥有千万设备！</a:t>
            </a:r>
            <a:endParaRPr lang="en-US" altLang="zh-CN" dirty="0">
              <a:solidFill>
                <a:srgbClr val="242424"/>
              </a:solidFill>
              <a:latin typeface="华文中宋" panose="02010600040101010101" pitchFamily="2" charset="-122"/>
              <a:ea typeface="华文中宋" panose="02010600040101010101" pitchFamily="2" charset="-122"/>
            </a:endParaRPr>
          </a:p>
          <a:p>
            <a:r>
              <a:rPr lang="en-US" altLang="zh-CN" sz="1400" dirty="0">
                <a:solidFill>
                  <a:schemeClr val="tx1"/>
                </a:solidFill>
                <a:latin typeface="微软雅黑" panose="020B0503020204020204" pitchFamily="34" charset="-122"/>
                <a:ea typeface="微软雅黑" panose="020B0503020204020204" pitchFamily="34" charset="-122"/>
              </a:rPr>
              <a:t> </a:t>
            </a:r>
            <a:endParaRPr lang="zh-CN" altLang="en-US"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充电桩特点介绍</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sp>
        <p:nvSpPr>
          <p:cNvPr id="54" name="Rectangle: Rounded Corners 2"/>
          <p:cNvSpPr/>
          <p:nvPr/>
        </p:nvSpPr>
        <p:spPr>
          <a:xfrm>
            <a:off x="810938" y="1041673"/>
            <a:ext cx="10555712" cy="3160033"/>
          </a:xfrm>
          <a:prstGeom prst="roundRect">
            <a:avLst>
              <a:gd name="adj" fmla="val 1380"/>
            </a:avLst>
          </a:prstGeom>
          <a:solidFill>
            <a:schemeClr val="bg1"/>
          </a:solidFill>
          <a:ln>
            <a:noFill/>
          </a:ln>
          <a:effectLst>
            <a:outerShdw blurRad="2159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sp>
        <p:nvSpPr>
          <p:cNvPr id="55" name="Rectangle: Rounded Corners 69"/>
          <p:cNvSpPr/>
          <p:nvPr/>
        </p:nvSpPr>
        <p:spPr>
          <a:xfrm>
            <a:off x="5512114" y="5068434"/>
            <a:ext cx="309907" cy="319390"/>
          </a:xfrm>
          <a:prstGeom prst="roundRect">
            <a:avLst/>
          </a:pr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grpSp>
        <p:nvGrpSpPr>
          <p:cNvPr id="56" name="组合 55"/>
          <p:cNvGrpSpPr/>
          <p:nvPr/>
        </p:nvGrpSpPr>
        <p:grpSpPr>
          <a:xfrm>
            <a:off x="6155302" y="1398169"/>
            <a:ext cx="4977973" cy="1751182"/>
            <a:chOff x="2126368" y="2726461"/>
            <a:chExt cx="5006070" cy="1591602"/>
          </a:xfrm>
        </p:grpSpPr>
        <p:sp>
          <p:nvSpPr>
            <p:cNvPr id="57" name="TextBox 56"/>
            <p:cNvSpPr txBox="1"/>
            <p:nvPr/>
          </p:nvSpPr>
          <p:spPr>
            <a:xfrm>
              <a:off x="2571925" y="3997566"/>
              <a:ext cx="312057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prstClr val="white"/>
                  </a:solidFill>
                  <a:effectLst/>
                  <a:uLnTx/>
                  <a:uFillTx/>
                  <a:latin typeface="ADAM.CG PRO" pitchFamily="50" charset="0"/>
                  <a:ea typeface="+mn-ea"/>
                  <a:cs typeface="+mn-cs"/>
                </a:rPr>
                <a:t>LAPTOP IMAGE</a:t>
              </a:r>
              <a:endParaRPr kumimoji="0" lang="en-US" sz="1200" b="0" i="0" u="none" strike="noStrike" kern="1200" cap="none" spc="0" normalizeH="0" baseline="0" noProof="0" dirty="0">
                <a:ln>
                  <a:noFill/>
                </a:ln>
                <a:solidFill>
                  <a:prstClr val="white"/>
                </a:solidFill>
                <a:effectLst/>
                <a:uLnTx/>
                <a:uFillTx/>
                <a:latin typeface="ADAM.CG PRO" pitchFamily="50" charset="0"/>
                <a:ea typeface="+mn-ea"/>
                <a:cs typeface="+mn-cs"/>
              </a:endParaRPr>
            </a:p>
          </p:txBody>
        </p:sp>
        <p:sp>
          <p:nvSpPr>
            <p:cNvPr id="58" name="TextBox 41"/>
            <p:cNvSpPr txBox="1"/>
            <p:nvPr/>
          </p:nvSpPr>
          <p:spPr>
            <a:xfrm>
              <a:off x="2681657" y="2899027"/>
              <a:ext cx="25008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lumMod val="65000"/>
                      <a:lumOff val="35000"/>
                    </a:prstClr>
                  </a:solidFill>
                  <a:effectLst/>
                  <a:uLnTx/>
                  <a:uFillTx/>
                  <a:latin typeface="ADAM.CG PRO" pitchFamily="50" charset="0"/>
                  <a:ea typeface="等线" panose="02010600030101010101" charset="-122"/>
                  <a:cs typeface="+mn-cs"/>
                </a:rPr>
                <a:t>高效充电</a:t>
              </a:r>
              <a:endParaRPr kumimoji="0" lang="en-US" sz="1200" b="0" i="0" u="none" strike="noStrike" kern="1200" cap="none" spc="0" normalizeH="0" baseline="0" noProof="0" dirty="0">
                <a:ln>
                  <a:noFill/>
                </a:ln>
                <a:solidFill>
                  <a:prstClr val="black">
                    <a:lumMod val="65000"/>
                    <a:lumOff val="35000"/>
                  </a:prstClr>
                </a:solidFill>
                <a:effectLst/>
                <a:uLnTx/>
                <a:uFillTx/>
                <a:latin typeface="ADAM.CG PRO" pitchFamily="50" charset="0"/>
                <a:ea typeface="+mn-ea"/>
                <a:cs typeface="+mn-cs"/>
              </a:endParaRPr>
            </a:p>
          </p:txBody>
        </p:sp>
        <p:sp>
          <p:nvSpPr>
            <p:cNvPr id="59" name="矩形 58"/>
            <p:cNvSpPr/>
            <p:nvPr/>
          </p:nvSpPr>
          <p:spPr>
            <a:xfrm>
              <a:off x="2548031" y="3265467"/>
              <a:ext cx="4584407" cy="1052596"/>
            </a:xfrm>
            <a:prstGeom prst="rect">
              <a:avLst/>
            </a:prstGeom>
          </p:spPr>
          <p:txBody>
            <a:bodyPr wrap="square">
              <a:spAutoFit/>
            </a:bodyPr>
            <a:lstStyle/>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根据车辆</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BMS</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，功率自动化智能分配</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endParaRPr>
            </a:p>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充电、支付方式灵活，支持</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VIN</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、扫码充电、刷卡充电，支持手机微信、支付宝支付</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endParaRPr>
            </a:p>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endParaRPr>
            </a:p>
          </p:txBody>
        </p:sp>
        <p:grpSp>
          <p:nvGrpSpPr>
            <p:cNvPr id="60" name="Group 10"/>
            <p:cNvGrpSpPr>
              <a:grpSpLocks noChangeAspect="1"/>
            </p:cNvGrpSpPr>
            <p:nvPr/>
          </p:nvGrpSpPr>
          <p:grpSpPr bwMode="auto">
            <a:xfrm>
              <a:off x="2126368" y="2726461"/>
              <a:ext cx="440703" cy="511534"/>
              <a:chOff x="1026" y="1358"/>
              <a:chExt cx="1991" cy="2311"/>
            </a:xfrm>
            <a:solidFill>
              <a:srgbClr val="132F95"/>
            </a:solidFill>
          </p:grpSpPr>
          <p:sp>
            <p:nvSpPr>
              <p:cNvPr id="61" name="Freeform 11"/>
              <p:cNvSpPr>
                <a:spLocks noEditPoints="1"/>
              </p:cNvSpPr>
              <p:nvPr/>
            </p:nvSpPr>
            <p:spPr bwMode="auto">
              <a:xfrm>
                <a:off x="1253" y="1713"/>
                <a:ext cx="1509" cy="1956"/>
              </a:xfrm>
              <a:custGeom>
                <a:avLst/>
                <a:gdLst>
                  <a:gd name="T0" fmla="*/ 18 w 272"/>
                  <a:gd name="T1" fmla="*/ 170 h 353"/>
                  <a:gd name="T2" fmla="*/ 59 w 272"/>
                  <a:gd name="T3" fmla="*/ 237 h 353"/>
                  <a:gd name="T4" fmla="*/ 79 w 272"/>
                  <a:gd name="T5" fmla="*/ 278 h 353"/>
                  <a:gd name="T6" fmla="*/ 81 w 272"/>
                  <a:gd name="T7" fmla="*/ 313 h 353"/>
                  <a:gd name="T8" fmla="*/ 122 w 272"/>
                  <a:gd name="T9" fmla="*/ 348 h 353"/>
                  <a:gd name="T10" fmla="*/ 154 w 272"/>
                  <a:gd name="T11" fmla="*/ 350 h 353"/>
                  <a:gd name="T12" fmla="*/ 203 w 272"/>
                  <a:gd name="T13" fmla="*/ 328 h 353"/>
                  <a:gd name="T14" fmla="*/ 206 w 272"/>
                  <a:gd name="T15" fmla="*/ 295 h 353"/>
                  <a:gd name="T16" fmla="*/ 205 w 272"/>
                  <a:gd name="T17" fmla="*/ 274 h 353"/>
                  <a:gd name="T18" fmla="*/ 223 w 272"/>
                  <a:gd name="T19" fmla="*/ 228 h 353"/>
                  <a:gd name="T20" fmla="*/ 228 w 272"/>
                  <a:gd name="T21" fmla="*/ 47 h 353"/>
                  <a:gd name="T22" fmla="*/ 129 w 272"/>
                  <a:gd name="T23" fmla="*/ 122 h 353"/>
                  <a:gd name="T24" fmla="*/ 146 w 272"/>
                  <a:gd name="T25" fmla="*/ 124 h 353"/>
                  <a:gd name="T26" fmla="*/ 129 w 272"/>
                  <a:gd name="T27" fmla="*/ 122 h 353"/>
                  <a:gd name="T28" fmla="*/ 158 w 272"/>
                  <a:gd name="T29" fmla="*/ 165 h 353"/>
                  <a:gd name="T30" fmla="*/ 141 w 272"/>
                  <a:gd name="T31" fmla="*/ 275 h 353"/>
                  <a:gd name="T32" fmla="*/ 116 w 272"/>
                  <a:gd name="T33" fmla="*/ 164 h 353"/>
                  <a:gd name="T34" fmla="*/ 141 w 272"/>
                  <a:gd name="T35" fmla="*/ 287 h 353"/>
                  <a:gd name="T36" fmla="*/ 194 w 272"/>
                  <a:gd name="T37" fmla="*/ 284 h 353"/>
                  <a:gd name="T38" fmla="*/ 142 w 272"/>
                  <a:gd name="T39" fmla="*/ 295 h 353"/>
                  <a:gd name="T40" fmla="*/ 87 w 272"/>
                  <a:gd name="T41" fmla="*/ 282 h 353"/>
                  <a:gd name="T42" fmla="*/ 141 w 272"/>
                  <a:gd name="T43" fmla="*/ 287 h 353"/>
                  <a:gd name="T44" fmla="*/ 181 w 272"/>
                  <a:gd name="T45" fmla="*/ 309 h 353"/>
                  <a:gd name="T46" fmla="*/ 138 w 272"/>
                  <a:gd name="T47" fmla="*/ 310 h 353"/>
                  <a:gd name="T48" fmla="*/ 84 w 272"/>
                  <a:gd name="T49" fmla="*/ 299 h 353"/>
                  <a:gd name="T50" fmla="*/ 195 w 272"/>
                  <a:gd name="T51" fmla="*/ 301 h 353"/>
                  <a:gd name="T52" fmla="*/ 148 w 272"/>
                  <a:gd name="T53" fmla="*/ 343 h 353"/>
                  <a:gd name="T54" fmla="*/ 131 w 272"/>
                  <a:gd name="T55" fmla="*/ 344 h 353"/>
                  <a:gd name="T56" fmla="*/ 129 w 272"/>
                  <a:gd name="T57" fmla="*/ 336 h 353"/>
                  <a:gd name="T58" fmla="*/ 148 w 272"/>
                  <a:gd name="T59" fmla="*/ 343 h 353"/>
                  <a:gd name="T60" fmla="*/ 178 w 272"/>
                  <a:gd name="T61" fmla="*/ 325 h 353"/>
                  <a:gd name="T62" fmla="*/ 141 w 272"/>
                  <a:gd name="T63" fmla="*/ 327 h 353"/>
                  <a:gd name="T64" fmla="*/ 90 w 272"/>
                  <a:gd name="T65" fmla="*/ 316 h 353"/>
                  <a:gd name="T66" fmla="*/ 192 w 272"/>
                  <a:gd name="T67" fmla="*/ 317 h 353"/>
                  <a:gd name="T68" fmla="*/ 246 w 272"/>
                  <a:gd name="T69" fmla="*/ 158 h 353"/>
                  <a:gd name="T70" fmla="*/ 205 w 272"/>
                  <a:gd name="T71" fmla="*/ 232 h 353"/>
                  <a:gd name="T72" fmla="*/ 185 w 272"/>
                  <a:gd name="T73" fmla="*/ 273 h 353"/>
                  <a:gd name="T74" fmla="*/ 168 w 272"/>
                  <a:gd name="T75" fmla="*/ 167 h 353"/>
                  <a:gd name="T76" fmla="*/ 165 w 272"/>
                  <a:gd name="T77" fmla="*/ 149 h 353"/>
                  <a:gd name="T78" fmla="*/ 152 w 272"/>
                  <a:gd name="T79" fmla="*/ 152 h 353"/>
                  <a:gd name="T80" fmla="*/ 150 w 272"/>
                  <a:gd name="T81" fmla="*/ 106 h 353"/>
                  <a:gd name="T82" fmla="*/ 131 w 272"/>
                  <a:gd name="T83" fmla="*/ 148 h 353"/>
                  <a:gd name="T84" fmla="*/ 77 w 272"/>
                  <a:gd name="T85" fmla="*/ 127 h 353"/>
                  <a:gd name="T86" fmla="*/ 108 w 272"/>
                  <a:gd name="T87" fmla="*/ 166 h 353"/>
                  <a:gd name="T88" fmla="*/ 115 w 272"/>
                  <a:gd name="T89" fmla="*/ 274 h 353"/>
                  <a:gd name="T90" fmla="*/ 85 w 272"/>
                  <a:gd name="T91" fmla="*/ 261 h 353"/>
                  <a:gd name="T92" fmla="*/ 49 w 272"/>
                  <a:gd name="T93" fmla="*/ 205 h 353"/>
                  <a:gd name="T94" fmla="*/ 44 w 272"/>
                  <a:gd name="T95" fmla="*/ 75 h 353"/>
                  <a:gd name="T96" fmla="*/ 230 w 272"/>
                  <a:gd name="T97" fmla="*/ 69 h 353"/>
                  <a:gd name="T98" fmla="*/ 170 w 272"/>
                  <a:gd name="T99" fmla="*/ 158 h 353"/>
                  <a:gd name="T100" fmla="*/ 181 w 272"/>
                  <a:gd name="T101" fmla="*/ 139 h 353"/>
                  <a:gd name="T102" fmla="*/ 170 w 272"/>
                  <a:gd name="T103" fmla="*/ 158 h 353"/>
                  <a:gd name="T104" fmla="*/ 98 w 272"/>
                  <a:gd name="T105" fmla="*/ 157 h 353"/>
                  <a:gd name="T106" fmla="*/ 104 w 272"/>
                  <a:gd name="T107" fmla="*/ 1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353">
                    <a:moveTo>
                      <a:pt x="70" y="32"/>
                    </a:moveTo>
                    <a:cubicBezTo>
                      <a:pt x="26" y="59"/>
                      <a:pt x="0" y="120"/>
                      <a:pt x="18" y="170"/>
                    </a:cubicBezTo>
                    <a:cubicBezTo>
                      <a:pt x="24" y="186"/>
                      <a:pt x="32" y="202"/>
                      <a:pt x="42" y="216"/>
                    </a:cubicBezTo>
                    <a:cubicBezTo>
                      <a:pt x="47" y="224"/>
                      <a:pt x="53" y="230"/>
                      <a:pt x="59" y="237"/>
                    </a:cubicBezTo>
                    <a:cubicBezTo>
                      <a:pt x="68" y="247"/>
                      <a:pt x="71" y="255"/>
                      <a:pt x="74" y="267"/>
                    </a:cubicBezTo>
                    <a:cubicBezTo>
                      <a:pt x="75" y="272"/>
                      <a:pt x="77" y="275"/>
                      <a:pt x="79" y="278"/>
                    </a:cubicBezTo>
                    <a:cubicBezTo>
                      <a:pt x="75" y="282"/>
                      <a:pt x="74" y="288"/>
                      <a:pt x="77" y="293"/>
                    </a:cubicBezTo>
                    <a:cubicBezTo>
                      <a:pt x="69" y="303"/>
                      <a:pt x="73" y="309"/>
                      <a:pt x="81" y="313"/>
                    </a:cubicBezTo>
                    <a:cubicBezTo>
                      <a:pt x="68" y="332"/>
                      <a:pt x="95" y="336"/>
                      <a:pt x="120" y="337"/>
                    </a:cubicBezTo>
                    <a:cubicBezTo>
                      <a:pt x="120" y="340"/>
                      <a:pt x="121" y="345"/>
                      <a:pt x="122" y="348"/>
                    </a:cubicBezTo>
                    <a:cubicBezTo>
                      <a:pt x="125" y="353"/>
                      <a:pt x="131" y="353"/>
                      <a:pt x="136" y="353"/>
                    </a:cubicBezTo>
                    <a:cubicBezTo>
                      <a:pt x="142" y="353"/>
                      <a:pt x="150" y="353"/>
                      <a:pt x="154" y="350"/>
                    </a:cubicBezTo>
                    <a:cubicBezTo>
                      <a:pt x="159" y="347"/>
                      <a:pt x="160" y="341"/>
                      <a:pt x="161" y="335"/>
                    </a:cubicBezTo>
                    <a:cubicBezTo>
                      <a:pt x="175" y="336"/>
                      <a:pt x="196" y="337"/>
                      <a:pt x="203" y="328"/>
                    </a:cubicBezTo>
                    <a:cubicBezTo>
                      <a:pt x="208" y="322"/>
                      <a:pt x="206" y="317"/>
                      <a:pt x="202" y="313"/>
                    </a:cubicBezTo>
                    <a:cubicBezTo>
                      <a:pt x="208" y="309"/>
                      <a:pt x="211" y="304"/>
                      <a:pt x="206" y="295"/>
                    </a:cubicBezTo>
                    <a:cubicBezTo>
                      <a:pt x="209" y="290"/>
                      <a:pt x="207" y="284"/>
                      <a:pt x="202" y="279"/>
                    </a:cubicBezTo>
                    <a:cubicBezTo>
                      <a:pt x="203" y="277"/>
                      <a:pt x="204" y="276"/>
                      <a:pt x="205" y="274"/>
                    </a:cubicBezTo>
                    <a:cubicBezTo>
                      <a:pt x="208" y="268"/>
                      <a:pt x="206" y="260"/>
                      <a:pt x="207" y="253"/>
                    </a:cubicBezTo>
                    <a:cubicBezTo>
                      <a:pt x="210" y="242"/>
                      <a:pt x="217" y="237"/>
                      <a:pt x="223" y="228"/>
                    </a:cubicBezTo>
                    <a:cubicBezTo>
                      <a:pt x="231" y="216"/>
                      <a:pt x="243" y="203"/>
                      <a:pt x="250" y="190"/>
                    </a:cubicBezTo>
                    <a:cubicBezTo>
                      <a:pt x="272" y="145"/>
                      <a:pt x="263" y="82"/>
                      <a:pt x="228" y="47"/>
                    </a:cubicBezTo>
                    <a:cubicBezTo>
                      <a:pt x="185" y="4"/>
                      <a:pt x="121" y="0"/>
                      <a:pt x="70" y="32"/>
                    </a:cubicBezTo>
                    <a:close/>
                    <a:moveTo>
                      <a:pt x="129" y="122"/>
                    </a:moveTo>
                    <a:cubicBezTo>
                      <a:pt x="130" y="114"/>
                      <a:pt x="134" y="110"/>
                      <a:pt x="141" y="109"/>
                    </a:cubicBezTo>
                    <a:cubicBezTo>
                      <a:pt x="146" y="113"/>
                      <a:pt x="148" y="118"/>
                      <a:pt x="146" y="124"/>
                    </a:cubicBezTo>
                    <a:cubicBezTo>
                      <a:pt x="146" y="131"/>
                      <a:pt x="143" y="137"/>
                      <a:pt x="138" y="142"/>
                    </a:cubicBezTo>
                    <a:cubicBezTo>
                      <a:pt x="132" y="136"/>
                      <a:pt x="128" y="129"/>
                      <a:pt x="129" y="122"/>
                    </a:cubicBezTo>
                    <a:close/>
                    <a:moveTo>
                      <a:pt x="137" y="154"/>
                    </a:moveTo>
                    <a:cubicBezTo>
                      <a:pt x="144" y="159"/>
                      <a:pt x="152" y="163"/>
                      <a:pt x="158" y="165"/>
                    </a:cubicBezTo>
                    <a:cubicBezTo>
                      <a:pt x="148" y="200"/>
                      <a:pt x="151" y="241"/>
                      <a:pt x="153" y="275"/>
                    </a:cubicBezTo>
                    <a:cubicBezTo>
                      <a:pt x="149" y="275"/>
                      <a:pt x="144" y="275"/>
                      <a:pt x="141" y="275"/>
                    </a:cubicBezTo>
                    <a:cubicBezTo>
                      <a:pt x="136" y="275"/>
                      <a:pt x="130" y="275"/>
                      <a:pt x="124" y="275"/>
                    </a:cubicBezTo>
                    <a:cubicBezTo>
                      <a:pt x="124" y="260"/>
                      <a:pt x="125" y="203"/>
                      <a:pt x="116" y="164"/>
                    </a:cubicBezTo>
                    <a:cubicBezTo>
                      <a:pt x="124" y="161"/>
                      <a:pt x="132" y="158"/>
                      <a:pt x="137" y="154"/>
                    </a:cubicBezTo>
                    <a:close/>
                    <a:moveTo>
                      <a:pt x="141" y="287"/>
                    </a:moveTo>
                    <a:cubicBezTo>
                      <a:pt x="155" y="287"/>
                      <a:pt x="170" y="286"/>
                      <a:pt x="185" y="285"/>
                    </a:cubicBezTo>
                    <a:cubicBezTo>
                      <a:pt x="188" y="285"/>
                      <a:pt x="191" y="284"/>
                      <a:pt x="194" y="284"/>
                    </a:cubicBezTo>
                    <a:cubicBezTo>
                      <a:pt x="203" y="293"/>
                      <a:pt x="177" y="294"/>
                      <a:pt x="171" y="295"/>
                    </a:cubicBezTo>
                    <a:cubicBezTo>
                      <a:pt x="161" y="295"/>
                      <a:pt x="151" y="295"/>
                      <a:pt x="142" y="295"/>
                    </a:cubicBezTo>
                    <a:cubicBezTo>
                      <a:pt x="133" y="294"/>
                      <a:pt x="123" y="294"/>
                      <a:pt x="115" y="293"/>
                    </a:cubicBezTo>
                    <a:cubicBezTo>
                      <a:pt x="108" y="293"/>
                      <a:pt x="76" y="289"/>
                      <a:pt x="87" y="282"/>
                    </a:cubicBezTo>
                    <a:cubicBezTo>
                      <a:pt x="88" y="283"/>
                      <a:pt x="89" y="283"/>
                      <a:pt x="91" y="283"/>
                    </a:cubicBezTo>
                    <a:cubicBezTo>
                      <a:pt x="107" y="286"/>
                      <a:pt x="125" y="287"/>
                      <a:pt x="141" y="287"/>
                    </a:cubicBezTo>
                    <a:close/>
                    <a:moveTo>
                      <a:pt x="192" y="308"/>
                    </a:moveTo>
                    <a:cubicBezTo>
                      <a:pt x="188" y="308"/>
                      <a:pt x="185" y="309"/>
                      <a:pt x="181" y="309"/>
                    </a:cubicBezTo>
                    <a:cubicBezTo>
                      <a:pt x="177" y="310"/>
                      <a:pt x="172" y="310"/>
                      <a:pt x="168" y="310"/>
                    </a:cubicBezTo>
                    <a:cubicBezTo>
                      <a:pt x="158" y="310"/>
                      <a:pt x="148" y="310"/>
                      <a:pt x="138" y="310"/>
                    </a:cubicBezTo>
                    <a:cubicBezTo>
                      <a:pt x="129" y="310"/>
                      <a:pt x="121" y="310"/>
                      <a:pt x="113" y="309"/>
                    </a:cubicBezTo>
                    <a:cubicBezTo>
                      <a:pt x="111" y="309"/>
                      <a:pt x="80" y="308"/>
                      <a:pt x="84" y="299"/>
                    </a:cubicBezTo>
                    <a:cubicBezTo>
                      <a:pt x="97" y="305"/>
                      <a:pt x="121" y="303"/>
                      <a:pt x="132" y="303"/>
                    </a:cubicBezTo>
                    <a:cubicBezTo>
                      <a:pt x="151" y="304"/>
                      <a:pt x="176" y="308"/>
                      <a:pt x="195" y="301"/>
                    </a:cubicBezTo>
                    <a:cubicBezTo>
                      <a:pt x="194" y="304"/>
                      <a:pt x="193" y="306"/>
                      <a:pt x="192" y="308"/>
                    </a:cubicBezTo>
                    <a:close/>
                    <a:moveTo>
                      <a:pt x="148" y="343"/>
                    </a:moveTo>
                    <a:cubicBezTo>
                      <a:pt x="145" y="344"/>
                      <a:pt x="140" y="344"/>
                      <a:pt x="136" y="344"/>
                    </a:cubicBezTo>
                    <a:cubicBezTo>
                      <a:pt x="135" y="344"/>
                      <a:pt x="133" y="344"/>
                      <a:pt x="131" y="344"/>
                    </a:cubicBezTo>
                    <a:cubicBezTo>
                      <a:pt x="130" y="343"/>
                      <a:pt x="131" y="344"/>
                      <a:pt x="130" y="342"/>
                    </a:cubicBezTo>
                    <a:cubicBezTo>
                      <a:pt x="129" y="341"/>
                      <a:pt x="129" y="339"/>
                      <a:pt x="129" y="336"/>
                    </a:cubicBezTo>
                    <a:cubicBezTo>
                      <a:pt x="139" y="336"/>
                      <a:pt x="148" y="335"/>
                      <a:pt x="152" y="335"/>
                    </a:cubicBezTo>
                    <a:cubicBezTo>
                      <a:pt x="151" y="338"/>
                      <a:pt x="150" y="342"/>
                      <a:pt x="148" y="343"/>
                    </a:cubicBezTo>
                    <a:close/>
                    <a:moveTo>
                      <a:pt x="192" y="317"/>
                    </a:moveTo>
                    <a:cubicBezTo>
                      <a:pt x="189" y="323"/>
                      <a:pt x="184" y="326"/>
                      <a:pt x="178" y="325"/>
                    </a:cubicBezTo>
                    <a:cubicBezTo>
                      <a:pt x="173" y="325"/>
                      <a:pt x="169" y="325"/>
                      <a:pt x="164" y="326"/>
                    </a:cubicBezTo>
                    <a:cubicBezTo>
                      <a:pt x="156" y="326"/>
                      <a:pt x="148" y="326"/>
                      <a:pt x="141" y="327"/>
                    </a:cubicBezTo>
                    <a:cubicBezTo>
                      <a:pt x="134" y="327"/>
                      <a:pt x="80" y="329"/>
                      <a:pt x="89" y="317"/>
                    </a:cubicBezTo>
                    <a:cubicBezTo>
                      <a:pt x="90" y="316"/>
                      <a:pt x="90" y="316"/>
                      <a:pt x="90" y="316"/>
                    </a:cubicBezTo>
                    <a:cubicBezTo>
                      <a:pt x="106" y="320"/>
                      <a:pt x="130" y="319"/>
                      <a:pt x="138" y="319"/>
                    </a:cubicBezTo>
                    <a:cubicBezTo>
                      <a:pt x="145" y="319"/>
                      <a:pt x="173" y="321"/>
                      <a:pt x="192" y="317"/>
                    </a:cubicBezTo>
                    <a:cubicBezTo>
                      <a:pt x="192" y="317"/>
                      <a:pt x="192" y="317"/>
                      <a:pt x="192" y="317"/>
                    </a:cubicBezTo>
                    <a:close/>
                    <a:moveTo>
                      <a:pt x="246" y="158"/>
                    </a:moveTo>
                    <a:cubicBezTo>
                      <a:pt x="243" y="174"/>
                      <a:pt x="240" y="184"/>
                      <a:pt x="229" y="198"/>
                    </a:cubicBezTo>
                    <a:cubicBezTo>
                      <a:pt x="221" y="209"/>
                      <a:pt x="212" y="220"/>
                      <a:pt x="205" y="232"/>
                    </a:cubicBezTo>
                    <a:cubicBezTo>
                      <a:pt x="201" y="237"/>
                      <a:pt x="198" y="243"/>
                      <a:pt x="196" y="250"/>
                    </a:cubicBezTo>
                    <a:cubicBezTo>
                      <a:pt x="194" y="259"/>
                      <a:pt x="197" y="268"/>
                      <a:pt x="185" y="273"/>
                    </a:cubicBezTo>
                    <a:cubicBezTo>
                      <a:pt x="179" y="275"/>
                      <a:pt x="170" y="276"/>
                      <a:pt x="162" y="276"/>
                    </a:cubicBezTo>
                    <a:cubicBezTo>
                      <a:pt x="160" y="241"/>
                      <a:pt x="158" y="201"/>
                      <a:pt x="168" y="167"/>
                    </a:cubicBezTo>
                    <a:cubicBezTo>
                      <a:pt x="185" y="169"/>
                      <a:pt x="210" y="161"/>
                      <a:pt x="206" y="141"/>
                    </a:cubicBezTo>
                    <a:cubicBezTo>
                      <a:pt x="199" y="112"/>
                      <a:pt x="172" y="132"/>
                      <a:pt x="165" y="149"/>
                    </a:cubicBezTo>
                    <a:cubicBezTo>
                      <a:pt x="163" y="151"/>
                      <a:pt x="162" y="154"/>
                      <a:pt x="161" y="156"/>
                    </a:cubicBezTo>
                    <a:cubicBezTo>
                      <a:pt x="158" y="155"/>
                      <a:pt x="154" y="154"/>
                      <a:pt x="152" y="152"/>
                    </a:cubicBezTo>
                    <a:cubicBezTo>
                      <a:pt x="150" y="151"/>
                      <a:pt x="147" y="150"/>
                      <a:pt x="145" y="148"/>
                    </a:cubicBezTo>
                    <a:cubicBezTo>
                      <a:pt x="158" y="136"/>
                      <a:pt x="163" y="121"/>
                      <a:pt x="150" y="106"/>
                    </a:cubicBezTo>
                    <a:cubicBezTo>
                      <a:pt x="139" y="93"/>
                      <a:pt x="123" y="102"/>
                      <a:pt x="120" y="117"/>
                    </a:cubicBezTo>
                    <a:cubicBezTo>
                      <a:pt x="118" y="128"/>
                      <a:pt x="123" y="139"/>
                      <a:pt x="131" y="148"/>
                    </a:cubicBezTo>
                    <a:cubicBezTo>
                      <a:pt x="126" y="151"/>
                      <a:pt x="120" y="154"/>
                      <a:pt x="114" y="155"/>
                    </a:cubicBezTo>
                    <a:cubicBezTo>
                      <a:pt x="107" y="132"/>
                      <a:pt x="96" y="118"/>
                      <a:pt x="77" y="127"/>
                    </a:cubicBezTo>
                    <a:cubicBezTo>
                      <a:pt x="66" y="133"/>
                      <a:pt x="67" y="149"/>
                      <a:pt x="74" y="157"/>
                    </a:cubicBezTo>
                    <a:cubicBezTo>
                      <a:pt x="83" y="166"/>
                      <a:pt x="95" y="168"/>
                      <a:pt x="108" y="166"/>
                    </a:cubicBezTo>
                    <a:cubicBezTo>
                      <a:pt x="111" y="182"/>
                      <a:pt x="111" y="199"/>
                      <a:pt x="112" y="215"/>
                    </a:cubicBezTo>
                    <a:cubicBezTo>
                      <a:pt x="113" y="235"/>
                      <a:pt x="114" y="255"/>
                      <a:pt x="115" y="274"/>
                    </a:cubicBezTo>
                    <a:cubicBezTo>
                      <a:pt x="109" y="274"/>
                      <a:pt x="104" y="273"/>
                      <a:pt x="99" y="272"/>
                    </a:cubicBezTo>
                    <a:cubicBezTo>
                      <a:pt x="90" y="270"/>
                      <a:pt x="88" y="270"/>
                      <a:pt x="85" y="261"/>
                    </a:cubicBezTo>
                    <a:cubicBezTo>
                      <a:pt x="83" y="255"/>
                      <a:pt x="83" y="249"/>
                      <a:pt x="80" y="243"/>
                    </a:cubicBezTo>
                    <a:cubicBezTo>
                      <a:pt x="73" y="229"/>
                      <a:pt x="58" y="219"/>
                      <a:pt x="49" y="205"/>
                    </a:cubicBezTo>
                    <a:cubicBezTo>
                      <a:pt x="39" y="190"/>
                      <a:pt x="30" y="172"/>
                      <a:pt x="26" y="155"/>
                    </a:cubicBezTo>
                    <a:cubicBezTo>
                      <a:pt x="20" y="127"/>
                      <a:pt x="29" y="98"/>
                      <a:pt x="44" y="75"/>
                    </a:cubicBezTo>
                    <a:cubicBezTo>
                      <a:pt x="66" y="42"/>
                      <a:pt x="99" y="26"/>
                      <a:pt x="138" y="23"/>
                    </a:cubicBezTo>
                    <a:cubicBezTo>
                      <a:pt x="174" y="20"/>
                      <a:pt x="210" y="39"/>
                      <a:pt x="230" y="69"/>
                    </a:cubicBezTo>
                    <a:cubicBezTo>
                      <a:pt x="248" y="95"/>
                      <a:pt x="253" y="127"/>
                      <a:pt x="246" y="158"/>
                    </a:cubicBezTo>
                    <a:close/>
                    <a:moveTo>
                      <a:pt x="170" y="158"/>
                    </a:moveTo>
                    <a:cubicBezTo>
                      <a:pt x="171" y="158"/>
                      <a:pt x="171" y="157"/>
                      <a:pt x="171" y="157"/>
                    </a:cubicBezTo>
                    <a:cubicBezTo>
                      <a:pt x="173" y="150"/>
                      <a:pt x="177" y="144"/>
                      <a:pt x="181" y="139"/>
                    </a:cubicBezTo>
                    <a:cubicBezTo>
                      <a:pt x="197" y="134"/>
                      <a:pt x="200" y="139"/>
                      <a:pt x="190" y="154"/>
                    </a:cubicBezTo>
                    <a:cubicBezTo>
                      <a:pt x="186" y="159"/>
                      <a:pt x="178" y="160"/>
                      <a:pt x="170" y="158"/>
                    </a:cubicBezTo>
                    <a:close/>
                    <a:moveTo>
                      <a:pt x="105" y="157"/>
                    </a:moveTo>
                    <a:cubicBezTo>
                      <a:pt x="103" y="157"/>
                      <a:pt x="100" y="157"/>
                      <a:pt x="98" y="157"/>
                    </a:cubicBezTo>
                    <a:cubicBezTo>
                      <a:pt x="92" y="157"/>
                      <a:pt x="71" y="150"/>
                      <a:pt x="78" y="139"/>
                    </a:cubicBezTo>
                    <a:cubicBezTo>
                      <a:pt x="87" y="123"/>
                      <a:pt x="102" y="147"/>
                      <a:pt x="104" y="154"/>
                    </a:cubicBezTo>
                    <a:cubicBezTo>
                      <a:pt x="105" y="155"/>
                      <a:pt x="105" y="156"/>
                      <a:pt x="105"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62" name="Freeform 12"/>
              <p:cNvSpPr/>
              <p:nvPr/>
            </p:nvSpPr>
            <p:spPr bwMode="auto">
              <a:xfrm>
                <a:off x="2701" y="1901"/>
                <a:ext cx="316" cy="211"/>
              </a:xfrm>
              <a:custGeom>
                <a:avLst/>
                <a:gdLst>
                  <a:gd name="T0" fmla="*/ 44 w 57"/>
                  <a:gd name="T1" fmla="*/ 3 h 38"/>
                  <a:gd name="T2" fmla="*/ 6 w 57"/>
                  <a:gd name="T3" fmla="*/ 23 h 38"/>
                  <a:gd name="T4" fmla="*/ 12 w 57"/>
                  <a:gd name="T5" fmla="*/ 33 h 38"/>
                  <a:gd name="T6" fmla="*/ 50 w 57"/>
                  <a:gd name="T7" fmla="*/ 14 h 38"/>
                  <a:gd name="T8" fmla="*/ 44 w 57"/>
                  <a:gd name="T9" fmla="*/ 3 h 38"/>
                </a:gdLst>
                <a:ahLst/>
                <a:cxnLst>
                  <a:cxn ang="0">
                    <a:pos x="T0" y="T1"/>
                  </a:cxn>
                  <a:cxn ang="0">
                    <a:pos x="T2" y="T3"/>
                  </a:cxn>
                  <a:cxn ang="0">
                    <a:pos x="T4" y="T5"/>
                  </a:cxn>
                  <a:cxn ang="0">
                    <a:pos x="T6" y="T7"/>
                  </a:cxn>
                  <a:cxn ang="0">
                    <a:pos x="T8" y="T9"/>
                  </a:cxn>
                </a:cxnLst>
                <a:rect l="0" t="0" r="r" b="b"/>
                <a:pathLst>
                  <a:path w="57" h="38">
                    <a:moveTo>
                      <a:pt x="44" y="3"/>
                    </a:moveTo>
                    <a:cubicBezTo>
                      <a:pt x="31" y="9"/>
                      <a:pt x="17" y="15"/>
                      <a:pt x="6" y="23"/>
                    </a:cubicBezTo>
                    <a:cubicBezTo>
                      <a:pt x="0" y="27"/>
                      <a:pt x="6" y="38"/>
                      <a:pt x="12" y="33"/>
                    </a:cubicBezTo>
                    <a:cubicBezTo>
                      <a:pt x="23" y="25"/>
                      <a:pt x="37" y="20"/>
                      <a:pt x="50" y="14"/>
                    </a:cubicBezTo>
                    <a:cubicBezTo>
                      <a:pt x="57" y="10"/>
                      <a:pt x="51" y="0"/>
                      <a:pt x="4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63" name="Freeform 13"/>
              <p:cNvSpPr/>
              <p:nvPr/>
            </p:nvSpPr>
            <p:spPr bwMode="auto">
              <a:xfrm>
                <a:off x="2385" y="1491"/>
                <a:ext cx="222" cy="305"/>
              </a:xfrm>
              <a:custGeom>
                <a:avLst/>
                <a:gdLst>
                  <a:gd name="T0" fmla="*/ 14 w 40"/>
                  <a:gd name="T1" fmla="*/ 49 h 55"/>
                  <a:gd name="T2" fmla="*/ 36 w 40"/>
                  <a:gd name="T3" fmla="*/ 13 h 55"/>
                  <a:gd name="T4" fmla="*/ 26 w 40"/>
                  <a:gd name="T5" fmla="*/ 7 h 55"/>
                  <a:gd name="T6" fmla="*/ 5 w 40"/>
                  <a:gd name="T7" fmla="*/ 41 h 55"/>
                  <a:gd name="T8" fmla="*/ 14 w 40"/>
                  <a:gd name="T9" fmla="*/ 49 h 55"/>
                </a:gdLst>
                <a:ahLst/>
                <a:cxnLst>
                  <a:cxn ang="0">
                    <a:pos x="T0" y="T1"/>
                  </a:cxn>
                  <a:cxn ang="0">
                    <a:pos x="T2" y="T3"/>
                  </a:cxn>
                  <a:cxn ang="0">
                    <a:pos x="T4" y="T5"/>
                  </a:cxn>
                  <a:cxn ang="0">
                    <a:pos x="T6" y="T7"/>
                  </a:cxn>
                  <a:cxn ang="0">
                    <a:pos x="T8" y="T9"/>
                  </a:cxn>
                </a:cxnLst>
                <a:rect l="0" t="0" r="r" b="b"/>
                <a:pathLst>
                  <a:path w="40" h="55">
                    <a:moveTo>
                      <a:pt x="14" y="49"/>
                    </a:moveTo>
                    <a:cubicBezTo>
                      <a:pt x="22" y="38"/>
                      <a:pt x="29" y="25"/>
                      <a:pt x="36" y="13"/>
                    </a:cubicBezTo>
                    <a:cubicBezTo>
                      <a:pt x="40" y="6"/>
                      <a:pt x="30" y="0"/>
                      <a:pt x="26" y="7"/>
                    </a:cubicBezTo>
                    <a:cubicBezTo>
                      <a:pt x="19" y="18"/>
                      <a:pt x="13" y="30"/>
                      <a:pt x="5" y="41"/>
                    </a:cubicBezTo>
                    <a:cubicBezTo>
                      <a:pt x="0" y="47"/>
                      <a:pt x="9" y="55"/>
                      <a:pt x="14"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64" name="Freeform 14"/>
              <p:cNvSpPr/>
              <p:nvPr/>
            </p:nvSpPr>
            <p:spPr bwMode="auto">
              <a:xfrm>
                <a:off x="1969" y="1358"/>
                <a:ext cx="77" cy="310"/>
              </a:xfrm>
              <a:custGeom>
                <a:avLst/>
                <a:gdLst>
                  <a:gd name="T0" fmla="*/ 13 w 14"/>
                  <a:gd name="T1" fmla="*/ 48 h 56"/>
                  <a:gd name="T2" fmla="*/ 14 w 14"/>
                  <a:gd name="T3" fmla="*/ 8 h 56"/>
                  <a:gd name="T4" fmla="*/ 2 w 14"/>
                  <a:gd name="T5" fmla="*/ 8 h 56"/>
                  <a:gd name="T6" fmla="*/ 1 w 14"/>
                  <a:gd name="T7" fmla="*/ 48 h 56"/>
                  <a:gd name="T8" fmla="*/ 13 w 14"/>
                  <a:gd name="T9" fmla="*/ 48 h 56"/>
                </a:gdLst>
                <a:ahLst/>
                <a:cxnLst>
                  <a:cxn ang="0">
                    <a:pos x="T0" y="T1"/>
                  </a:cxn>
                  <a:cxn ang="0">
                    <a:pos x="T2" y="T3"/>
                  </a:cxn>
                  <a:cxn ang="0">
                    <a:pos x="T4" y="T5"/>
                  </a:cxn>
                  <a:cxn ang="0">
                    <a:pos x="T6" y="T7"/>
                  </a:cxn>
                  <a:cxn ang="0">
                    <a:pos x="T8" y="T9"/>
                  </a:cxn>
                </a:cxnLst>
                <a:rect l="0" t="0" r="r" b="b"/>
                <a:pathLst>
                  <a:path w="14" h="56">
                    <a:moveTo>
                      <a:pt x="13" y="48"/>
                    </a:moveTo>
                    <a:cubicBezTo>
                      <a:pt x="14" y="35"/>
                      <a:pt x="14" y="21"/>
                      <a:pt x="14" y="8"/>
                    </a:cubicBezTo>
                    <a:cubicBezTo>
                      <a:pt x="14" y="0"/>
                      <a:pt x="2" y="0"/>
                      <a:pt x="2" y="8"/>
                    </a:cubicBezTo>
                    <a:cubicBezTo>
                      <a:pt x="2" y="21"/>
                      <a:pt x="2" y="35"/>
                      <a:pt x="1" y="48"/>
                    </a:cubicBezTo>
                    <a:cubicBezTo>
                      <a:pt x="0" y="56"/>
                      <a:pt x="12" y="56"/>
                      <a:pt x="13"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65" name="Freeform 15"/>
              <p:cNvSpPr/>
              <p:nvPr/>
            </p:nvSpPr>
            <p:spPr bwMode="auto">
              <a:xfrm>
                <a:off x="1425" y="1480"/>
                <a:ext cx="228" cy="316"/>
              </a:xfrm>
              <a:custGeom>
                <a:avLst/>
                <a:gdLst>
                  <a:gd name="T0" fmla="*/ 26 w 41"/>
                  <a:gd name="T1" fmla="*/ 51 h 57"/>
                  <a:gd name="T2" fmla="*/ 36 w 41"/>
                  <a:gd name="T3" fmla="*/ 45 h 57"/>
                  <a:gd name="T4" fmla="*/ 14 w 41"/>
                  <a:gd name="T5" fmla="*/ 7 h 57"/>
                  <a:gd name="T6" fmla="*/ 2 w 41"/>
                  <a:gd name="T7" fmla="*/ 10 h 57"/>
                  <a:gd name="T8" fmla="*/ 26 w 41"/>
                  <a:gd name="T9" fmla="*/ 51 h 57"/>
                </a:gdLst>
                <a:ahLst/>
                <a:cxnLst>
                  <a:cxn ang="0">
                    <a:pos x="T0" y="T1"/>
                  </a:cxn>
                  <a:cxn ang="0">
                    <a:pos x="T2" y="T3"/>
                  </a:cxn>
                  <a:cxn ang="0">
                    <a:pos x="T4" y="T5"/>
                  </a:cxn>
                  <a:cxn ang="0">
                    <a:pos x="T6" y="T7"/>
                  </a:cxn>
                  <a:cxn ang="0">
                    <a:pos x="T8" y="T9"/>
                  </a:cxn>
                </a:cxnLst>
                <a:rect l="0" t="0" r="r" b="b"/>
                <a:pathLst>
                  <a:path w="41" h="57">
                    <a:moveTo>
                      <a:pt x="26" y="51"/>
                    </a:moveTo>
                    <a:cubicBezTo>
                      <a:pt x="30" y="57"/>
                      <a:pt x="41" y="51"/>
                      <a:pt x="36" y="45"/>
                    </a:cubicBezTo>
                    <a:cubicBezTo>
                      <a:pt x="28" y="33"/>
                      <a:pt x="19" y="21"/>
                      <a:pt x="14" y="7"/>
                    </a:cubicBezTo>
                    <a:cubicBezTo>
                      <a:pt x="11" y="0"/>
                      <a:pt x="0" y="3"/>
                      <a:pt x="2" y="10"/>
                    </a:cubicBezTo>
                    <a:cubicBezTo>
                      <a:pt x="8" y="25"/>
                      <a:pt x="17" y="38"/>
                      <a:pt x="26"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66" name="Freeform 16"/>
              <p:cNvSpPr/>
              <p:nvPr/>
            </p:nvSpPr>
            <p:spPr bwMode="auto">
              <a:xfrm>
                <a:off x="1026" y="1890"/>
                <a:ext cx="305" cy="216"/>
              </a:xfrm>
              <a:custGeom>
                <a:avLst/>
                <a:gdLst>
                  <a:gd name="T0" fmla="*/ 48 w 55"/>
                  <a:gd name="T1" fmla="*/ 24 h 39"/>
                  <a:gd name="T2" fmla="*/ 10 w 55"/>
                  <a:gd name="T3" fmla="*/ 3 h 39"/>
                  <a:gd name="T4" fmla="*/ 7 w 55"/>
                  <a:gd name="T5" fmla="*/ 14 h 39"/>
                  <a:gd name="T6" fmla="*/ 42 w 55"/>
                  <a:gd name="T7" fmla="*/ 34 h 39"/>
                  <a:gd name="T8" fmla="*/ 48 w 55"/>
                  <a:gd name="T9" fmla="*/ 24 h 39"/>
                </a:gdLst>
                <a:ahLst/>
                <a:cxnLst>
                  <a:cxn ang="0">
                    <a:pos x="T0" y="T1"/>
                  </a:cxn>
                  <a:cxn ang="0">
                    <a:pos x="T2" y="T3"/>
                  </a:cxn>
                  <a:cxn ang="0">
                    <a:pos x="T4" y="T5"/>
                  </a:cxn>
                  <a:cxn ang="0">
                    <a:pos x="T6" y="T7"/>
                  </a:cxn>
                  <a:cxn ang="0">
                    <a:pos x="T8" y="T9"/>
                  </a:cxn>
                </a:cxnLst>
                <a:rect l="0" t="0" r="r" b="b"/>
                <a:pathLst>
                  <a:path w="55" h="39">
                    <a:moveTo>
                      <a:pt x="48" y="24"/>
                    </a:moveTo>
                    <a:cubicBezTo>
                      <a:pt x="37" y="15"/>
                      <a:pt x="24" y="8"/>
                      <a:pt x="10" y="3"/>
                    </a:cubicBezTo>
                    <a:cubicBezTo>
                      <a:pt x="3" y="0"/>
                      <a:pt x="0" y="11"/>
                      <a:pt x="7" y="14"/>
                    </a:cubicBezTo>
                    <a:cubicBezTo>
                      <a:pt x="20" y="19"/>
                      <a:pt x="31" y="26"/>
                      <a:pt x="42" y="34"/>
                    </a:cubicBezTo>
                    <a:cubicBezTo>
                      <a:pt x="49" y="39"/>
                      <a:pt x="55" y="28"/>
                      <a:pt x="48"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67" name="Freeform 17"/>
              <p:cNvSpPr/>
              <p:nvPr/>
            </p:nvSpPr>
            <p:spPr bwMode="auto">
              <a:xfrm>
                <a:off x="1475" y="1962"/>
                <a:ext cx="366" cy="427"/>
              </a:xfrm>
              <a:custGeom>
                <a:avLst/>
                <a:gdLst>
                  <a:gd name="T0" fmla="*/ 58 w 66"/>
                  <a:gd name="T1" fmla="*/ 2 h 77"/>
                  <a:gd name="T2" fmla="*/ 1 w 66"/>
                  <a:gd name="T3" fmla="*/ 69 h 77"/>
                  <a:gd name="T4" fmla="*/ 10 w 66"/>
                  <a:gd name="T5" fmla="*/ 71 h 77"/>
                  <a:gd name="T6" fmla="*/ 61 w 66"/>
                  <a:gd name="T7" fmla="*/ 10 h 77"/>
                  <a:gd name="T8" fmla="*/ 58 w 66"/>
                  <a:gd name="T9" fmla="*/ 2 h 77"/>
                </a:gdLst>
                <a:ahLst/>
                <a:cxnLst>
                  <a:cxn ang="0">
                    <a:pos x="T0" y="T1"/>
                  </a:cxn>
                  <a:cxn ang="0">
                    <a:pos x="T2" y="T3"/>
                  </a:cxn>
                  <a:cxn ang="0">
                    <a:pos x="T4" y="T5"/>
                  </a:cxn>
                  <a:cxn ang="0">
                    <a:pos x="T6" y="T7"/>
                  </a:cxn>
                  <a:cxn ang="0">
                    <a:pos x="T8" y="T9"/>
                  </a:cxn>
                </a:cxnLst>
                <a:rect l="0" t="0" r="r" b="b"/>
                <a:pathLst>
                  <a:path w="66" h="77">
                    <a:moveTo>
                      <a:pt x="58" y="2"/>
                    </a:moveTo>
                    <a:cubicBezTo>
                      <a:pt x="30" y="10"/>
                      <a:pt x="5" y="40"/>
                      <a:pt x="1" y="69"/>
                    </a:cubicBezTo>
                    <a:cubicBezTo>
                      <a:pt x="0" y="74"/>
                      <a:pt x="9" y="77"/>
                      <a:pt x="10" y="71"/>
                    </a:cubicBezTo>
                    <a:cubicBezTo>
                      <a:pt x="13" y="45"/>
                      <a:pt x="36" y="18"/>
                      <a:pt x="61" y="10"/>
                    </a:cubicBezTo>
                    <a:cubicBezTo>
                      <a:pt x="66" y="9"/>
                      <a:pt x="64" y="0"/>
                      <a:pt x="5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68" name="Freeform 18"/>
              <p:cNvSpPr/>
              <p:nvPr/>
            </p:nvSpPr>
            <p:spPr bwMode="auto">
              <a:xfrm>
                <a:off x="1691" y="2051"/>
                <a:ext cx="183" cy="144"/>
              </a:xfrm>
              <a:custGeom>
                <a:avLst/>
                <a:gdLst>
                  <a:gd name="T0" fmla="*/ 25 w 33"/>
                  <a:gd name="T1" fmla="*/ 1 h 26"/>
                  <a:gd name="T2" fmla="*/ 3 w 33"/>
                  <a:gd name="T3" fmla="*/ 15 h 26"/>
                  <a:gd name="T4" fmla="*/ 9 w 33"/>
                  <a:gd name="T5" fmla="*/ 21 h 26"/>
                  <a:gd name="T6" fmla="*/ 27 w 33"/>
                  <a:gd name="T7" fmla="*/ 10 h 26"/>
                  <a:gd name="T8" fmla="*/ 25 w 33"/>
                  <a:gd name="T9" fmla="*/ 1 h 26"/>
                </a:gdLst>
                <a:ahLst/>
                <a:cxnLst>
                  <a:cxn ang="0">
                    <a:pos x="T0" y="T1"/>
                  </a:cxn>
                  <a:cxn ang="0">
                    <a:pos x="T2" y="T3"/>
                  </a:cxn>
                  <a:cxn ang="0">
                    <a:pos x="T4" y="T5"/>
                  </a:cxn>
                  <a:cxn ang="0">
                    <a:pos x="T6" y="T7"/>
                  </a:cxn>
                  <a:cxn ang="0">
                    <a:pos x="T8" y="T9"/>
                  </a:cxn>
                </a:cxnLst>
                <a:rect l="0" t="0" r="r" b="b"/>
                <a:pathLst>
                  <a:path w="33" h="26">
                    <a:moveTo>
                      <a:pt x="25" y="1"/>
                    </a:moveTo>
                    <a:cubicBezTo>
                      <a:pt x="16" y="2"/>
                      <a:pt x="8" y="8"/>
                      <a:pt x="3" y="15"/>
                    </a:cubicBezTo>
                    <a:cubicBezTo>
                      <a:pt x="0" y="20"/>
                      <a:pt x="6" y="26"/>
                      <a:pt x="9" y="21"/>
                    </a:cubicBezTo>
                    <a:cubicBezTo>
                      <a:pt x="14" y="16"/>
                      <a:pt x="20" y="11"/>
                      <a:pt x="27" y="10"/>
                    </a:cubicBezTo>
                    <a:cubicBezTo>
                      <a:pt x="33" y="9"/>
                      <a:pt x="31" y="0"/>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grpSp>
      </p:grpSp>
      <p:grpSp>
        <p:nvGrpSpPr>
          <p:cNvPr id="69" name="组合 68"/>
          <p:cNvGrpSpPr/>
          <p:nvPr/>
        </p:nvGrpSpPr>
        <p:grpSpPr>
          <a:xfrm>
            <a:off x="1345602" y="3134220"/>
            <a:ext cx="4776196" cy="784535"/>
            <a:chOff x="2178973" y="2739191"/>
            <a:chExt cx="6527410" cy="713043"/>
          </a:xfrm>
        </p:grpSpPr>
        <p:grpSp>
          <p:nvGrpSpPr>
            <p:cNvPr id="70" name="Group 4"/>
            <p:cNvGrpSpPr>
              <a:grpSpLocks noChangeAspect="1"/>
            </p:cNvGrpSpPr>
            <p:nvPr/>
          </p:nvGrpSpPr>
          <p:grpSpPr bwMode="auto">
            <a:xfrm>
              <a:off x="2178973" y="2739191"/>
              <a:ext cx="483997" cy="388868"/>
              <a:chOff x="4121" y="1300"/>
              <a:chExt cx="3089" cy="2421"/>
            </a:xfrm>
            <a:solidFill>
              <a:srgbClr val="132F95"/>
            </a:solidFill>
          </p:grpSpPr>
          <p:sp>
            <p:nvSpPr>
              <p:cNvPr id="73" name="Freeform 5"/>
              <p:cNvSpPr>
                <a:spLocks noEditPoints="1"/>
              </p:cNvSpPr>
              <p:nvPr/>
            </p:nvSpPr>
            <p:spPr bwMode="auto">
              <a:xfrm>
                <a:off x="4456" y="1602"/>
                <a:ext cx="2754" cy="2119"/>
              </a:xfrm>
              <a:custGeom>
                <a:avLst/>
                <a:gdLst>
                  <a:gd name="T0" fmla="*/ 370 w 382"/>
                  <a:gd name="T1" fmla="*/ 216 h 326"/>
                  <a:gd name="T2" fmla="*/ 331 w 382"/>
                  <a:gd name="T3" fmla="*/ 188 h 326"/>
                  <a:gd name="T4" fmla="*/ 309 w 382"/>
                  <a:gd name="T5" fmla="*/ 180 h 326"/>
                  <a:gd name="T6" fmla="*/ 281 w 382"/>
                  <a:gd name="T7" fmla="*/ 129 h 326"/>
                  <a:gd name="T8" fmla="*/ 218 w 382"/>
                  <a:gd name="T9" fmla="*/ 56 h 326"/>
                  <a:gd name="T10" fmla="*/ 157 w 382"/>
                  <a:gd name="T11" fmla="*/ 77 h 326"/>
                  <a:gd name="T12" fmla="*/ 51 w 382"/>
                  <a:gd name="T13" fmla="*/ 14 h 326"/>
                  <a:gd name="T14" fmla="*/ 53 w 382"/>
                  <a:gd name="T15" fmla="*/ 84 h 326"/>
                  <a:gd name="T16" fmla="*/ 102 w 382"/>
                  <a:gd name="T17" fmla="*/ 135 h 326"/>
                  <a:gd name="T18" fmla="*/ 189 w 382"/>
                  <a:gd name="T19" fmla="*/ 228 h 326"/>
                  <a:gd name="T20" fmla="*/ 228 w 382"/>
                  <a:gd name="T21" fmla="*/ 258 h 326"/>
                  <a:gd name="T22" fmla="*/ 238 w 382"/>
                  <a:gd name="T23" fmla="*/ 281 h 326"/>
                  <a:gd name="T24" fmla="*/ 271 w 382"/>
                  <a:gd name="T25" fmla="*/ 324 h 326"/>
                  <a:gd name="T26" fmla="*/ 309 w 382"/>
                  <a:gd name="T27" fmla="*/ 298 h 326"/>
                  <a:gd name="T28" fmla="*/ 371 w 382"/>
                  <a:gd name="T29" fmla="*/ 217 h 326"/>
                  <a:gd name="T30" fmla="*/ 184 w 382"/>
                  <a:gd name="T31" fmla="*/ 215 h 326"/>
                  <a:gd name="T32" fmla="*/ 132 w 382"/>
                  <a:gd name="T33" fmla="*/ 164 h 326"/>
                  <a:gd name="T34" fmla="*/ 63 w 382"/>
                  <a:gd name="T35" fmla="*/ 77 h 326"/>
                  <a:gd name="T36" fmla="*/ 33 w 382"/>
                  <a:gd name="T37" fmla="*/ 21 h 326"/>
                  <a:gd name="T38" fmla="*/ 60 w 382"/>
                  <a:gd name="T39" fmla="*/ 40 h 326"/>
                  <a:gd name="T40" fmla="*/ 132 w 382"/>
                  <a:gd name="T41" fmla="*/ 100 h 326"/>
                  <a:gd name="T42" fmla="*/ 167 w 382"/>
                  <a:gd name="T43" fmla="*/ 86 h 326"/>
                  <a:gd name="T44" fmla="*/ 203 w 382"/>
                  <a:gd name="T45" fmla="*/ 78 h 326"/>
                  <a:gd name="T46" fmla="*/ 269 w 382"/>
                  <a:gd name="T47" fmla="*/ 131 h 326"/>
                  <a:gd name="T48" fmla="*/ 293 w 382"/>
                  <a:gd name="T49" fmla="*/ 192 h 326"/>
                  <a:gd name="T50" fmla="*/ 247 w 382"/>
                  <a:gd name="T51" fmla="*/ 236 h 326"/>
                  <a:gd name="T52" fmla="*/ 241 w 382"/>
                  <a:gd name="T53" fmla="*/ 262 h 326"/>
                  <a:gd name="T54" fmla="*/ 276 w 382"/>
                  <a:gd name="T55" fmla="*/ 223 h 326"/>
                  <a:gd name="T56" fmla="*/ 317 w 382"/>
                  <a:gd name="T57" fmla="*/ 198 h 326"/>
                  <a:gd name="T58" fmla="*/ 247 w 382"/>
                  <a:gd name="T59" fmla="*/ 270 h 326"/>
                  <a:gd name="T60" fmla="*/ 276 w 382"/>
                  <a:gd name="T61" fmla="*/ 312 h 326"/>
                  <a:gd name="T62" fmla="*/ 313 w 382"/>
                  <a:gd name="T63" fmla="*/ 221 h 326"/>
                  <a:gd name="T64" fmla="*/ 334 w 382"/>
                  <a:gd name="T65" fmla="*/ 201 h 326"/>
                  <a:gd name="T66" fmla="*/ 276 w 382"/>
                  <a:gd name="T67" fmla="*/ 31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2" h="326">
                    <a:moveTo>
                      <a:pt x="371" y="217"/>
                    </a:moveTo>
                    <a:cubicBezTo>
                      <a:pt x="371" y="217"/>
                      <a:pt x="371" y="217"/>
                      <a:pt x="370" y="216"/>
                    </a:cubicBezTo>
                    <a:cubicBezTo>
                      <a:pt x="360" y="206"/>
                      <a:pt x="348" y="196"/>
                      <a:pt x="337" y="188"/>
                    </a:cubicBezTo>
                    <a:cubicBezTo>
                      <a:pt x="335" y="187"/>
                      <a:pt x="332" y="187"/>
                      <a:pt x="331" y="188"/>
                    </a:cubicBezTo>
                    <a:cubicBezTo>
                      <a:pt x="329" y="189"/>
                      <a:pt x="328" y="190"/>
                      <a:pt x="327" y="190"/>
                    </a:cubicBezTo>
                    <a:cubicBezTo>
                      <a:pt x="322" y="185"/>
                      <a:pt x="317" y="179"/>
                      <a:pt x="309" y="180"/>
                    </a:cubicBezTo>
                    <a:cubicBezTo>
                      <a:pt x="307" y="181"/>
                      <a:pt x="306" y="182"/>
                      <a:pt x="304" y="183"/>
                    </a:cubicBezTo>
                    <a:cubicBezTo>
                      <a:pt x="292" y="166"/>
                      <a:pt x="287" y="149"/>
                      <a:pt x="281" y="129"/>
                    </a:cubicBezTo>
                    <a:cubicBezTo>
                      <a:pt x="276" y="112"/>
                      <a:pt x="266" y="97"/>
                      <a:pt x="253" y="84"/>
                    </a:cubicBezTo>
                    <a:cubicBezTo>
                      <a:pt x="244" y="74"/>
                      <a:pt x="232" y="58"/>
                      <a:pt x="218" y="56"/>
                    </a:cubicBezTo>
                    <a:cubicBezTo>
                      <a:pt x="208" y="54"/>
                      <a:pt x="200" y="59"/>
                      <a:pt x="195" y="67"/>
                    </a:cubicBezTo>
                    <a:cubicBezTo>
                      <a:pt x="181" y="58"/>
                      <a:pt x="164" y="63"/>
                      <a:pt x="157" y="77"/>
                    </a:cubicBezTo>
                    <a:cubicBezTo>
                      <a:pt x="145" y="72"/>
                      <a:pt x="131" y="76"/>
                      <a:pt x="124" y="88"/>
                    </a:cubicBezTo>
                    <a:cubicBezTo>
                      <a:pt x="99" y="64"/>
                      <a:pt x="78" y="35"/>
                      <a:pt x="51" y="14"/>
                    </a:cubicBezTo>
                    <a:cubicBezTo>
                      <a:pt x="31" y="0"/>
                      <a:pt x="0" y="13"/>
                      <a:pt x="13" y="39"/>
                    </a:cubicBezTo>
                    <a:cubicBezTo>
                      <a:pt x="21" y="57"/>
                      <a:pt x="39" y="70"/>
                      <a:pt x="53" y="84"/>
                    </a:cubicBezTo>
                    <a:cubicBezTo>
                      <a:pt x="62" y="93"/>
                      <a:pt x="71" y="103"/>
                      <a:pt x="81" y="113"/>
                    </a:cubicBezTo>
                    <a:cubicBezTo>
                      <a:pt x="88" y="120"/>
                      <a:pt x="95" y="128"/>
                      <a:pt x="102" y="135"/>
                    </a:cubicBezTo>
                    <a:cubicBezTo>
                      <a:pt x="91" y="168"/>
                      <a:pt x="103" y="200"/>
                      <a:pt x="136" y="215"/>
                    </a:cubicBezTo>
                    <a:cubicBezTo>
                      <a:pt x="153" y="222"/>
                      <a:pt x="171" y="225"/>
                      <a:pt x="189" y="228"/>
                    </a:cubicBezTo>
                    <a:cubicBezTo>
                      <a:pt x="206" y="231"/>
                      <a:pt x="218" y="242"/>
                      <a:pt x="230" y="254"/>
                    </a:cubicBezTo>
                    <a:cubicBezTo>
                      <a:pt x="229" y="255"/>
                      <a:pt x="228" y="257"/>
                      <a:pt x="228" y="258"/>
                    </a:cubicBezTo>
                    <a:cubicBezTo>
                      <a:pt x="226" y="266"/>
                      <a:pt x="234" y="273"/>
                      <a:pt x="239" y="279"/>
                    </a:cubicBezTo>
                    <a:cubicBezTo>
                      <a:pt x="239" y="279"/>
                      <a:pt x="238" y="280"/>
                      <a:pt x="238" y="281"/>
                    </a:cubicBezTo>
                    <a:cubicBezTo>
                      <a:pt x="236" y="283"/>
                      <a:pt x="235" y="287"/>
                      <a:pt x="238" y="289"/>
                    </a:cubicBezTo>
                    <a:cubicBezTo>
                      <a:pt x="249" y="301"/>
                      <a:pt x="260" y="313"/>
                      <a:pt x="271" y="324"/>
                    </a:cubicBezTo>
                    <a:cubicBezTo>
                      <a:pt x="273" y="326"/>
                      <a:pt x="276" y="326"/>
                      <a:pt x="278" y="325"/>
                    </a:cubicBezTo>
                    <a:cubicBezTo>
                      <a:pt x="290" y="320"/>
                      <a:pt x="300" y="307"/>
                      <a:pt x="309" y="298"/>
                    </a:cubicBezTo>
                    <a:cubicBezTo>
                      <a:pt x="320" y="286"/>
                      <a:pt x="331" y="275"/>
                      <a:pt x="342" y="264"/>
                    </a:cubicBezTo>
                    <a:cubicBezTo>
                      <a:pt x="351" y="255"/>
                      <a:pt x="382" y="233"/>
                      <a:pt x="371" y="217"/>
                    </a:cubicBezTo>
                    <a:close/>
                    <a:moveTo>
                      <a:pt x="238" y="245"/>
                    </a:moveTo>
                    <a:cubicBezTo>
                      <a:pt x="222" y="229"/>
                      <a:pt x="207" y="219"/>
                      <a:pt x="184" y="215"/>
                    </a:cubicBezTo>
                    <a:cubicBezTo>
                      <a:pt x="145" y="209"/>
                      <a:pt x="98" y="191"/>
                      <a:pt x="112" y="145"/>
                    </a:cubicBezTo>
                    <a:cubicBezTo>
                      <a:pt x="118" y="151"/>
                      <a:pt x="125" y="158"/>
                      <a:pt x="132" y="164"/>
                    </a:cubicBezTo>
                    <a:cubicBezTo>
                      <a:pt x="137" y="170"/>
                      <a:pt x="146" y="161"/>
                      <a:pt x="140" y="156"/>
                    </a:cubicBezTo>
                    <a:cubicBezTo>
                      <a:pt x="114" y="130"/>
                      <a:pt x="89" y="103"/>
                      <a:pt x="63" y="77"/>
                    </a:cubicBezTo>
                    <a:cubicBezTo>
                      <a:pt x="52" y="66"/>
                      <a:pt x="34" y="54"/>
                      <a:pt x="27" y="40"/>
                    </a:cubicBezTo>
                    <a:cubicBezTo>
                      <a:pt x="22" y="31"/>
                      <a:pt x="21" y="22"/>
                      <a:pt x="33" y="21"/>
                    </a:cubicBezTo>
                    <a:cubicBezTo>
                      <a:pt x="40" y="21"/>
                      <a:pt x="42" y="23"/>
                      <a:pt x="48" y="27"/>
                    </a:cubicBezTo>
                    <a:cubicBezTo>
                      <a:pt x="52" y="31"/>
                      <a:pt x="56" y="36"/>
                      <a:pt x="60" y="40"/>
                    </a:cubicBezTo>
                    <a:cubicBezTo>
                      <a:pt x="81" y="61"/>
                      <a:pt x="100" y="83"/>
                      <a:pt x="122" y="103"/>
                    </a:cubicBezTo>
                    <a:cubicBezTo>
                      <a:pt x="125" y="106"/>
                      <a:pt x="131" y="105"/>
                      <a:pt x="132" y="100"/>
                    </a:cubicBezTo>
                    <a:cubicBezTo>
                      <a:pt x="135" y="88"/>
                      <a:pt x="143" y="85"/>
                      <a:pt x="157" y="91"/>
                    </a:cubicBezTo>
                    <a:cubicBezTo>
                      <a:pt x="161" y="94"/>
                      <a:pt x="166" y="92"/>
                      <a:pt x="167" y="86"/>
                    </a:cubicBezTo>
                    <a:cubicBezTo>
                      <a:pt x="170" y="74"/>
                      <a:pt x="179" y="72"/>
                      <a:pt x="193" y="81"/>
                    </a:cubicBezTo>
                    <a:cubicBezTo>
                      <a:pt x="196" y="84"/>
                      <a:pt x="202" y="83"/>
                      <a:pt x="203" y="78"/>
                    </a:cubicBezTo>
                    <a:cubicBezTo>
                      <a:pt x="210" y="52"/>
                      <a:pt x="239" y="86"/>
                      <a:pt x="246" y="93"/>
                    </a:cubicBezTo>
                    <a:cubicBezTo>
                      <a:pt x="256" y="104"/>
                      <a:pt x="264" y="116"/>
                      <a:pt x="269" y="131"/>
                    </a:cubicBezTo>
                    <a:cubicBezTo>
                      <a:pt x="277" y="152"/>
                      <a:pt x="281" y="172"/>
                      <a:pt x="295" y="191"/>
                    </a:cubicBezTo>
                    <a:cubicBezTo>
                      <a:pt x="294" y="191"/>
                      <a:pt x="293" y="192"/>
                      <a:pt x="293" y="192"/>
                    </a:cubicBezTo>
                    <a:cubicBezTo>
                      <a:pt x="284" y="199"/>
                      <a:pt x="276" y="207"/>
                      <a:pt x="268" y="215"/>
                    </a:cubicBezTo>
                    <a:cubicBezTo>
                      <a:pt x="261" y="222"/>
                      <a:pt x="254" y="229"/>
                      <a:pt x="247" y="236"/>
                    </a:cubicBezTo>
                    <a:cubicBezTo>
                      <a:pt x="245" y="239"/>
                      <a:pt x="241" y="242"/>
                      <a:pt x="238" y="245"/>
                    </a:cubicBezTo>
                    <a:close/>
                    <a:moveTo>
                      <a:pt x="241" y="262"/>
                    </a:moveTo>
                    <a:cubicBezTo>
                      <a:pt x="241" y="259"/>
                      <a:pt x="246" y="255"/>
                      <a:pt x="249" y="252"/>
                    </a:cubicBezTo>
                    <a:cubicBezTo>
                      <a:pt x="258" y="242"/>
                      <a:pt x="267" y="232"/>
                      <a:pt x="276" y="223"/>
                    </a:cubicBezTo>
                    <a:cubicBezTo>
                      <a:pt x="286" y="213"/>
                      <a:pt x="297" y="204"/>
                      <a:pt x="308" y="196"/>
                    </a:cubicBezTo>
                    <a:cubicBezTo>
                      <a:pt x="314" y="191"/>
                      <a:pt x="313" y="193"/>
                      <a:pt x="317" y="198"/>
                    </a:cubicBezTo>
                    <a:cubicBezTo>
                      <a:pt x="308" y="207"/>
                      <a:pt x="300" y="218"/>
                      <a:pt x="292" y="226"/>
                    </a:cubicBezTo>
                    <a:cubicBezTo>
                      <a:pt x="277" y="241"/>
                      <a:pt x="262" y="254"/>
                      <a:pt x="247" y="270"/>
                    </a:cubicBezTo>
                    <a:cubicBezTo>
                      <a:pt x="245" y="267"/>
                      <a:pt x="241" y="262"/>
                      <a:pt x="241" y="262"/>
                    </a:cubicBezTo>
                    <a:close/>
                    <a:moveTo>
                      <a:pt x="276" y="312"/>
                    </a:moveTo>
                    <a:cubicBezTo>
                      <a:pt x="267" y="303"/>
                      <a:pt x="259" y="294"/>
                      <a:pt x="250" y="285"/>
                    </a:cubicBezTo>
                    <a:cubicBezTo>
                      <a:pt x="270" y="262"/>
                      <a:pt x="293" y="243"/>
                      <a:pt x="313" y="221"/>
                    </a:cubicBezTo>
                    <a:cubicBezTo>
                      <a:pt x="318" y="217"/>
                      <a:pt x="322" y="212"/>
                      <a:pt x="326" y="208"/>
                    </a:cubicBezTo>
                    <a:cubicBezTo>
                      <a:pt x="329" y="205"/>
                      <a:pt x="334" y="201"/>
                      <a:pt x="334" y="201"/>
                    </a:cubicBezTo>
                    <a:cubicBezTo>
                      <a:pt x="339" y="201"/>
                      <a:pt x="358" y="221"/>
                      <a:pt x="362" y="225"/>
                    </a:cubicBezTo>
                    <a:cubicBezTo>
                      <a:pt x="363" y="227"/>
                      <a:pt x="295" y="297"/>
                      <a:pt x="276" y="3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74" name="Freeform 6"/>
              <p:cNvSpPr>
                <a:spLocks noEditPoints="1"/>
              </p:cNvSpPr>
              <p:nvPr/>
            </p:nvSpPr>
            <p:spPr bwMode="auto">
              <a:xfrm>
                <a:off x="6127" y="3341"/>
                <a:ext cx="190" cy="209"/>
              </a:xfrm>
              <a:custGeom>
                <a:avLst/>
                <a:gdLst>
                  <a:gd name="T0" fmla="*/ 5 w 30"/>
                  <a:gd name="T1" fmla="*/ 9 h 33"/>
                  <a:gd name="T2" fmla="*/ 4 w 30"/>
                  <a:gd name="T3" fmla="*/ 9 h 33"/>
                  <a:gd name="T4" fmla="*/ 4 w 30"/>
                  <a:gd name="T5" fmla="*/ 10 h 33"/>
                  <a:gd name="T6" fmla="*/ 7 w 30"/>
                  <a:gd name="T7" fmla="*/ 29 h 33"/>
                  <a:gd name="T8" fmla="*/ 26 w 30"/>
                  <a:gd name="T9" fmla="*/ 25 h 33"/>
                  <a:gd name="T10" fmla="*/ 23 w 30"/>
                  <a:gd name="T11" fmla="*/ 5 h 33"/>
                  <a:gd name="T12" fmla="*/ 5 w 30"/>
                  <a:gd name="T13" fmla="*/ 9 h 33"/>
                  <a:gd name="T14" fmla="*/ 18 w 30"/>
                  <a:gd name="T15" fmla="*/ 20 h 33"/>
                  <a:gd name="T16" fmla="*/ 12 w 30"/>
                  <a:gd name="T17" fmla="*/ 22 h 33"/>
                  <a:gd name="T18" fmla="*/ 12 w 30"/>
                  <a:gd name="T19" fmla="*/ 14 h 33"/>
                  <a:gd name="T20" fmla="*/ 18 w 30"/>
                  <a:gd name="T21" fmla="*/ 13 h 33"/>
                  <a:gd name="T22" fmla="*/ 18 w 30"/>
                  <a:gd name="T23"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 h="33">
                    <a:moveTo>
                      <a:pt x="5" y="9"/>
                    </a:moveTo>
                    <a:cubicBezTo>
                      <a:pt x="5" y="9"/>
                      <a:pt x="4" y="9"/>
                      <a:pt x="4" y="9"/>
                    </a:cubicBezTo>
                    <a:cubicBezTo>
                      <a:pt x="4" y="10"/>
                      <a:pt x="4" y="10"/>
                      <a:pt x="4" y="10"/>
                    </a:cubicBezTo>
                    <a:cubicBezTo>
                      <a:pt x="0" y="17"/>
                      <a:pt x="0" y="25"/>
                      <a:pt x="7" y="29"/>
                    </a:cubicBezTo>
                    <a:cubicBezTo>
                      <a:pt x="13" y="33"/>
                      <a:pt x="22" y="31"/>
                      <a:pt x="26" y="25"/>
                    </a:cubicBezTo>
                    <a:cubicBezTo>
                      <a:pt x="30" y="19"/>
                      <a:pt x="28" y="10"/>
                      <a:pt x="23" y="5"/>
                    </a:cubicBezTo>
                    <a:cubicBezTo>
                      <a:pt x="17" y="0"/>
                      <a:pt x="9" y="3"/>
                      <a:pt x="5" y="9"/>
                    </a:cubicBezTo>
                    <a:close/>
                    <a:moveTo>
                      <a:pt x="18" y="20"/>
                    </a:moveTo>
                    <a:cubicBezTo>
                      <a:pt x="17" y="22"/>
                      <a:pt x="14" y="23"/>
                      <a:pt x="12" y="22"/>
                    </a:cubicBezTo>
                    <a:cubicBezTo>
                      <a:pt x="9" y="20"/>
                      <a:pt x="10" y="16"/>
                      <a:pt x="12" y="14"/>
                    </a:cubicBezTo>
                    <a:cubicBezTo>
                      <a:pt x="13" y="12"/>
                      <a:pt x="17" y="11"/>
                      <a:pt x="18" y="13"/>
                    </a:cubicBezTo>
                    <a:cubicBezTo>
                      <a:pt x="19" y="15"/>
                      <a:pt x="20" y="18"/>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75" name="Freeform 7"/>
              <p:cNvSpPr/>
              <p:nvPr/>
            </p:nvSpPr>
            <p:spPr bwMode="auto">
              <a:xfrm>
                <a:off x="4228" y="1421"/>
                <a:ext cx="842" cy="830"/>
              </a:xfrm>
              <a:custGeom>
                <a:avLst/>
                <a:gdLst>
                  <a:gd name="T0" fmla="*/ 127 w 133"/>
                  <a:gd name="T1" fmla="*/ 64 h 131"/>
                  <a:gd name="T2" fmla="*/ 35 w 133"/>
                  <a:gd name="T3" fmla="*/ 29 h 131"/>
                  <a:gd name="T4" fmla="*/ 70 w 133"/>
                  <a:gd name="T5" fmla="*/ 125 h 131"/>
                  <a:gd name="T6" fmla="*/ 70 w 133"/>
                  <a:gd name="T7" fmla="*/ 116 h 131"/>
                  <a:gd name="T8" fmla="*/ 41 w 133"/>
                  <a:gd name="T9" fmla="*/ 35 h 131"/>
                  <a:gd name="T10" fmla="*/ 118 w 133"/>
                  <a:gd name="T11" fmla="*/ 64 h 131"/>
                  <a:gd name="T12" fmla="*/ 127 w 133"/>
                  <a:gd name="T13" fmla="*/ 64 h 131"/>
                </a:gdLst>
                <a:ahLst/>
                <a:cxnLst>
                  <a:cxn ang="0">
                    <a:pos x="T0" y="T1"/>
                  </a:cxn>
                  <a:cxn ang="0">
                    <a:pos x="T2" y="T3"/>
                  </a:cxn>
                  <a:cxn ang="0">
                    <a:pos x="T4" y="T5"/>
                  </a:cxn>
                  <a:cxn ang="0">
                    <a:pos x="T6" y="T7"/>
                  </a:cxn>
                  <a:cxn ang="0">
                    <a:pos x="T8" y="T9"/>
                  </a:cxn>
                  <a:cxn ang="0">
                    <a:pos x="T10" y="T11"/>
                  </a:cxn>
                  <a:cxn ang="0">
                    <a:pos x="T12" y="T13"/>
                  </a:cxn>
                </a:cxnLst>
                <a:rect l="0" t="0" r="r" b="b"/>
                <a:pathLst>
                  <a:path w="133" h="131">
                    <a:moveTo>
                      <a:pt x="127" y="64"/>
                    </a:moveTo>
                    <a:cubicBezTo>
                      <a:pt x="133" y="13"/>
                      <a:pt x="66" y="0"/>
                      <a:pt x="35" y="29"/>
                    </a:cubicBezTo>
                    <a:cubicBezTo>
                      <a:pt x="0" y="61"/>
                      <a:pt x="16" y="131"/>
                      <a:pt x="70" y="125"/>
                    </a:cubicBezTo>
                    <a:cubicBezTo>
                      <a:pt x="76" y="125"/>
                      <a:pt x="76" y="116"/>
                      <a:pt x="70" y="116"/>
                    </a:cubicBezTo>
                    <a:cubicBezTo>
                      <a:pt x="23" y="121"/>
                      <a:pt x="12" y="62"/>
                      <a:pt x="41" y="35"/>
                    </a:cubicBezTo>
                    <a:cubicBezTo>
                      <a:pt x="67" y="11"/>
                      <a:pt x="123" y="21"/>
                      <a:pt x="118" y="64"/>
                    </a:cubicBezTo>
                    <a:cubicBezTo>
                      <a:pt x="118" y="69"/>
                      <a:pt x="127" y="69"/>
                      <a:pt x="127"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76" name="Freeform 8"/>
              <p:cNvSpPr/>
              <p:nvPr/>
            </p:nvSpPr>
            <p:spPr bwMode="auto">
              <a:xfrm>
                <a:off x="4121" y="1300"/>
                <a:ext cx="1133" cy="1091"/>
              </a:xfrm>
              <a:custGeom>
                <a:avLst/>
                <a:gdLst>
                  <a:gd name="T0" fmla="*/ 102 w 179"/>
                  <a:gd name="T1" fmla="*/ 152 h 172"/>
                  <a:gd name="T2" fmla="*/ 34 w 179"/>
                  <a:gd name="T3" fmla="*/ 135 h 172"/>
                  <a:gd name="T4" fmla="*/ 41 w 179"/>
                  <a:gd name="T5" fmla="*/ 38 h 172"/>
                  <a:gd name="T6" fmla="*/ 126 w 179"/>
                  <a:gd name="T7" fmla="*/ 24 h 172"/>
                  <a:gd name="T8" fmla="*/ 154 w 179"/>
                  <a:gd name="T9" fmla="*/ 103 h 172"/>
                  <a:gd name="T10" fmla="*/ 162 w 179"/>
                  <a:gd name="T11" fmla="*/ 108 h 172"/>
                  <a:gd name="T12" fmla="*/ 138 w 179"/>
                  <a:gd name="T13" fmla="*/ 21 h 172"/>
                  <a:gd name="T14" fmla="*/ 39 w 179"/>
                  <a:gd name="T15" fmla="*/ 27 h 172"/>
                  <a:gd name="T16" fmla="*/ 21 w 179"/>
                  <a:gd name="T17" fmla="*/ 133 h 172"/>
                  <a:gd name="T18" fmla="*/ 104 w 179"/>
                  <a:gd name="T19" fmla="*/ 161 h 172"/>
                  <a:gd name="T20" fmla="*/ 102 w 179"/>
                  <a:gd name="T21" fmla="*/ 15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72">
                    <a:moveTo>
                      <a:pt x="102" y="152"/>
                    </a:moveTo>
                    <a:cubicBezTo>
                      <a:pt x="79" y="161"/>
                      <a:pt x="51" y="152"/>
                      <a:pt x="34" y="135"/>
                    </a:cubicBezTo>
                    <a:cubicBezTo>
                      <a:pt x="9" y="108"/>
                      <a:pt x="19" y="62"/>
                      <a:pt x="41" y="38"/>
                    </a:cubicBezTo>
                    <a:cubicBezTo>
                      <a:pt x="63" y="14"/>
                      <a:pt x="98" y="9"/>
                      <a:pt x="126" y="24"/>
                    </a:cubicBezTo>
                    <a:cubicBezTo>
                      <a:pt x="152" y="38"/>
                      <a:pt x="170" y="77"/>
                      <a:pt x="154" y="103"/>
                    </a:cubicBezTo>
                    <a:cubicBezTo>
                      <a:pt x="151" y="108"/>
                      <a:pt x="159" y="113"/>
                      <a:pt x="162" y="108"/>
                    </a:cubicBezTo>
                    <a:cubicBezTo>
                      <a:pt x="179" y="79"/>
                      <a:pt x="164" y="40"/>
                      <a:pt x="138" y="21"/>
                    </a:cubicBezTo>
                    <a:cubicBezTo>
                      <a:pt x="107" y="0"/>
                      <a:pt x="65" y="2"/>
                      <a:pt x="39" y="27"/>
                    </a:cubicBezTo>
                    <a:cubicBezTo>
                      <a:pt x="12" y="53"/>
                      <a:pt x="0" y="100"/>
                      <a:pt x="21" y="133"/>
                    </a:cubicBezTo>
                    <a:cubicBezTo>
                      <a:pt x="38" y="158"/>
                      <a:pt x="76" y="172"/>
                      <a:pt x="104" y="161"/>
                    </a:cubicBezTo>
                    <a:cubicBezTo>
                      <a:pt x="110" y="158"/>
                      <a:pt x="107" y="150"/>
                      <a:pt x="102"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77" name="Freeform 9"/>
              <p:cNvSpPr/>
              <p:nvPr/>
            </p:nvSpPr>
            <p:spPr bwMode="auto">
              <a:xfrm>
                <a:off x="6482" y="3012"/>
                <a:ext cx="133" cy="171"/>
              </a:xfrm>
              <a:custGeom>
                <a:avLst/>
                <a:gdLst>
                  <a:gd name="T0" fmla="*/ 10 w 21"/>
                  <a:gd name="T1" fmla="*/ 5 h 27"/>
                  <a:gd name="T2" fmla="*/ 3 w 21"/>
                  <a:gd name="T3" fmla="*/ 9 h 27"/>
                  <a:gd name="T4" fmla="*/ 10 w 21"/>
                  <a:gd name="T5" fmla="*/ 22 h 27"/>
                  <a:gd name="T6" fmla="*/ 18 w 21"/>
                  <a:gd name="T7" fmla="*/ 17 h 27"/>
                  <a:gd name="T8" fmla="*/ 10 w 21"/>
                  <a:gd name="T9" fmla="*/ 5 h 27"/>
                </a:gdLst>
                <a:ahLst/>
                <a:cxnLst>
                  <a:cxn ang="0">
                    <a:pos x="T0" y="T1"/>
                  </a:cxn>
                  <a:cxn ang="0">
                    <a:pos x="T2" y="T3"/>
                  </a:cxn>
                  <a:cxn ang="0">
                    <a:pos x="T4" y="T5"/>
                  </a:cxn>
                  <a:cxn ang="0">
                    <a:pos x="T6" y="T7"/>
                  </a:cxn>
                  <a:cxn ang="0">
                    <a:pos x="T8" y="T9"/>
                  </a:cxn>
                </a:cxnLst>
                <a:rect l="0" t="0" r="r" b="b"/>
                <a:pathLst>
                  <a:path w="21" h="27">
                    <a:moveTo>
                      <a:pt x="10" y="5"/>
                    </a:moveTo>
                    <a:cubicBezTo>
                      <a:pt x="7" y="0"/>
                      <a:pt x="0" y="4"/>
                      <a:pt x="3" y="9"/>
                    </a:cubicBezTo>
                    <a:cubicBezTo>
                      <a:pt x="5" y="14"/>
                      <a:pt x="8" y="18"/>
                      <a:pt x="10" y="22"/>
                    </a:cubicBezTo>
                    <a:cubicBezTo>
                      <a:pt x="13" y="27"/>
                      <a:pt x="21" y="22"/>
                      <a:pt x="18" y="17"/>
                    </a:cubicBezTo>
                    <a:cubicBezTo>
                      <a:pt x="15" y="13"/>
                      <a:pt x="13" y="9"/>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78" name="Freeform 10"/>
              <p:cNvSpPr/>
              <p:nvPr/>
            </p:nvSpPr>
            <p:spPr bwMode="auto">
              <a:xfrm>
                <a:off x="6577" y="3012"/>
                <a:ext cx="95" cy="139"/>
              </a:xfrm>
              <a:custGeom>
                <a:avLst/>
                <a:gdLst>
                  <a:gd name="T0" fmla="*/ 8 w 15"/>
                  <a:gd name="T1" fmla="*/ 3 h 22"/>
                  <a:gd name="T2" fmla="*/ 2 w 15"/>
                  <a:gd name="T3" fmla="*/ 1 h 22"/>
                  <a:gd name="T4" fmla="*/ 1 w 15"/>
                  <a:gd name="T5" fmla="*/ 7 h 22"/>
                  <a:gd name="T6" fmla="*/ 6 w 15"/>
                  <a:gd name="T7" fmla="*/ 20 h 22"/>
                  <a:gd name="T8" fmla="*/ 12 w 15"/>
                  <a:gd name="T9" fmla="*/ 21 h 22"/>
                  <a:gd name="T10" fmla="*/ 14 w 15"/>
                  <a:gd name="T11" fmla="*/ 15 h 22"/>
                  <a:gd name="T12" fmla="*/ 8 w 15"/>
                  <a:gd name="T13" fmla="*/ 3 h 22"/>
                </a:gdLst>
                <a:ahLst/>
                <a:cxnLst>
                  <a:cxn ang="0">
                    <a:pos x="T0" y="T1"/>
                  </a:cxn>
                  <a:cxn ang="0">
                    <a:pos x="T2" y="T3"/>
                  </a:cxn>
                  <a:cxn ang="0">
                    <a:pos x="T4" y="T5"/>
                  </a:cxn>
                  <a:cxn ang="0">
                    <a:pos x="T6" y="T7"/>
                  </a:cxn>
                  <a:cxn ang="0">
                    <a:pos x="T8" y="T9"/>
                  </a:cxn>
                  <a:cxn ang="0">
                    <a:pos x="T10" y="T11"/>
                  </a:cxn>
                  <a:cxn ang="0">
                    <a:pos x="T12" y="T13"/>
                  </a:cxn>
                </a:cxnLst>
                <a:rect l="0" t="0" r="r" b="b"/>
                <a:pathLst>
                  <a:path w="15" h="22">
                    <a:moveTo>
                      <a:pt x="8" y="3"/>
                    </a:moveTo>
                    <a:cubicBezTo>
                      <a:pt x="7" y="0"/>
                      <a:pt x="4" y="0"/>
                      <a:pt x="2" y="1"/>
                    </a:cubicBezTo>
                    <a:cubicBezTo>
                      <a:pt x="0" y="2"/>
                      <a:pt x="0" y="5"/>
                      <a:pt x="1" y="7"/>
                    </a:cubicBezTo>
                    <a:cubicBezTo>
                      <a:pt x="2" y="11"/>
                      <a:pt x="4" y="16"/>
                      <a:pt x="6" y="20"/>
                    </a:cubicBezTo>
                    <a:cubicBezTo>
                      <a:pt x="7" y="22"/>
                      <a:pt x="10" y="22"/>
                      <a:pt x="12" y="21"/>
                    </a:cubicBezTo>
                    <a:cubicBezTo>
                      <a:pt x="15" y="20"/>
                      <a:pt x="15" y="17"/>
                      <a:pt x="14" y="15"/>
                    </a:cubicBezTo>
                    <a:cubicBezTo>
                      <a:pt x="12" y="11"/>
                      <a:pt x="10" y="7"/>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grpSp>
        <p:sp>
          <p:nvSpPr>
            <p:cNvPr id="71" name="TextBox 41"/>
            <p:cNvSpPr txBox="1"/>
            <p:nvPr/>
          </p:nvSpPr>
          <p:spPr>
            <a:xfrm>
              <a:off x="2645108" y="2862320"/>
              <a:ext cx="25008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lumMod val="65000"/>
                      <a:lumOff val="35000"/>
                    </a:prstClr>
                  </a:solidFill>
                  <a:effectLst/>
                  <a:uLnTx/>
                  <a:uFillTx/>
                  <a:latin typeface="ADAM.CG PRO" pitchFamily="50" charset="0"/>
                  <a:ea typeface="等线" panose="02010600030101010101" charset="-122"/>
                  <a:cs typeface="+mn-cs"/>
                </a:rPr>
                <a:t>人机交互</a:t>
              </a:r>
              <a:endParaRPr kumimoji="0" lang="en-US" sz="1200" b="0" i="0" u="none" strike="noStrike" kern="1200" cap="none" spc="0" normalizeH="0" baseline="0" noProof="0" dirty="0">
                <a:ln>
                  <a:noFill/>
                </a:ln>
                <a:solidFill>
                  <a:prstClr val="black">
                    <a:lumMod val="65000"/>
                    <a:lumOff val="35000"/>
                  </a:prstClr>
                </a:solidFill>
                <a:effectLst/>
                <a:uLnTx/>
                <a:uFillTx/>
                <a:latin typeface="ADAM.CG PRO" pitchFamily="50" charset="0"/>
                <a:ea typeface="+mn-ea"/>
                <a:cs typeface="+mn-cs"/>
              </a:endParaRPr>
            </a:p>
          </p:txBody>
        </p:sp>
        <p:sp>
          <p:nvSpPr>
            <p:cNvPr id="72" name="矩形 71"/>
            <p:cNvSpPr/>
            <p:nvPr/>
          </p:nvSpPr>
          <p:spPr>
            <a:xfrm>
              <a:off x="2505840" y="3119835"/>
              <a:ext cx="6200543" cy="332399"/>
            </a:xfrm>
            <a:prstGeom prst="rect">
              <a:avLst/>
            </a:prstGeom>
          </p:spPr>
          <p:txBody>
            <a:bodyPr wrap="square">
              <a:spAutoFit/>
            </a:bodyPr>
            <a:lstStyle/>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良好人机界面、触摸液晶屏、手机智能控制、计费计量</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endParaRPr>
            </a:p>
          </p:txBody>
        </p:sp>
      </p:grpSp>
      <p:grpSp>
        <p:nvGrpSpPr>
          <p:cNvPr id="79" name="组合 78"/>
          <p:cNvGrpSpPr/>
          <p:nvPr/>
        </p:nvGrpSpPr>
        <p:grpSpPr>
          <a:xfrm>
            <a:off x="6302139" y="2855080"/>
            <a:ext cx="3397983" cy="714702"/>
            <a:chOff x="7029488" y="2090239"/>
            <a:chExt cx="3182840" cy="649574"/>
          </a:xfrm>
        </p:grpSpPr>
        <p:grpSp>
          <p:nvGrpSpPr>
            <p:cNvPr id="80" name="Group 16"/>
            <p:cNvGrpSpPr>
              <a:grpSpLocks noChangeAspect="1"/>
            </p:cNvGrpSpPr>
            <p:nvPr/>
          </p:nvGrpSpPr>
          <p:grpSpPr bwMode="auto">
            <a:xfrm>
              <a:off x="7029488" y="2090239"/>
              <a:ext cx="458784" cy="425183"/>
              <a:chOff x="4474" y="1701"/>
              <a:chExt cx="710" cy="658"/>
            </a:xfrm>
            <a:solidFill>
              <a:srgbClr val="132F95"/>
            </a:solidFill>
          </p:grpSpPr>
          <p:sp>
            <p:nvSpPr>
              <p:cNvPr id="83" name="Freeform 17"/>
              <p:cNvSpPr>
                <a:spLocks noEditPoints="1"/>
              </p:cNvSpPr>
              <p:nvPr/>
            </p:nvSpPr>
            <p:spPr bwMode="auto">
              <a:xfrm>
                <a:off x="4474" y="2050"/>
                <a:ext cx="136" cy="160"/>
              </a:xfrm>
              <a:custGeom>
                <a:avLst/>
                <a:gdLst>
                  <a:gd name="T0" fmla="*/ 45 w 77"/>
                  <a:gd name="T1" fmla="*/ 53 h 91"/>
                  <a:gd name="T2" fmla="*/ 72 w 77"/>
                  <a:gd name="T3" fmla="*/ 24 h 91"/>
                  <a:gd name="T4" fmla="*/ 75 w 77"/>
                  <a:gd name="T5" fmla="*/ 9 h 91"/>
                  <a:gd name="T6" fmla="*/ 74 w 77"/>
                  <a:gd name="T7" fmla="*/ 7 h 91"/>
                  <a:gd name="T8" fmla="*/ 71 w 77"/>
                  <a:gd name="T9" fmla="*/ 5 h 91"/>
                  <a:gd name="T10" fmla="*/ 34 w 77"/>
                  <a:gd name="T11" fmla="*/ 29 h 91"/>
                  <a:gd name="T12" fmla="*/ 1 w 77"/>
                  <a:gd name="T13" fmla="*/ 71 h 91"/>
                  <a:gd name="T14" fmla="*/ 2 w 77"/>
                  <a:gd name="T15" fmla="*/ 76 h 91"/>
                  <a:gd name="T16" fmla="*/ 45 w 77"/>
                  <a:gd name="T17" fmla="*/ 53 h 91"/>
                  <a:gd name="T18" fmla="*/ 20 w 77"/>
                  <a:gd name="T19" fmla="*/ 66 h 91"/>
                  <a:gd name="T20" fmla="*/ 10 w 77"/>
                  <a:gd name="T21" fmla="*/ 73 h 91"/>
                  <a:gd name="T22" fmla="*/ 22 w 77"/>
                  <a:gd name="T23" fmla="*/ 55 h 91"/>
                  <a:gd name="T24" fmla="*/ 34 w 77"/>
                  <a:gd name="T25" fmla="*/ 41 h 91"/>
                  <a:gd name="T26" fmla="*/ 67 w 77"/>
                  <a:gd name="T27" fmla="*/ 13 h 91"/>
                  <a:gd name="T28" fmla="*/ 40 w 77"/>
                  <a:gd name="T29" fmla="*/ 45 h 91"/>
                  <a:gd name="T30" fmla="*/ 27 w 77"/>
                  <a:gd name="T31" fmla="*/ 59 h 91"/>
                  <a:gd name="T32" fmla="*/ 20 w 77"/>
                  <a:gd name="T33" fmla="*/ 6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91">
                    <a:moveTo>
                      <a:pt x="45" y="53"/>
                    </a:moveTo>
                    <a:cubicBezTo>
                      <a:pt x="54" y="44"/>
                      <a:pt x="63" y="34"/>
                      <a:pt x="72" y="24"/>
                    </a:cubicBezTo>
                    <a:cubicBezTo>
                      <a:pt x="75" y="19"/>
                      <a:pt x="77" y="15"/>
                      <a:pt x="75" y="9"/>
                    </a:cubicBezTo>
                    <a:cubicBezTo>
                      <a:pt x="75" y="8"/>
                      <a:pt x="75" y="7"/>
                      <a:pt x="74" y="7"/>
                    </a:cubicBezTo>
                    <a:cubicBezTo>
                      <a:pt x="73" y="6"/>
                      <a:pt x="72" y="5"/>
                      <a:pt x="71" y="5"/>
                    </a:cubicBezTo>
                    <a:cubicBezTo>
                      <a:pt x="56" y="0"/>
                      <a:pt x="43" y="19"/>
                      <a:pt x="34" y="29"/>
                    </a:cubicBezTo>
                    <a:cubicBezTo>
                      <a:pt x="22" y="41"/>
                      <a:pt x="6" y="55"/>
                      <a:pt x="1" y="71"/>
                    </a:cubicBezTo>
                    <a:cubicBezTo>
                      <a:pt x="0" y="73"/>
                      <a:pt x="1" y="75"/>
                      <a:pt x="2" y="76"/>
                    </a:cubicBezTo>
                    <a:cubicBezTo>
                      <a:pt x="17" y="91"/>
                      <a:pt x="36" y="63"/>
                      <a:pt x="45" y="53"/>
                    </a:cubicBezTo>
                    <a:close/>
                    <a:moveTo>
                      <a:pt x="20" y="66"/>
                    </a:moveTo>
                    <a:cubicBezTo>
                      <a:pt x="18" y="68"/>
                      <a:pt x="11" y="74"/>
                      <a:pt x="10" y="73"/>
                    </a:cubicBezTo>
                    <a:cubicBezTo>
                      <a:pt x="9" y="68"/>
                      <a:pt x="19" y="59"/>
                      <a:pt x="22" y="55"/>
                    </a:cubicBezTo>
                    <a:cubicBezTo>
                      <a:pt x="26" y="50"/>
                      <a:pt x="30" y="46"/>
                      <a:pt x="34" y="41"/>
                    </a:cubicBezTo>
                    <a:cubicBezTo>
                      <a:pt x="39" y="36"/>
                      <a:pt x="58" y="12"/>
                      <a:pt x="67" y="13"/>
                    </a:cubicBezTo>
                    <a:cubicBezTo>
                      <a:pt x="67" y="21"/>
                      <a:pt x="44" y="41"/>
                      <a:pt x="40" y="45"/>
                    </a:cubicBezTo>
                    <a:cubicBezTo>
                      <a:pt x="36" y="50"/>
                      <a:pt x="31" y="54"/>
                      <a:pt x="27" y="59"/>
                    </a:cubicBezTo>
                    <a:cubicBezTo>
                      <a:pt x="25" y="61"/>
                      <a:pt x="23" y="64"/>
                      <a:pt x="20"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84" name="Freeform 18"/>
              <p:cNvSpPr>
                <a:spLocks noEditPoints="1"/>
              </p:cNvSpPr>
              <p:nvPr/>
            </p:nvSpPr>
            <p:spPr bwMode="auto">
              <a:xfrm>
                <a:off x="4518" y="2078"/>
                <a:ext cx="145" cy="175"/>
              </a:xfrm>
              <a:custGeom>
                <a:avLst/>
                <a:gdLst>
                  <a:gd name="T0" fmla="*/ 40 w 82"/>
                  <a:gd name="T1" fmla="*/ 31 h 99"/>
                  <a:gd name="T2" fmla="*/ 12 w 82"/>
                  <a:gd name="T3" fmla="*/ 61 h 99"/>
                  <a:gd name="T4" fmla="*/ 1 w 82"/>
                  <a:gd name="T5" fmla="*/ 84 h 99"/>
                  <a:gd name="T6" fmla="*/ 1 w 82"/>
                  <a:gd name="T7" fmla="*/ 84 h 99"/>
                  <a:gd name="T8" fmla="*/ 1 w 82"/>
                  <a:gd name="T9" fmla="*/ 84 h 99"/>
                  <a:gd name="T10" fmla="*/ 4 w 82"/>
                  <a:gd name="T11" fmla="*/ 87 h 99"/>
                  <a:gd name="T12" fmla="*/ 46 w 82"/>
                  <a:gd name="T13" fmla="*/ 61 h 99"/>
                  <a:gd name="T14" fmla="*/ 75 w 82"/>
                  <a:gd name="T15" fmla="*/ 16 h 99"/>
                  <a:gd name="T16" fmla="*/ 40 w 82"/>
                  <a:gd name="T17" fmla="*/ 31 h 99"/>
                  <a:gd name="T18" fmla="*/ 10 w 82"/>
                  <a:gd name="T19" fmla="*/ 80 h 99"/>
                  <a:gd name="T20" fmla="*/ 37 w 82"/>
                  <a:gd name="T21" fmla="*/ 48 h 99"/>
                  <a:gd name="T22" fmla="*/ 64 w 82"/>
                  <a:gd name="T23" fmla="*/ 23 h 99"/>
                  <a:gd name="T24" fmla="*/ 10 w 82"/>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99">
                    <a:moveTo>
                      <a:pt x="40" y="31"/>
                    </a:moveTo>
                    <a:cubicBezTo>
                      <a:pt x="30" y="41"/>
                      <a:pt x="21" y="51"/>
                      <a:pt x="12" y="61"/>
                    </a:cubicBezTo>
                    <a:cubicBezTo>
                      <a:pt x="5" y="69"/>
                      <a:pt x="0" y="73"/>
                      <a:pt x="1" y="84"/>
                    </a:cubicBezTo>
                    <a:cubicBezTo>
                      <a:pt x="1" y="84"/>
                      <a:pt x="1" y="84"/>
                      <a:pt x="1" y="84"/>
                    </a:cubicBezTo>
                    <a:cubicBezTo>
                      <a:pt x="1" y="84"/>
                      <a:pt x="1" y="84"/>
                      <a:pt x="1" y="84"/>
                    </a:cubicBezTo>
                    <a:cubicBezTo>
                      <a:pt x="2" y="86"/>
                      <a:pt x="3" y="87"/>
                      <a:pt x="4" y="87"/>
                    </a:cubicBezTo>
                    <a:cubicBezTo>
                      <a:pt x="17" y="99"/>
                      <a:pt x="39" y="69"/>
                      <a:pt x="46" y="61"/>
                    </a:cubicBezTo>
                    <a:cubicBezTo>
                      <a:pt x="53" y="53"/>
                      <a:pt x="82" y="30"/>
                      <a:pt x="75" y="16"/>
                    </a:cubicBezTo>
                    <a:cubicBezTo>
                      <a:pt x="66" y="0"/>
                      <a:pt x="45" y="26"/>
                      <a:pt x="40" y="31"/>
                    </a:cubicBezTo>
                    <a:close/>
                    <a:moveTo>
                      <a:pt x="10" y="80"/>
                    </a:moveTo>
                    <a:cubicBezTo>
                      <a:pt x="11" y="70"/>
                      <a:pt x="30" y="54"/>
                      <a:pt x="37" y="48"/>
                    </a:cubicBezTo>
                    <a:cubicBezTo>
                      <a:pt x="40" y="44"/>
                      <a:pt x="60" y="20"/>
                      <a:pt x="64" y="23"/>
                    </a:cubicBezTo>
                    <a:cubicBezTo>
                      <a:pt x="69" y="29"/>
                      <a:pt x="19" y="78"/>
                      <a:pt x="10" y="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85" name="Freeform 19"/>
              <p:cNvSpPr>
                <a:spLocks noEditPoints="1"/>
              </p:cNvSpPr>
              <p:nvPr/>
            </p:nvSpPr>
            <p:spPr bwMode="auto">
              <a:xfrm>
                <a:off x="4572" y="1701"/>
                <a:ext cx="612" cy="658"/>
              </a:xfrm>
              <a:custGeom>
                <a:avLst/>
                <a:gdLst>
                  <a:gd name="T0" fmla="*/ 242 w 396"/>
                  <a:gd name="T1" fmla="*/ 190 h 407"/>
                  <a:gd name="T2" fmla="*/ 327 w 396"/>
                  <a:gd name="T3" fmla="*/ 104 h 407"/>
                  <a:gd name="T4" fmla="*/ 358 w 396"/>
                  <a:gd name="T5" fmla="*/ 93 h 407"/>
                  <a:gd name="T6" fmla="*/ 379 w 396"/>
                  <a:gd name="T7" fmla="*/ 31 h 407"/>
                  <a:gd name="T8" fmla="*/ 311 w 396"/>
                  <a:gd name="T9" fmla="*/ 48 h 407"/>
                  <a:gd name="T10" fmla="*/ 308 w 396"/>
                  <a:gd name="T11" fmla="*/ 63 h 407"/>
                  <a:gd name="T12" fmla="*/ 282 w 396"/>
                  <a:gd name="T13" fmla="*/ 96 h 407"/>
                  <a:gd name="T14" fmla="*/ 157 w 396"/>
                  <a:gd name="T15" fmla="*/ 115 h 407"/>
                  <a:gd name="T16" fmla="*/ 82 w 396"/>
                  <a:gd name="T17" fmla="*/ 6 h 407"/>
                  <a:gd name="T18" fmla="*/ 95 w 396"/>
                  <a:gd name="T19" fmla="*/ 45 h 407"/>
                  <a:gd name="T20" fmla="*/ 103 w 396"/>
                  <a:gd name="T21" fmla="*/ 60 h 407"/>
                  <a:gd name="T22" fmla="*/ 74 w 396"/>
                  <a:gd name="T23" fmla="*/ 89 h 407"/>
                  <a:gd name="T24" fmla="*/ 61 w 396"/>
                  <a:gd name="T25" fmla="*/ 88 h 407"/>
                  <a:gd name="T26" fmla="*/ 25 w 396"/>
                  <a:gd name="T27" fmla="*/ 44 h 407"/>
                  <a:gd name="T28" fmla="*/ 112 w 396"/>
                  <a:gd name="T29" fmla="*/ 156 h 407"/>
                  <a:gd name="T30" fmla="*/ 160 w 396"/>
                  <a:gd name="T31" fmla="*/ 218 h 407"/>
                  <a:gd name="T32" fmla="*/ 129 w 396"/>
                  <a:gd name="T33" fmla="*/ 198 h 407"/>
                  <a:gd name="T34" fmla="*/ 111 w 396"/>
                  <a:gd name="T35" fmla="*/ 244 h 407"/>
                  <a:gd name="T36" fmla="*/ 58 w 396"/>
                  <a:gd name="T37" fmla="*/ 269 h 407"/>
                  <a:gd name="T38" fmla="*/ 9 w 396"/>
                  <a:gd name="T39" fmla="*/ 325 h 407"/>
                  <a:gd name="T40" fmla="*/ 68 w 396"/>
                  <a:gd name="T41" fmla="*/ 399 h 407"/>
                  <a:gd name="T42" fmla="*/ 152 w 396"/>
                  <a:gd name="T43" fmla="*/ 328 h 407"/>
                  <a:gd name="T44" fmla="*/ 171 w 396"/>
                  <a:gd name="T45" fmla="*/ 291 h 407"/>
                  <a:gd name="T46" fmla="*/ 205 w 396"/>
                  <a:gd name="T47" fmla="*/ 263 h 407"/>
                  <a:gd name="T48" fmla="*/ 192 w 396"/>
                  <a:gd name="T49" fmla="*/ 239 h 407"/>
                  <a:gd name="T50" fmla="*/ 297 w 396"/>
                  <a:gd name="T51" fmla="*/ 346 h 407"/>
                  <a:gd name="T52" fmla="*/ 390 w 396"/>
                  <a:gd name="T53" fmla="*/ 354 h 407"/>
                  <a:gd name="T54" fmla="*/ 275 w 396"/>
                  <a:gd name="T55" fmla="*/ 115 h 407"/>
                  <a:gd name="T56" fmla="*/ 316 w 396"/>
                  <a:gd name="T57" fmla="*/ 56 h 407"/>
                  <a:gd name="T58" fmla="*/ 353 w 396"/>
                  <a:gd name="T59" fmla="*/ 33 h 407"/>
                  <a:gd name="T60" fmla="*/ 375 w 396"/>
                  <a:gd name="T61" fmla="*/ 48 h 407"/>
                  <a:gd name="T62" fmla="*/ 354 w 396"/>
                  <a:gd name="T63" fmla="*/ 84 h 407"/>
                  <a:gd name="T64" fmla="*/ 294 w 396"/>
                  <a:gd name="T65" fmla="*/ 125 h 407"/>
                  <a:gd name="T66" fmla="*/ 219 w 396"/>
                  <a:gd name="T67" fmla="*/ 171 h 407"/>
                  <a:gd name="T68" fmla="*/ 60 w 396"/>
                  <a:gd name="T69" fmla="*/ 88 h 407"/>
                  <a:gd name="T70" fmla="*/ 186 w 396"/>
                  <a:gd name="T71" fmla="*/ 274 h 407"/>
                  <a:gd name="T72" fmla="*/ 146 w 396"/>
                  <a:gd name="T73" fmla="*/ 296 h 407"/>
                  <a:gd name="T74" fmla="*/ 125 w 396"/>
                  <a:gd name="T75" fmla="*/ 341 h 407"/>
                  <a:gd name="T76" fmla="*/ 88 w 396"/>
                  <a:gd name="T77" fmla="*/ 379 h 407"/>
                  <a:gd name="T78" fmla="*/ 36 w 396"/>
                  <a:gd name="T79" fmla="*/ 353 h 407"/>
                  <a:gd name="T80" fmla="*/ 46 w 396"/>
                  <a:gd name="T81" fmla="*/ 299 h 407"/>
                  <a:gd name="T82" fmla="*/ 123 w 396"/>
                  <a:gd name="T83" fmla="*/ 247 h 407"/>
                  <a:gd name="T84" fmla="*/ 134 w 396"/>
                  <a:gd name="T85" fmla="*/ 210 h 407"/>
                  <a:gd name="T86" fmla="*/ 186 w 396"/>
                  <a:gd name="T87" fmla="*/ 274 h 407"/>
                  <a:gd name="T88" fmla="*/ 166 w 396"/>
                  <a:gd name="T89" fmla="*/ 224 h 407"/>
                  <a:gd name="T90" fmla="*/ 186 w 396"/>
                  <a:gd name="T91" fmla="*/ 232 h 407"/>
                  <a:gd name="T92" fmla="*/ 376 w 396"/>
                  <a:gd name="T93" fmla="*/ 347 h 407"/>
                  <a:gd name="T94" fmla="*/ 313 w 396"/>
                  <a:gd name="T95" fmla="*/ 346 h 407"/>
                  <a:gd name="T96" fmla="*/ 118 w 396"/>
                  <a:gd name="T97" fmla="*/ 145 h 407"/>
                  <a:gd name="T98" fmla="*/ 112 w 396"/>
                  <a:gd name="T99" fmla="*/ 144 h 407"/>
                  <a:gd name="T100" fmla="*/ 29 w 396"/>
                  <a:gd name="T101" fmla="*/ 58 h 407"/>
                  <a:gd name="T102" fmla="*/ 53 w 396"/>
                  <a:gd name="T103" fmla="*/ 98 h 407"/>
                  <a:gd name="T104" fmla="*/ 101 w 396"/>
                  <a:gd name="T105" fmla="*/ 97 h 407"/>
                  <a:gd name="T106" fmla="*/ 108 w 396"/>
                  <a:gd name="T107" fmla="*/ 42 h 407"/>
                  <a:gd name="T108" fmla="*/ 146 w 396"/>
                  <a:gd name="T109" fmla="*/ 38 h 407"/>
                  <a:gd name="T110" fmla="*/ 145 w 396"/>
                  <a:gd name="T111" fmla="*/ 120 h 407"/>
                  <a:gd name="T112" fmla="*/ 368 w 396"/>
                  <a:gd name="T113" fmla="*/ 32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6" h="407">
                    <a:moveTo>
                      <a:pt x="359" y="296"/>
                    </a:moveTo>
                    <a:cubicBezTo>
                      <a:pt x="322" y="259"/>
                      <a:pt x="281" y="225"/>
                      <a:pt x="242" y="190"/>
                    </a:cubicBezTo>
                    <a:cubicBezTo>
                      <a:pt x="265" y="167"/>
                      <a:pt x="288" y="144"/>
                      <a:pt x="311" y="120"/>
                    </a:cubicBezTo>
                    <a:cubicBezTo>
                      <a:pt x="317" y="115"/>
                      <a:pt x="322" y="109"/>
                      <a:pt x="327" y="104"/>
                    </a:cubicBezTo>
                    <a:cubicBezTo>
                      <a:pt x="336" y="97"/>
                      <a:pt x="340" y="98"/>
                      <a:pt x="350" y="96"/>
                    </a:cubicBezTo>
                    <a:cubicBezTo>
                      <a:pt x="353" y="95"/>
                      <a:pt x="355" y="95"/>
                      <a:pt x="358" y="93"/>
                    </a:cubicBezTo>
                    <a:cubicBezTo>
                      <a:pt x="369" y="86"/>
                      <a:pt x="377" y="65"/>
                      <a:pt x="382" y="54"/>
                    </a:cubicBezTo>
                    <a:cubicBezTo>
                      <a:pt x="388" y="43"/>
                      <a:pt x="387" y="41"/>
                      <a:pt x="379" y="31"/>
                    </a:cubicBezTo>
                    <a:cubicBezTo>
                      <a:pt x="370" y="22"/>
                      <a:pt x="366" y="15"/>
                      <a:pt x="355" y="21"/>
                    </a:cubicBezTo>
                    <a:cubicBezTo>
                      <a:pt x="342" y="28"/>
                      <a:pt x="321" y="37"/>
                      <a:pt x="311" y="48"/>
                    </a:cubicBezTo>
                    <a:cubicBezTo>
                      <a:pt x="309" y="51"/>
                      <a:pt x="309" y="52"/>
                      <a:pt x="308" y="55"/>
                    </a:cubicBezTo>
                    <a:cubicBezTo>
                      <a:pt x="308" y="58"/>
                      <a:pt x="308" y="61"/>
                      <a:pt x="308" y="63"/>
                    </a:cubicBezTo>
                    <a:cubicBezTo>
                      <a:pt x="306" y="70"/>
                      <a:pt x="302" y="76"/>
                      <a:pt x="297" y="81"/>
                    </a:cubicBezTo>
                    <a:cubicBezTo>
                      <a:pt x="292" y="86"/>
                      <a:pt x="287" y="91"/>
                      <a:pt x="282" y="96"/>
                    </a:cubicBezTo>
                    <a:cubicBezTo>
                      <a:pt x="259" y="119"/>
                      <a:pt x="235" y="142"/>
                      <a:pt x="212" y="165"/>
                    </a:cubicBezTo>
                    <a:cubicBezTo>
                      <a:pt x="194" y="149"/>
                      <a:pt x="175" y="132"/>
                      <a:pt x="157" y="115"/>
                    </a:cubicBezTo>
                    <a:cubicBezTo>
                      <a:pt x="174" y="90"/>
                      <a:pt x="177" y="58"/>
                      <a:pt x="158" y="33"/>
                    </a:cubicBezTo>
                    <a:cubicBezTo>
                      <a:pt x="139" y="8"/>
                      <a:pt x="112" y="0"/>
                      <a:pt x="82" y="6"/>
                    </a:cubicBezTo>
                    <a:cubicBezTo>
                      <a:pt x="78" y="7"/>
                      <a:pt x="76" y="12"/>
                      <a:pt x="78" y="15"/>
                    </a:cubicBezTo>
                    <a:cubicBezTo>
                      <a:pt x="84" y="25"/>
                      <a:pt x="90" y="35"/>
                      <a:pt x="95" y="45"/>
                    </a:cubicBezTo>
                    <a:cubicBezTo>
                      <a:pt x="97" y="48"/>
                      <a:pt x="99" y="52"/>
                      <a:pt x="101" y="55"/>
                    </a:cubicBezTo>
                    <a:cubicBezTo>
                      <a:pt x="102" y="57"/>
                      <a:pt x="103" y="59"/>
                      <a:pt x="103" y="60"/>
                    </a:cubicBezTo>
                    <a:cubicBezTo>
                      <a:pt x="101" y="70"/>
                      <a:pt x="95" y="80"/>
                      <a:pt x="91" y="89"/>
                    </a:cubicBezTo>
                    <a:cubicBezTo>
                      <a:pt x="86" y="89"/>
                      <a:pt x="80" y="89"/>
                      <a:pt x="74" y="89"/>
                    </a:cubicBezTo>
                    <a:cubicBezTo>
                      <a:pt x="71" y="88"/>
                      <a:pt x="64" y="87"/>
                      <a:pt x="61" y="88"/>
                    </a:cubicBezTo>
                    <a:cubicBezTo>
                      <a:pt x="61" y="88"/>
                      <a:pt x="61" y="88"/>
                      <a:pt x="61" y="88"/>
                    </a:cubicBezTo>
                    <a:cubicBezTo>
                      <a:pt x="51" y="74"/>
                      <a:pt x="43" y="59"/>
                      <a:pt x="35" y="45"/>
                    </a:cubicBezTo>
                    <a:cubicBezTo>
                      <a:pt x="33" y="41"/>
                      <a:pt x="28" y="41"/>
                      <a:pt x="25" y="44"/>
                    </a:cubicBezTo>
                    <a:cubicBezTo>
                      <a:pt x="0" y="66"/>
                      <a:pt x="0" y="107"/>
                      <a:pt x="20" y="133"/>
                    </a:cubicBezTo>
                    <a:cubicBezTo>
                      <a:pt x="44" y="163"/>
                      <a:pt x="78" y="166"/>
                      <a:pt x="112" y="156"/>
                    </a:cubicBezTo>
                    <a:cubicBezTo>
                      <a:pt x="130" y="175"/>
                      <a:pt x="148" y="193"/>
                      <a:pt x="166" y="212"/>
                    </a:cubicBezTo>
                    <a:cubicBezTo>
                      <a:pt x="164" y="214"/>
                      <a:pt x="162" y="216"/>
                      <a:pt x="160" y="218"/>
                    </a:cubicBezTo>
                    <a:cubicBezTo>
                      <a:pt x="153" y="211"/>
                      <a:pt x="145" y="204"/>
                      <a:pt x="138" y="198"/>
                    </a:cubicBezTo>
                    <a:cubicBezTo>
                      <a:pt x="135" y="196"/>
                      <a:pt x="132" y="195"/>
                      <a:pt x="129" y="198"/>
                    </a:cubicBezTo>
                    <a:cubicBezTo>
                      <a:pt x="124" y="203"/>
                      <a:pt x="118" y="209"/>
                      <a:pt x="115" y="215"/>
                    </a:cubicBezTo>
                    <a:cubicBezTo>
                      <a:pt x="110" y="224"/>
                      <a:pt x="115" y="234"/>
                      <a:pt x="111" y="244"/>
                    </a:cubicBezTo>
                    <a:cubicBezTo>
                      <a:pt x="110" y="247"/>
                      <a:pt x="87" y="248"/>
                      <a:pt x="82" y="250"/>
                    </a:cubicBezTo>
                    <a:cubicBezTo>
                      <a:pt x="73" y="254"/>
                      <a:pt x="65" y="262"/>
                      <a:pt x="58" y="269"/>
                    </a:cubicBezTo>
                    <a:cubicBezTo>
                      <a:pt x="48" y="278"/>
                      <a:pt x="39" y="288"/>
                      <a:pt x="31" y="298"/>
                    </a:cubicBezTo>
                    <a:cubicBezTo>
                      <a:pt x="24" y="306"/>
                      <a:pt x="13" y="316"/>
                      <a:pt x="9" y="325"/>
                    </a:cubicBezTo>
                    <a:cubicBezTo>
                      <a:pt x="2" y="339"/>
                      <a:pt x="17" y="350"/>
                      <a:pt x="25" y="360"/>
                    </a:cubicBezTo>
                    <a:cubicBezTo>
                      <a:pt x="37" y="372"/>
                      <a:pt x="53" y="392"/>
                      <a:pt x="68" y="399"/>
                    </a:cubicBezTo>
                    <a:cubicBezTo>
                      <a:pt x="84" y="407"/>
                      <a:pt x="96" y="388"/>
                      <a:pt x="106" y="377"/>
                    </a:cubicBezTo>
                    <a:cubicBezTo>
                      <a:pt x="122" y="362"/>
                      <a:pt x="139" y="346"/>
                      <a:pt x="152" y="328"/>
                    </a:cubicBezTo>
                    <a:cubicBezTo>
                      <a:pt x="156" y="323"/>
                      <a:pt x="158" y="319"/>
                      <a:pt x="159" y="312"/>
                    </a:cubicBezTo>
                    <a:cubicBezTo>
                      <a:pt x="160" y="299"/>
                      <a:pt x="155" y="294"/>
                      <a:pt x="171" y="291"/>
                    </a:cubicBezTo>
                    <a:cubicBezTo>
                      <a:pt x="186" y="289"/>
                      <a:pt x="195" y="283"/>
                      <a:pt x="205" y="272"/>
                    </a:cubicBezTo>
                    <a:cubicBezTo>
                      <a:pt x="208" y="269"/>
                      <a:pt x="208" y="266"/>
                      <a:pt x="205" y="263"/>
                    </a:cubicBezTo>
                    <a:cubicBezTo>
                      <a:pt x="199" y="257"/>
                      <a:pt x="193" y="250"/>
                      <a:pt x="187" y="244"/>
                    </a:cubicBezTo>
                    <a:cubicBezTo>
                      <a:pt x="189" y="242"/>
                      <a:pt x="190" y="241"/>
                      <a:pt x="192" y="239"/>
                    </a:cubicBezTo>
                    <a:cubicBezTo>
                      <a:pt x="215" y="262"/>
                      <a:pt x="237" y="285"/>
                      <a:pt x="260" y="309"/>
                    </a:cubicBezTo>
                    <a:cubicBezTo>
                      <a:pt x="272" y="321"/>
                      <a:pt x="284" y="334"/>
                      <a:pt x="297" y="346"/>
                    </a:cubicBezTo>
                    <a:cubicBezTo>
                      <a:pt x="309" y="359"/>
                      <a:pt x="321" y="374"/>
                      <a:pt x="337" y="381"/>
                    </a:cubicBezTo>
                    <a:cubicBezTo>
                      <a:pt x="361" y="390"/>
                      <a:pt x="383" y="377"/>
                      <a:pt x="390" y="354"/>
                    </a:cubicBezTo>
                    <a:cubicBezTo>
                      <a:pt x="396" y="330"/>
                      <a:pt x="374" y="311"/>
                      <a:pt x="359" y="296"/>
                    </a:cubicBezTo>
                    <a:close/>
                    <a:moveTo>
                      <a:pt x="275" y="115"/>
                    </a:moveTo>
                    <a:cubicBezTo>
                      <a:pt x="287" y="103"/>
                      <a:pt x="310" y="87"/>
                      <a:pt x="316" y="71"/>
                    </a:cubicBezTo>
                    <a:cubicBezTo>
                      <a:pt x="317" y="67"/>
                      <a:pt x="315" y="58"/>
                      <a:pt x="316" y="56"/>
                    </a:cubicBezTo>
                    <a:cubicBezTo>
                      <a:pt x="318" y="51"/>
                      <a:pt x="330" y="46"/>
                      <a:pt x="334" y="44"/>
                    </a:cubicBezTo>
                    <a:cubicBezTo>
                      <a:pt x="340" y="40"/>
                      <a:pt x="347" y="37"/>
                      <a:pt x="353" y="33"/>
                    </a:cubicBezTo>
                    <a:cubicBezTo>
                      <a:pt x="361" y="28"/>
                      <a:pt x="362" y="27"/>
                      <a:pt x="368" y="34"/>
                    </a:cubicBezTo>
                    <a:cubicBezTo>
                      <a:pt x="374" y="39"/>
                      <a:pt x="377" y="41"/>
                      <a:pt x="375" y="48"/>
                    </a:cubicBezTo>
                    <a:cubicBezTo>
                      <a:pt x="374" y="54"/>
                      <a:pt x="368" y="61"/>
                      <a:pt x="365" y="67"/>
                    </a:cubicBezTo>
                    <a:cubicBezTo>
                      <a:pt x="362" y="72"/>
                      <a:pt x="359" y="80"/>
                      <a:pt x="354" y="84"/>
                    </a:cubicBezTo>
                    <a:cubicBezTo>
                      <a:pt x="349" y="88"/>
                      <a:pt x="343" y="87"/>
                      <a:pt x="336" y="89"/>
                    </a:cubicBezTo>
                    <a:cubicBezTo>
                      <a:pt x="319" y="92"/>
                      <a:pt x="306" y="112"/>
                      <a:pt x="294" y="125"/>
                    </a:cubicBezTo>
                    <a:cubicBezTo>
                      <a:pt x="275" y="145"/>
                      <a:pt x="255" y="165"/>
                      <a:pt x="235" y="185"/>
                    </a:cubicBezTo>
                    <a:cubicBezTo>
                      <a:pt x="229" y="180"/>
                      <a:pt x="224" y="176"/>
                      <a:pt x="219" y="171"/>
                    </a:cubicBezTo>
                    <a:cubicBezTo>
                      <a:pt x="238" y="152"/>
                      <a:pt x="257" y="133"/>
                      <a:pt x="275" y="115"/>
                    </a:cubicBezTo>
                    <a:close/>
                    <a:moveTo>
                      <a:pt x="60" y="88"/>
                    </a:moveTo>
                    <a:cubicBezTo>
                      <a:pt x="57" y="89"/>
                      <a:pt x="58" y="88"/>
                      <a:pt x="60" y="88"/>
                    </a:cubicBezTo>
                    <a:close/>
                    <a:moveTo>
                      <a:pt x="186" y="274"/>
                    </a:moveTo>
                    <a:cubicBezTo>
                      <a:pt x="176" y="281"/>
                      <a:pt x="170" y="277"/>
                      <a:pt x="160" y="279"/>
                    </a:cubicBezTo>
                    <a:cubicBezTo>
                      <a:pt x="150" y="281"/>
                      <a:pt x="146" y="286"/>
                      <a:pt x="146" y="296"/>
                    </a:cubicBezTo>
                    <a:cubicBezTo>
                      <a:pt x="146" y="305"/>
                      <a:pt x="148" y="311"/>
                      <a:pt x="144" y="319"/>
                    </a:cubicBezTo>
                    <a:cubicBezTo>
                      <a:pt x="140" y="327"/>
                      <a:pt x="132" y="334"/>
                      <a:pt x="125" y="341"/>
                    </a:cubicBezTo>
                    <a:cubicBezTo>
                      <a:pt x="118" y="348"/>
                      <a:pt x="110" y="356"/>
                      <a:pt x="103" y="364"/>
                    </a:cubicBezTo>
                    <a:cubicBezTo>
                      <a:pt x="98" y="369"/>
                      <a:pt x="93" y="374"/>
                      <a:pt x="88" y="379"/>
                    </a:cubicBezTo>
                    <a:cubicBezTo>
                      <a:pt x="82" y="384"/>
                      <a:pt x="82" y="386"/>
                      <a:pt x="74" y="385"/>
                    </a:cubicBezTo>
                    <a:cubicBezTo>
                      <a:pt x="60" y="383"/>
                      <a:pt x="45" y="363"/>
                      <a:pt x="36" y="353"/>
                    </a:cubicBezTo>
                    <a:cubicBezTo>
                      <a:pt x="30" y="346"/>
                      <a:pt x="20" y="338"/>
                      <a:pt x="22" y="329"/>
                    </a:cubicBezTo>
                    <a:cubicBezTo>
                      <a:pt x="23" y="321"/>
                      <a:pt x="40" y="306"/>
                      <a:pt x="46" y="299"/>
                    </a:cubicBezTo>
                    <a:cubicBezTo>
                      <a:pt x="59" y="284"/>
                      <a:pt x="77" y="261"/>
                      <a:pt x="98" y="259"/>
                    </a:cubicBezTo>
                    <a:cubicBezTo>
                      <a:pt x="108" y="258"/>
                      <a:pt x="119" y="259"/>
                      <a:pt x="123" y="247"/>
                    </a:cubicBezTo>
                    <a:cubicBezTo>
                      <a:pt x="126" y="239"/>
                      <a:pt x="123" y="231"/>
                      <a:pt x="125" y="223"/>
                    </a:cubicBezTo>
                    <a:cubicBezTo>
                      <a:pt x="126" y="219"/>
                      <a:pt x="130" y="214"/>
                      <a:pt x="134" y="210"/>
                    </a:cubicBezTo>
                    <a:cubicBezTo>
                      <a:pt x="154" y="228"/>
                      <a:pt x="174" y="248"/>
                      <a:pt x="193" y="268"/>
                    </a:cubicBezTo>
                    <a:cubicBezTo>
                      <a:pt x="191" y="270"/>
                      <a:pt x="189" y="272"/>
                      <a:pt x="186" y="274"/>
                    </a:cubicBezTo>
                    <a:close/>
                    <a:moveTo>
                      <a:pt x="180" y="238"/>
                    </a:moveTo>
                    <a:cubicBezTo>
                      <a:pt x="176" y="233"/>
                      <a:pt x="171" y="228"/>
                      <a:pt x="166" y="224"/>
                    </a:cubicBezTo>
                    <a:cubicBezTo>
                      <a:pt x="168" y="222"/>
                      <a:pt x="170" y="220"/>
                      <a:pt x="172" y="218"/>
                    </a:cubicBezTo>
                    <a:cubicBezTo>
                      <a:pt x="177" y="223"/>
                      <a:pt x="181" y="228"/>
                      <a:pt x="186" y="232"/>
                    </a:cubicBezTo>
                    <a:cubicBezTo>
                      <a:pt x="184" y="234"/>
                      <a:pt x="182" y="236"/>
                      <a:pt x="180" y="238"/>
                    </a:cubicBezTo>
                    <a:close/>
                    <a:moveTo>
                      <a:pt x="376" y="347"/>
                    </a:moveTo>
                    <a:cubicBezTo>
                      <a:pt x="375" y="363"/>
                      <a:pt x="364" y="376"/>
                      <a:pt x="346" y="371"/>
                    </a:cubicBezTo>
                    <a:cubicBezTo>
                      <a:pt x="333" y="368"/>
                      <a:pt x="323" y="356"/>
                      <a:pt x="313" y="346"/>
                    </a:cubicBezTo>
                    <a:cubicBezTo>
                      <a:pt x="265" y="297"/>
                      <a:pt x="217" y="247"/>
                      <a:pt x="168" y="197"/>
                    </a:cubicBezTo>
                    <a:cubicBezTo>
                      <a:pt x="152" y="180"/>
                      <a:pt x="135" y="162"/>
                      <a:pt x="118" y="145"/>
                    </a:cubicBezTo>
                    <a:cubicBezTo>
                      <a:pt x="118" y="145"/>
                      <a:pt x="118" y="145"/>
                      <a:pt x="118" y="145"/>
                    </a:cubicBezTo>
                    <a:cubicBezTo>
                      <a:pt x="117" y="144"/>
                      <a:pt x="115" y="143"/>
                      <a:pt x="112" y="144"/>
                    </a:cubicBezTo>
                    <a:cubicBezTo>
                      <a:pt x="85" y="152"/>
                      <a:pt x="59" y="153"/>
                      <a:pt x="36" y="133"/>
                    </a:cubicBezTo>
                    <a:cubicBezTo>
                      <a:pt x="16" y="114"/>
                      <a:pt x="11" y="80"/>
                      <a:pt x="29" y="58"/>
                    </a:cubicBezTo>
                    <a:cubicBezTo>
                      <a:pt x="33" y="65"/>
                      <a:pt x="37" y="72"/>
                      <a:pt x="41" y="79"/>
                    </a:cubicBezTo>
                    <a:cubicBezTo>
                      <a:pt x="44" y="84"/>
                      <a:pt x="48" y="95"/>
                      <a:pt x="53" y="98"/>
                    </a:cubicBezTo>
                    <a:cubicBezTo>
                      <a:pt x="63" y="105"/>
                      <a:pt x="84" y="101"/>
                      <a:pt x="95" y="102"/>
                    </a:cubicBezTo>
                    <a:cubicBezTo>
                      <a:pt x="98" y="102"/>
                      <a:pt x="100" y="100"/>
                      <a:pt x="101" y="97"/>
                    </a:cubicBezTo>
                    <a:cubicBezTo>
                      <a:pt x="105" y="87"/>
                      <a:pt x="116" y="69"/>
                      <a:pt x="115" y="58"/>
                    </a:cubicBezTo>
                    <a:cubicBezTo>
                      <a:pt x="115" y="53"/>
                      <a:pt x="110" y="47"/>
                      <a:pt x="108" y="42"/>
                    </a:cubicBezTo>
                    <a:cubicBezTo>
                      <a:pt x="103" y="34"/>
                      <a:pt x="98" y="25"/>
                      <a:pt x="93" y="16"/>
                    </a:cubicBezTo>
                    <a:cubicBezTo>
                      <a:pt x="114" y="14"/>
                      <a:pt x="131" y="20"/>
                      <a:pt x="146" y="38"/>
                    </a:cubicBezTo>
                    <a:cubicBezTo>
                      <a:pt x="166" y="60"/>
                      <a:pt x="162" y="90"/>
                      <a:pt x="144" y="113"/>
                    </a:cubicBezTo>
                    <a:cubicBezTo>
                      <a:pt x="143" y="115"/>
                      <a:pt x="144" y="118"/>
                      <a:pt x="145" y="120"/>
                    </a:cubicBezTo>
                    <a:cubicBezTo>
                      <a:pt x="197" y="170"/>
                      <a:pt x="252" y="217"/>
                      <a:pt x="306" y="264"/>
                    </a:cubicBezTo>
                    <a:cubicBezTo>
                      <a:pt x="327" y="283"/>
                      <a:pt x="350" y="302"/>
                      <a:pt x="368" y="325"/>
                    </a:cubicBezTo>
                    <a:cubicBezTo>
                      <a:pt x="376" y="333"/>
                      <a:pt x="377" y="335"/>
                      <a:pt x="376" y="3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86" name="Freeform 20"/>
              <p:cNvSpPr>
                <a:spLocks noEditPoints="1"/>
              </p:cNvSpPr>
              <p:nvPr/>
            </p:nvSpPr>
            <p:spPr bwMode="auto">
              <a:xfrm>
                <a:off x="4988" y="2147"/>
                <a:ext cx="76" cy="76"/>
              </a:xfrm>
              <a:custGeom>
                <a:avLst/>
                <a:gdLst>
                  <a:gd name="T0" fmla="*/ 29 w 43"/>
                  <a:gd name="T1" fmla="*/ 6 h 43"/>
                  <a:gd name="T2" fmla="*/ 5 w 43"/>
                  <a:gd name="T3" fmla="*/ 12 h 43"/>
                  <a:gd name="T4" fmla="*/ 4 w 43"/>
                  <a:gd name="T5" fmla="*/ 13 h 43"/>
                  <a:gd name="T6" fmla="*/ 3 w 43"/>
                  <a:gd name="T7" fmla="*/ 15 h 43"/>
                  <a:gd name="T8" fmla="*/ 10 w 43"/>
                  <a:gd name="T9" fmla="*/ 38 h 43"/>
                  <a:gd name="T10" fmla="*/ 36 w 43"/>
                  <a:gd name="T11" fmla="*/ 31 h 43"/>
                  <a:gd name="T12" fmla="*/ 29 w 43"/>
                  <a:gd name="T13" fmla="*/ 6 h 43"/>
                  <a:gd name="T14" fmla="*/ 27 w 43"/>
                  <a:gd name="T15" fmla="*/ 27 h 43"/>
                  <a:gd name="T16" fmla="*/ 15 w 43"/>
                  <a:gd name="T17" fmla="*/ 30 h 43"/>
                  <a:gd name="T18" fmla="*/ 12 w 43"/>
                  <a:gd name="T19" fmla="*/ 17 h 43"/>
                  <a:gd name="T20" fmla="*/ 25 w 43"/>
                  <a:gd name="T21" fmla="*/ 14 h 43"/>
                  <a:gd name="T22" fmla="*/ 27 w 43"/>
                  <a:gd name="T2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43">
                    <a:moveTo>
                      <a:pt x="29" y="6"/>
                    </a:moveTo>
                    <a:cubicBezTo>
                      <a:pt x="21" y="0"/>
                      <a:pt x="11" y="5"/>
                      <a:pt x="5" y="12"/>
                    </a:cubicBezTo>
                    <a:cubicBezTo>
                      <a:pt x="5" y="12"/>
                      <a:pt x="5" y="12"/>
                      <a:pt x="4" y="13"/>
                    </a:cubicBezTo>
                    <a:cubicBezTo>
                      <a:pt x="4" y="14"/>
                      <a:pt x="4" y="14"/>
                      <a:pt x="3" y="15"/>
                    </a:cubicBezTo>
                    <a:cubicBezTo>
                      <a:pt x="0" y="23"/>
                      <a:pt x="2" y="33"/>
                      <a:pt x="10" y="38"/>
                    </a:cubicBezTo>
                    <a:cubicBezTo>
                      <a:pt x="19" y="43"/>
                      <a:pt x="30" y="39"/>
                      <a:pt x="36" y="31"/>
                    </a:cubicBezTo>
                    <a:cubicBezTo>
                      <a:pt x="43" y="22"/>
                      <a:pt x="37" y="12"/>
                      <a:pt x="29" y="6"/>
                    </a:cubicBezTo>
                    <a:close/>
                    <a:moveTo>
                      <a:pt x="27" y="27"/>
                    </a:moveTo>
                    <a:cubicBezTo>
                      <a:pt x="24" y="30"/>
                      <a:pt x="19" y="32"/>
                      <a:pt x="15" y="30"/>
                    </a:cubicBezTo>
                    <a:cubicBezTo>
                      <a:pt x="11" y="28"/>
                      <a:pt x="10" y="22"/>
                      <a:pt x="12" y="17"/>
                    </a:cubicBezTo>
                    <a:cubicBezTo>
                      <a:pt x="15" y="13"/>
                      <a:pt x="21" y="11"/>
                      <a:pt x="25" y="14"/>
                    </a:cubicBezTo>
                    <a:cubicBezTo>
                      <a:pt x="29" y="18"/>
                      <a:pt x="32" y="23"/>
                      <a:pt x="27"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grpSp>
        <p:sp>
          <p:nvSpPr>
            <p:cNvPr id="81" name="TextBox 41"/>
            <p:cNvSpPr txBox="1"/>
            <p:nvPr/>
          </p:nvSpPr>
          <p:spPr>
            <a:xfrm>
              <a:off x="7607377" y="2170122"/>
              <a:ext cx="25008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lumMod val="65000"/>
                      <a:lumOff val="35000"/>
                    </a:prstClr>
                  </a:solidFill>
                  <a:effectLst/>
                  <a:uLnTx/>
                  <a:uFillTx/>
                  <a:latin typeface="ADAM.CG PRO" pitchFamily="50" charset="0"/>
                  <a:ea typeface="等线" panose="02010600030101010101" charset="-122"/>
                  <a:cs typeface="+mn-cs"/>
                </a:rPr>
                <a:t>兼容适配</a:t>
              </a:r>
              <a:endParaRPr kumimoji="0" lang="en-US" sz="1200" b="0" i="0" u="none" strike="noStrike" kern="1200" cap="none" spc="0" normalizeH="0" baseline="0" noProof="0" dirty="0">
                <a:ln>
                  <a:noFill/>
                </a:ln>
                <a:solidFill>
                  <a:prstClr val="black">
                    <a:lumMod val="65000"/>
                    <a:lumOff val="35000"/>
                  </a:prstClr>
                </a:solidFill>
                <a:effectLst/>
                <a:uLnTx/>
                <a:uFillTx/>
                <a:latin typeface="ADAM.CG PRO" pitchFamily="50" charset="0"/>
                <a:ea typeface="+mn-ea"/>
                <a:cs typeface="+mn-cs"/>
              </a:endParaRPr>
            </a:p>
          </p:txBody>
        </p:sp>
        <p:sp>
          <p:nvSpPr>
            <p:cNvPr id="82" name="矩形 81"/>
            <p:cNvSpPr/>
            <p:nvPr/>
          </p:nvSpPr>
          <p:spPr>
            <a:xfrm>
              <a:off x="7393171" y="2458976"/>
              <a:ext cx="2819157" cy="280837"/>
            </a:xfrm>
            <a:prstGeom prst="rect">
              <a:avLst/>
            </a:prstGeom>
          </p:spPr>
          <p:txBody>
            <a:bodyPr wrap="square">
              <a:spAutoFit/>
            </a:bodyPr>
            <a:lstStyle/>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支持国标的所有新能源电动汽车</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endParaRPr>
            </a:p>
          </p:txBody>
        </p:sp>
      </p:grpSp>
      <p:grpSp>
        <p:nvGrpSpPr>
          <p:cNvPr id="87" name="组合 86"/>
          <p:cNvGrpSpPr/>
          <p:nvPr/>
        </p:nvGrpSpPr>
        <p:grpSpPr>
          <a:xfrm>
            <a:off x="1378011" y="1504449"/>
            <a:ext cx="4609218" cy="1692771"/>
            <a:chOff x="2309678" y="1317745"/>
            <a:chExt cx="6062634" cy="1538514"/>
          </a:xfrm>
        </p:grpSpPr>
        <p:sp>
          <p:nvSpPr>
            <p:cNvPr id="88" name="Freeform 5"/>
            <p:cNvSpPr>
              <a:spLocks noEditPoints="1"/>
            </p:cNvSpPr>
            <p:nvPr/>
          </p:nvSpPr>
          <p:spPr bwMode="auto">
            <a:xfrm>
              <a:off x="2309678" y="1317745"/>
              <a:ext cx="325035" cy="311418"/>
            </a:xfrm>
            <a:custGeom>
              <a:avLst/>
              <a:gdLst>
                <a:gd name="T0" fmla="*/ 193 w 368"/>
                <a:gd name="T1" fmla="*/ 144 h 324"/>
                <a:gd name="T2" fmla="*/ 131 w 368"/>
                <a:gd name="T3" fmla="*/ 213 h 324"/>
                <a:gd name="T4" fmla="*/ 108 w 368"/>
                <a:gd name="T5" fmla="*/ 219 h 324"/>
                <a:gd name="T6" fmla="*/ 75 w 368"/>
                <a:gd name="T7" fmla="*/ 168 h 324"/>
                <a:gd name="T8" fmla="*/ 51 w 368"/>
                <a:gd name="T9" fmla="*/ 129 h 324"/>
                <a:gd name="T10" fmla="*/ 57 w 368"/>
                <a:gd name="T11" fmla="*/ 154 h 324"/>
                <a:gd name="T12" fmla="*/ 80 w 368"/>
                <a:gd name="T13" fmla="*/ 192 h 324"/>
                <a:gd name="T14" fmla="*/ 106 w 368"/>
                <a:gd name="T15" fmla="*/ 233 h 324"/>
                <a:gd name="T16" fmla="*/ 78 w 368"/>
                <a:gd name="T17" fmla="*/ 192 h 324"/>
                <a:gd name="T18" fmla="*/ 39 w 368"/>
                <a:gd name="T19" fmla="*/ 134 h 324"/>
                <a:gd name="T20" fmla="*/ 39 w 368"/>
                <a:gd name="T21" fmla="*/ 157 h 324"/>
                <a:gd name="T22" fmla="*/ 35 w 368"/>
                <a:gd name="T23" fmla="*/ 158 h 324"/>
                <a:gd name="T24" fmla="*/ 28 w 368"/>
                <a:gd name="T25" fmla="*/ 168 h 324"/>
                <a:gd name="T26" fmla="*/ 79 w 368"/>
                <a:gd name="T27" fmla="*/ 241 h 324"/>
                <a:gd name="T28" fmla="*/ 22 w 368"/>
                <a:gd name="T29" fmla="*/ 168 h 324"/>
                <a:gd name="T30" fmla="*/ 4 w 368"/>
                <a:gd name="T31" fmla="*/ 150 h 324"/>
                <a:gd name="T32" fmla="*/ 32 w 368"/>
                <a:gd name="T33" fmla="*/ 199 h 324"/>
                <a:gd name="T34" fmla="*/ 69 w 368"/>
                <a:gd name="T35" fmla="*/ 246 h 324"/>
                <a:gd name="T36" fmla="*/ 104 w 368"/>
                <a:gd name="T37" fmla="*/ 292 h 324"/>
                <a:gd name="T38" fmla="*/ 93 w 368"/>
                <a:gd name="T39" fmla="*/ 317 h 324"/>
                <a:gd name="T40" fmla="*/ 102 w 368"/>
                <a:gd name="T41" fmla="*/ 309 h 324"/>
                <a:gd name="T42" fmla="*/ 122 w 368"/>
                <a:gd name="T43" fmla="*/ 311 h 324"/>
                <a:gd name="T44" fmla="*/ 141 w 368"/>
                <a:gd name="T45" fmla="*/ 321 h 324"/>
                <a:gd name="T46" fmla="*/ 164 w 368"/>
                <a:gd name="T47" fmla="*/ 272 h 324"/>
                <a:gd name="T48" fmla="*/ 263 w 368"/>
                <a:gd name="T49" fmla="*/ 161 h 324"/>
                <a:gd name="T50" fmla="*/ 349 w 368"/>
                <a:gd name="T51" fmla="*/ 70 h 324"/>
                <a:gd name="T52" fmla="*/ 366 w 368"/>
                <a:gd name="T53" fmla="*/ 42 h 324"/>
                <a:gd name="T54" fmla="*/ 343 w 368"/>
                <a:gd name="T55" fmla="*/ 59 h 324"/>
                <a:gd name="T56" fmla="*/ 354 w 368"/>
                <a:gd name="T57" fmla="*/ 35 h 324"/>
                <a:gd name="T58" fmla="*/ 358 w 368"/>
                <a:gd name="T59" fmla="*/ 30 h 324"/>
                <a:gd name="T60" fmla="*/ 353 w 368"/>
                <a:gd name="T61" fmla="*/ 23 h 324"/>
                <a:gd name="T62" fmla="*/ 340 w 368"/>
                <a:gd name="T63" fmla="*/ 29 h 324"/>
                <a:gd name="T64" fmla="*/ 324 w 368"/>
                <a:gd name="T65" fmla="*/ 47 h 324"/>
                <a:gd name="T66" fmla="*/ 255 w 368"/>
                <a:gd name="T67" fmla="*/ 104 h 324"/>
                <a:gd name="T68" fmla="*/ 301 w 368"/>
                <a:gd name="T69" fmla="*/ 57 h 324"/>
                <a:gd name="T70" fmla="*/ 334 w 368"/>
                <a:gd name="T71" fmla="*/ 27 h 324"/>
                <a:gd name="T72" fmla="*/ 354 w 368"/>
                <a:gd name="T73" fmla="*/ 2 h 324"/>
                <a:gd name="T74" fmla="*/ 328 w 368"/>
                <a:gd name="T75" fmla="*/ 20 h 324"/>
                <a:gd name="T76" fmla="*/ 301 w 368"/>
                <a:gd name="T77" fmla="*/ 39 h 324"/>
                <a:gd name="T78" fmla="*/ 257 w 368"/>
                <a:gd name="T79" fmla="*/ 79 h 324"/>
                <a:gd name="T80" fmla="*/ 284 w 368"/>
                <a:gd name="T81" fmla="*/ 103 h 324"/>
                <a:gd name="T82" fmla="*/ 250 w 368"/>
                <a:gd name="T83" fmla="*/ 141 h 324"/>
                <a:gd name="T84" fmla="*/ 199 w 368"/>
                <a:gd name="T85" fmla="*/ 196 h 324"/>
                <a:gd name="T86" fmla="*/ 132 w 368"/>
                <a:gd name="T87" fmla="*/ 270 h 324"/>
                <a:gd name="T88" fmla="*/ 192 w 368"/>
                <a:gd name="T89" fmla="*/ 198 h 324"/>
                <a:gd name="T90" fmla="*/ 244 w 368"/>
                <a:gd name="T91" fmla="*/ 142 h 324"/>
                <a:gd name="T92" fmla="*/ 125 w 368"/>
                <a:gd name="T93" fmla="*/ 283 h 324"/>
                <a:gd name="T94" fmla="*/ 311 w 368"/>
                <a:gd name="T95" fmla="*/ 78 h 324"/>
                <a:gd name="T96" fmla="*/ 297 w 368"/>
                <a:gd name="T97" fmla="*/ 91 h 324"/>
                <a:gd name="T98" fmla="*/ 314 w 368"/>
                <a:gd name="T99" fmla="*/ 72 h 324"/>
                <a:gd name="T100" fmla="*/ 257 w 368"/>
                <a:gd name="T101" fmla="*/ 113 h 324"/>
                <a:gd name="T102" fmla="*/ 187 w 368"/>
                <a:gd name="T103" fmla="*/ 187 h 324"/>
                <a:gd name="T104" fmla="*/ 123 w 368"/>
                <a:gd name="T105" fmla="*/ 245 h 324"/>
                <a:gd name="T106" fmla="*/ 163 w 368"/>
                <a:gd name="T107" fmla="*/ 195 h 324"/>
                <a:gd name="T108" fmla="*/ 207 w 368"/>
                <a:gd name="T109" fmla="*/ 15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8" h="324">
                  <a:moveTo>
                    <a:pt x="234" y="100"/>
                  </a:moveTo>
                  <a:cubicBezTo>
                    <a:pt x="232" y="103"/>
                    <a:pt x="229" y="106"/>
                    <a:pt x="226" y="108"/>
                  </a:cubicBezTo>
                  <a:cubicBezTo>
                    <a:pt x="226" y="109"/>
                    <a:pt x="225" y="110"/>
                    <a:pt x="224" y="111"/>
                  </a:cubicBezTo>
                  <a:cubicBezTo>
                    <a:pt x="214" y="122"/>
                    <a:pt x="203" y="133"/>
                    <a:pt x="193" y="144"/>
                  </a:cubicBezTo>
                  <a:cubicBezTo>
                    <a:pt x="182" y="156"/>
                    <a:pt x="170" y="168"/>
                    <a:pt x="159" y="180"/>
                  </a:cubicBezTo>
                  <a:cubicBezTo>
                    <a:pt x="157" y="183"/>
                    <a:pt x="155" y="185"/>
                    <a:pt x="153" y="187"/>
                  </a:cubicBezTo>
                  <a:cubicBezTo>
                    <a:pt x="146" y="195"/>
                    <a:pt x="140" y="202"/>
                    <a:pt x="134" y="209"/>
                  </a:cubicBezTo>
                  <a:cubicBezTo>
                    <a:pt x="133" y="210"/>
                    <a:pt x="132" y="211"/>
                    <a:pt x="131" y="213"/>
                  </a:cubicBezTo>
                  <a:cubicBezTo>
                    <a:pt x="129" y="214"/>
                    <a:pt x="128" y="215"/>
                    <a:pt x="127" y="216"/>
                  </a:cubicBezTo>
                  <a:cubicBezTo>
                    <a:pt x="125" y="218"/>
                    <a:pt x="122" y="220"/>
                    <a:pt x="120" y="222"/>
                  </a:cubicBezTo>
                  <a:cubicBezTo>
                    <a:pt x="118" y="224"/>
                    <a:pt x="116" y="226"/>
                    <a:pt x="114" y="228"/>
                  </a:cubicBezTo>
                  <a:cubicBezTo>
                    <a:pt x="112" y="225"/>
                    <a:pt x="110" y="222"/>
                    <a:pt x="108" y="219"/>
                  </a:cubicBezTo>
                  <a:cubicBezTo>
                    <a:pt x="107" y="217"/>
                    <a:pt x="106" y="215"/>
                    <a:pt x="105" y="213"/>
                  </a:cubicBezTo>
                  <a:cubicBezTo>
                    <a:pt x="104" y="212"/>
                    <a:pt x="103" y="211"/>
                    <a:pt x="103" y="210"/>
                  </a:cubicBezTo>
                  <a:cubicBezTo>
                    <a:pt x="97" y="201"/>
                    <a:pt x="91" y="193"/>
                    <a:pt x="86" y="184"/>
                  </a:cubicBezTo>
                  <a:cubicBezTo>
                    <a:pt x="82" y="179"/>
                    <a:pt x="78" y="173"/>
                    <a:pt x="75" y="168"/>
                  </a:cubicBezTo>
                  <a:cubicBezTo>
                    <a:pt x="73" y="165"/>
                    <a:pt x="71" y="162"/>
                    <a:pt x="69" y="158"/>
                  </a:cubicBezTo>
                  <a:cubicBezTo>
                    <a:pt x="67" y="154"/>
                    <a:pt x="64" y="150"/>
                    <a:pt x="62" y="145"/>
                  </a:cubicBezTo>
                  <a:cubicBezTo>
                    <a:pt x="59" y="141"/>
                    <a:pt x="57" y="136"/>
                    <a:pt x="54" y="131"/>
                  </a:cubicBezTo>
                  <a:cubicBezTo>
                    <a:pt x="54" y="130"/>
                    <a:pt x="52" y="129"/>
                    <a:pt x="51" y="129"/>
                  </a:cubicBezTo>
                  <a:cubicBezTo>
                    <a:pt x="50" y="129"/>
                    <a:pt x="49" y="129"/>
                    <a:pt x="49" y="130"/>
                  </a:cubicBezTo>
                  <a:cubicBezTo>
                    <a:pt x="47" y="131"/>
                    <a:pt x="46" y="134"/>
                    <a:pt x="47" y="136"/>
                  </a:cubicBezTo>
                  <a:cubicBezTo>
                    <a:pt x="49" y="139"/>
                    <a:pt x="51" y="143"/>
                    <a:pt x="53" y="147"/>
                  </a:cubicBezTo>
                  <a:cubicBezTo>
                    <a:pt x="54" y="149"/>
                    <a:pt x="56" y="152"/>
                    <a:pt x="57" y="154"/>
                  </a:cubicBezTo>
                  <a:cubicBezTo>
                    <a:pt x="60" y="159"/>
                    <a:pt x="63" y="165"/>
                    <a:pt x="66" y="170"/>
                  </a:cubicBezTo>
                  <a:cubicBezTo>
                    <a:pt x="66" y="171"/>
                    <a:pt x="67" y="172"/>
                    <a:pt x="68" y="173"/>
                  </a:cubicBezTo>
                  <a:cubicBezTo>
                    <a:pt x="69" y="175"/>
                    <a:pt x="71" y="178"/>
                    <a:pt x="73" y="181"/>
                  </a:cubicBezTo>
                  <a:cubicBezTo>
                    <a:pt x="75" y="185"/>
                    <a:pt x="78" y="188"/>
                    <a:pt x="80" y="192"/>
                  </a:cubicBezTo>
                  <a:cubicBezTo>
                    <a:pt x="84" y="197"/>
                    <a:pt x="87" y="202"/>
                    <a:pt x="90" y="207"/>
                  </a:cubicBezTo>
                  <a:cubicBezTo>
                    <a:pt x="92" y="209"/>
                    <a:pt x="93" y="212"/>
                    <a:pt x="95" y="215"/>
                  </a:cubicBezTo>
                  <a:cubicBezTo>
                    <a:pt x="96" y="216"/>
                    <a:pt x="96" y="217"/>
                    <a:pt x="97" y="218"/>
                  </a:cubicBezTo>
                  <a:cubicBezTo>
                    <a:pt x="100" y="223"/>
                    <a:pt x="103" y="228"/>
                    <a:pt x="106" y="233"/>
                  </a:cubicBezTo>
                  <a:cubicBezTo>
                    <a:pt x="106" y="234"/>
                    <a:pt x="107" y="234"/>
                    <a:pt x="107" y="235"/>
                  </a:cubicBezTo>
                  <a:cubicBezTo>
                    <a:pt x="106" y="236"/>
                    <a:pt x="106" y="236"/>
                    <a:pt x="105" y="237"/>
                  </a:cubicBezTo>
                  <a:cubicBezTo>
                    <a:pt x="101" y="231"/>
                    <a:pt x="97" y="225"/>
                    <a:pt x="94" y="219"/>
                  </a:cubicBezTo>
                  <a:cubicBezTo>
                    <a:pt x="88" y="210"/>
                    <a:pt x="83" y="201"/>
                    <a:pt x="78" y="192"/>
                  </a:cubicBezTo>
                  <a:cubicBezTo>
                    <a:pt x="73" y="185"/>
                    <a:pt x="68" y="178"/>
                    <a:pt x="64" y="171"/>
                  </a:cubicBezTo>
                  <a:cubicBezTo>
                    <a:pt x="59" y="163"/>
                    <a:pt x="54" y="156"/>
                    <a:pt x="49" y="149"/>
                  </a:cubicBezTo>
                  <a:cubicBezTo>
                    <a:pt x="49" y="147"/>
                    <a:pt x="47" y="147"/>
                    <a:pt x="46" y="146"/>
                  </a:cubicBezTo>
                  <a:cubicBezTo>
                    <a:pt x="44" y="142"/>
                    <a:pt x="42" y="138"/>
                    <a:pt x="39" y="134"/>
                  </a:cubicBezTo>
                  <a:cubicBezTo>
                    <a:pt x="38" y="132"/>
                    <a:pt x="36" y="131"/>
                    <a:pt x="34" y="131"/>
                  </a:cubicBezTo>
                  <a:cubicBezTo>
                    <a:pt x="33" y="131"/>
                    <a:pt x="32" y="131"/>
                    <a:pt x="32" y="132"/>
                  </a:cubicBezTo>
                  <a:cubicBezTo>
                    <a:pt x="29" y="133"/>
                    <a:pt x="28" y="137"/>
                    <a:pt x="30" y="139"/>
                  </a:cubicBezTo>
                  <a:cubicBezTo>
                    <a:pt x="33" y="145"/>
                    <a:pt x="36" y="151"/>
                    <a:pt x="39" y="157"/>
                  </a:cubicBezTo>
                  <a:cubicBezTo>
                    <a:pt x="41" y="159"/>
                    <a:pt x="42" y="161"/>
                    <a:pt x="43" y="163"/>
                  </a:cubicBezTo>
                  <a:cubicBezTo>
                    <a:pt x="47" y="169"/>
                    <a:pt x="50" y="175"/>
                    <a:pt x="54" y="181"/>
                  </a:cubicBezTo>
                  <a:cubicBezTo>
                    <a:pt x="49" y="174"/>
                    <a:pt x="44" y="167"/>
                    <a:pt x="39" y="161"/>
                  </a:cubicBezTo>
                  <a:cubicBezTo>
                    <a:pt x="38" y="159"/>
                    <a:pt x="37" y="158"/>
                    <a:pt x="35" y="158"/>
                  </a:cubicBezTo>
                  <a:cubicBezTo>
                    <a:pt x="35" y="157"/>
                    <a:pt x="34" y="157"/>
                    <a:pt x="34" y="157"/>
                  </a:cubicBezTo>
                  <a:cubicBezTo>
                    <a:pt x="32" y="157"/>
                    <a:pt x="31" y="158"/>
                    <a:pt x="30" y="158"/>
                  </a:cubicBezTo>
                  <a:cubicBezTo>
                    <a:pt x="29" y="159"/>
                    <a:pt x="27" y="161"/>
                    <a:pt x="27" y="162"/>
                  </a:cubicBezTo>
                  <a:cubicBezTo>
                    <a:pt x="27" y="164"/>
                    <a:pt x="27" y="166"/>
                    <a:pt x="28" y="168"/>
                  </a:cubicBezTo>
                  <a:cubicBezTo>
                    <a:pt x="40" y="185"/>
                    <a:pt x="52" y="202"/>
                    <a:pt x="64" y="219"/>
                  </a:cubicBezTo>
                  <a:cubicBezTo>
                    <a:pt x="72" y="230"/>
                    <a:pt x="79" y="240"/>
                    <a:pt x="86" y="251"/>
                  </a:cubicBezTo>
                  <a:cubicBezTo>
                    <a:pt x="86" y="250"/>
                    <a:pt x="85" y="249"/>
                    <a:pt x="84" y="248"/>
                  </a:cubicBezTo>
                  <a:cubicBezTo>
                    <a:pt x="82" y="246"/>
                    <a:pt x="80" y="244"/>
                    <a:pt x="79" y="241"/>
                  </a:cubicBezTo>
                  <a:cubicBezTo>
                    <a:pt x="75" y="237"/>
                    <a:pt x="71" y="232"/>
                    <a:pt x="67" y="227"/>
                  </a:cubicBezTo>
                  <a:cubicBezTo>
                    <a:pt x="61" y="220"/>
                    <a:pt x="55" y="213"/>
                    <a:pt x="50" y="206"/>
                  </a:cubicBezTo>
                  <a:cubicBezTo>
                    <a:pt x="44" y="198"/>
                    <a:pt x="38" y="190"/>
                    <a:pt x="33" y="183"/>
                  </a:cubicBezTo>
                  <a:cubicBezTo>
                    <a:pt x="29" y="178"/>
                    <a:pt x="25" y="173"/>
                    <a:pt x="22" y="168"/>
                  </a:cubicBezTo>
                  <a:cubicBezTo>
                    <a:pt x="18" y="163"/>
                    <a:pt x="14" y="158"/>
                    <a:pt x="11" y="152"/>
                  </a:cubicBezTo>
                  <a:cubicBezTo>
                    <a:pt x="10" y="151"/>
                    <a:pt x="9" y="150"/>
                    <a:pt x="8" y="150"/>
                  </a:cubicBezTo>
                  <a:cubicBezTo>
                    <a:pt x="7" y="150"/>
                    <a:pt x="7" y="150"/>
                    <a:pt x="6" y="150"/>
                  </a:cubicBezTo>
                  <a:cubicBezTo>
                    <a:pt x="5" y="150"/>
                    <a:pt x="4" y="150"/>
                    <a:pt x="4" y="150"/>
                  </a:cubicBezTo>
                  <a:cubicBezTo>
                    <a:pt x="1" y="152"/>
                    <a:pt x="0" y="155"/>
                    <a:pt x="2" y="157"/>
                  </a:cubicBezTo>
                  <a:cubicBezTo>
                    <a:pt x="5" y="162"/>
                    <a:pt x="8" y="166"/>
                    <a:pt x="11" y="171"/>
                  </a:cubicBezTo>
                  <a:cubicBezTo>
                    <a:pt x="13" y="173"/>
                    <a:pt x="14" y="175"/>
                    <a:pt x="16" y="177"/>
                  </a:cubicBezTo>
                  <a:cubicBezTo>
                    <a:pt x="21" y="185"/>
                    <a:pt x="27" y="192"/>
                    <a:pt x="32" y="199"/>
                  </a:cubicBezTo>
                  <a:cubicBezTo>
                    <a:pt x="34" y="202"/>
                    <a:pt x="36" y="205"/>
                    <a:pt x="39" y="208"/>
                  </a:cubicBezTo>
                  <a:cubicBezTo>
                    <a:pt x="40" y="210"/>
                    <a:pt x="41" y="211"/>
                    <a:pt x="42" y="213"/>
                  </a:cubicBezTo>
                  <a:cubicBezTo>
                    <a:pt x="45" y="217"/>
                    <a:pt x="48" y="221"/>
                    <a:pt x="52" y="225"/>
                  </a:cubicBezTo>
                  <a:cubicBezTo>
                    <a:pt x="57" y="232"/>
                    <a:pt x="63" y="239"/>
                    <a:pt x="69" y="246"/>
                  </a:cubicBezTo>
                  <a:cubicBezTo>
                    <a:pt x="71" y="249"/>
                    <a:pt x="74" y="253"/>
                    <a:pt x="77" y="256"/>
                  </a:cubicBezTo>
                  <a:cubicBezTo>
                    <a:pt x="85" y="266"/>
                    <a:pt x="94" y="276"/>
                    <a:pt x="103" y="286"/>
                  </a:cubicBezTo>
                  <a:cubicBezTo>
                    <a:pt x="104" y="287"/>
                    <a:pt x="105" y="289"/>
                    <a:pt x="106" y="290"/>
                  </a:cubicBezTo>
                  <a:cubicBezTo>
                    <a:pt x="105" y="291"/>
                    <a:pt x="105" y="291"/>
                    <a:pt x="104" y="292"/>
                  </a:cubicBezTo>
                  <a:cubicBezTo>
                    <a:pt x="100" y="298"/>
                    <a:pt x="95" y="304"/>
                    <a:pt x="90" y="310"/>
                  </a:cubicBezTo>
                  <a:cubicBezTo>
                    <a:pt x="90" y="311"/>
                    <a:pt x="89" y="312"/>
                    <a:pt x="89" y="313"/>
                  </a:cubicBezTo>
                  <a:cubicBezTo>
                    <a:pt x="89" y="314"/>
                    <a:pt x="90" y="315"/>
                    <a:pt x="90" y="316"/>
                  </a:cubicBezTo>
                  <a:cubicBezTo>
                    <a:pt x="91" y="316"/>
                    <a:pt x="92" y="317"/>
                    <a:pt x="93" y="317"/>
                  </a:cubicBezTo>
                  <a:cubicBezTo>
                    <a:pt x="94" y="317"/>
                    <a:pt x="95" y="316"/>
                    <a:pt x="96" y="316"/>
                  </a:cubicBezTo>
                  <a:cubicBezTo>
                    <a:pt x="101" y="309"/>
                    <a:pt x="106" y="303"/>
                    <a:pt x="111" y="296"/>
                  </a:cubicBezTo>
                  <a:cubicBezTo>
                    <a:pt x="111" y="297"/>
                    <a:pt x="112" y="297"/>
                    <a:pt x="112" y="297"/>
                  </a:cubicBezTo>
                  <a:cubicBezTo>
                    <a:pt x="109" y="301"/>
                    <a:pt x="105" y="305"/>
                    <a:pt x="102" y="309"/>
                  </a:cubicBezTo>
                  <a:cubicBezTo>
                    <a:pt x="101" y="311"/>
                    <a:pt x="100" y="312"/>
                    <a:pt x="100" y="315"/>
                  </a:cubicBezTo>
                  <a:cubicBezTo>
                    <a:pt x="100" y="317"/>
                    <a:pt x="100" y="319"/>
                    <a:pt x="102" y="320"/>
                  </a:cubicBezTo>
                  <a:cubicBezTo>
                    <a:pt x="105" y="324"/>
                    <a:pt x="111" y="324"/>
                    <a:pt x="114" y="320"/>
                  </a:cubicBezTo>
                  <a:cubicBezTo>
                    <a:pt x="116" y="317"/>
                    <a:pt x="119" y="314"/>
                    <a:pt x="122" y="311"/>
                  </a:cubicBezTo>
                  <a:cubicBezTo>
                    <a:pt x="122" y="312"/>
                    <a:pt x="123" y="313"/>
                    <a:pt x="123" y="313"/>
                  </a:cubicBezTo>
                  <a:cubicBezTo>
                    <a:pt x="125" y="316"/>
                    <a:pt x="128" y="317"/>
                    <a:pt x="131" y="316"/>
                  </a:cubicBezTo>
                  <a:cubicBezTo>
                    <a:pt x="132" y="317"/>
                    <a:pt x="132" y="318"/>
                    <a:pt x="133" y="318"/>
                  </a:cubicBezTo>
                  <a:cubicBezTo>
                    <a:pt x="134" y="321"/>
                    <a:pt x="138" y="322"/>
                    <a:pt x="141" y="321"/>
                  </a:cubicBezTo>
                  <a:cubicBezTo>
                    <a:pt x="143" y="320"/>
                    <a:pt x="144" y="318"/>
                    <a:pt x="144" y="317"/>
                  </a:cubicBezTo>
                  <a:cubicBezTo>
                    <a:pt x="145" y="315"/>
                    <a:pt x="144" y="313"/>
                    <a:pt x="144" y="312"/>
                  </a:cubicBezTo>
                  <a:cubicBezTo>
                    <a:pt x="142" y="309"/>
                    <a:pt x="141" y="307"/>
                    <a:pt x="139" y="304"/>
                  </a:cubicBezTo>
                  <a:cubicBezTo>
                    <a:pt x="148" y="293"/>
                    <a:pt x="156" y="283"/>
                    <a:pt x="164" y="272"/>
                  </a:cubicBezTo>
                  <a:cubicBezTo>
                    <a:pt x="175" y="260"/>
                    <a:pt x="185" y="248"/>
                    <a:pt x="195" y="236"/>
                  </a:cubicBezTo>
                  <a:cubicBezTo>
                    <a:pt x="199" y="231"/>
                    <a:pt x="203" y="226"/>
                    <a:pt x="207" y="222"/>
                  </a:cubicBezTo>
                  <a:cubicBezTo>
                    <a:pt x="217" y="211"/>
                    <a:pt x="227" y="200"/>
                    <a:pt x="236" y="190"/>
                  </a:cubicBezTo>
                  <a:cubicBezTo>
                    <a:pt x="245" y="180"/>
                    <a:pt x="254" y="170"/>
                    <a:pt x="263" y="161"/>
                  </a:cubicBezTo>
                  <a:cubicBezTo>
                    <a:pt x="269" y="154"/>
                    <a:pt x="276" y="147"/>
                    <a:pt x="282" y="140"/>
                  </a:cubicBezTo>
                  <a:cubicBezTo>
                    <a:pt x="289" y="132"/>
                    <a:pt x="297" y="125"/>
                    <a:pt x="304" y="117"/>
                  </a:cubicBezTo>
                  <a:cubicBezTo>
                    <a:pt x="312" y="108"/>
                    <a:pt x="321" y="99"/>
                    <a:pt x="329" y="91"/>
                  </a:cubicBezTo>
                  <a:cubicBezTo>
                    <a:pt x="336" y="84"/>
                    <a:pt x="342" y="77"/>
                    <a:pt x="349" y="70"/>
                  </a:cubicBezTo>
                  <a:cubicBezTo>
                    <a:pt x="352" y="67"/>
                    <a:pt x="354" y="64"/>
                    <a:pt x="357" y="61"/>
                  </a:cubicBezTo>
                  <a:cubicBezTo>
                    <a:pt x="360" y="57"/>
                    <a:pt x="364" y="53"/>
                    <a:pt x="367" y="49"/>
                  </a:cubicBezTo>
                  <a:cubicBezTo>
                    <a:pt x="367" y="48"/>
                    <a:pt x="368" y="47"/>
                    <a:pt x="368" y="46"/>
                  </a:cubicBezTo>
                  <a:cubicBezTo>
                    <a:pt x="368" y="45"/>
                    <a:pt x="367" y="44"/>
                    <a:pt x="366" y="42"/>
                  </a:cubicBezTo>
                  <a:cubicBezTo>
                    <a:pt x="365" y="41"/>
                    <a:pt x="363" y="41"/>
                    <a:pt x="362" y="41"/>
                  </a:cubicBezTo>
                  <a:cubicBezTo>
                    <a:pt x="360" y="41"/>
                    <a:pt x="359" y="41"/>
                    <a:pt x="358" y="42"/>
                  </a:cubicBezTo>
                  <a:cubicBezTo>
                    <a:pt x="354" y="47"/>
                    <a:pt x="351" y="51"/>
                    <a:pt x="347" y="55"/>
                  </a:cubicBezTo>
                  <a:cubicBezTo>
                    <a:pt x="346" y="56"/>
                    <a:pt x="345" y="58"/>
                    <a:pt x="343" y="59"/>
                  </a:cubicBezTo>
                  <a:cubicBezTo>
                    <a:pt x="344" y="59"/>
                    <a:pt x="344" y="58"/>
                    <a:pt x="344" y="58"/>
                  </a:cubicBezTo>
                  <a:cubicBezTo>
                    <a:pt x="348" y="53"/>
                    <a:pt x="352" y="48"/>
                    <a:pt x="356" y="42"/>
                  </a:cubicBezTo>
                  <a:cubicBezTo>
                    <a:pt x="358" y="40"/>
                    <a:pt x="357" y="38"/>
                    <a:pt x="356" y="36"/>
                  </a:cubicBezTo>
                  <a:cubicBezTo>
                    <a:pt x="355" y="36"/>
                    <a:pt x="354" y="35"/>
                    <a:pt x="354" y="35"/>
                  </a:cubicBezTo>
                  <a:cubicBezTo>
                    <a:pt x="354" y="35"/>
                    <a:pt x="354" y="34"/>
                    <a:pt x="355" y="34"/>
                  </a:cubicBezTo>
                  <a:cubicBezTo>
                    <a:pt x="355" y="33"/>
                    <a:pt x="356" y="33"/>
                    <a:pt x="356" y="32"/>
                  </a:cubicBezTo>
                  <a:cubicBezTo>
                    <a:pt x="356" y="32"/>
                    <a:pt x="357" y="31"/>
                    <a:pt x="357" y="30"/>
                  </a:cubicBezTo>
                  <a:cubicBezTo>
                    <a:pt x="357" y="30"/>
                    <a:pt x="358" y="30"/>
                    <a:pt x="358" y="30"/>
                  </a:cubicBezTo>
                  <a:cubicBezTo>
                    <a:pt x="358" y="29"/>
                    <a:pt x="358" y="29"/>
                    <a:pt x="358" y="28"/>
                  </a:cubicBezTo>
                  <a:cubicBezTo>
                    <a:pt x="359" y="27"/>
                    <a:pt x="358" y="25"/>
                    <a:pt x="357" y="24"/>
                  </a:cubicBezTo>
                  <a:cubicBezTo>
                    <a:pt x="356" y="23"/>
                    <a:pt x="355" y="23"/>
                    <a:pt x="354" y="23"/>
                  </a:cubicBezTo>
                  <a:cubicBezTo>
                    <a:pt x="354" y="23"/>
                    <a:pt x="353" y="23"/>
                    <a:pt x="353" y="23"/>
                  </a:cubicBezTo>
                  <a:cubicBezTo>
                    <a:pt x="352" y="23"/>
                    <a:pt x="351" y="23"/>
                    <a:pt x="351" y="23"/>
                  </a:cubicBezTo>
                  <a:cubicBezTo>
                    <a:pt x="350" y="24"/>
                    <a:pt x="348" y="24"/>
                    <a:pt x="347" y="25"/>
                  </a:cubicBezTo>
                  <a:cubicBezTo>
                    <a:pt x="346" y="25"/>
                    <a:pt x="345" y="26"/>
                    <a:pt x="344" y="26"/>
                  </a:cubicBezTo>
                  <a:cubicBezTo>
                    <a:pt x="343" y="27"/>
                    <a:pt x="341" y="28"/>
                    <a:pt x="340" y="29"/>
                  </a:cubicBezTo>
                  <a:cubicBezTo>
                    <a:pt x="339" y="30"/>
                    <a:pt x="338" y="31"/>
                    <a:pt x="338" y="33"/>
                  </a:cubicBezTo>
                  <a:cubicBezTo>
                    <a:pt x="336" y="35"/>
                    <a:pt x="334" y="37"/>
                    <a:pt x="332" y="39"/>
                  </a:cubicBezTo>
                  <a:cubicBezTo>
                    <a:pt x="330" y="41"/>
                    <a:pt x="329" y="42"/>
                    <a:pt x="327" y="43"/>
                  </a:cubicBezTo>
                  <a:cubicBezTo>
                    <a:pt x="326" y="44"/>
                    <a:pt x="325" y="46"/>
                    <a:pt x="324" y="47"/>
                  </a:cubicBezTo>
                  <a:cubicBezTo>
                    <a:pt x="323" y="47"/>
                    <a:pt x="323" y="48"/>
                    <a:pt x="322" y="48"/>
                  </a:cubicBezTo>
                  <a:cubicBezTo>
                    <a:pt x="318" y="52"/>
                    <a:pt x="314" y="55"/>
                    <a:pt x="310" y="59"/>
                  </a:cubicBezTo>
                  <a:cubicBezTo>
                    <a:pt x="307" y="61"/>
                    <a:pt x="304" y="64"/>
                    <a:pt x="302" y="66"/>
                  </a:cubicBezTo>
                  <a:cubicBezTo>
                    <a:pt x="286" y="79"/>
                    <a:pt x="270" y="92"/>
                    <a:pt x="255" y="104"/>
                  </a:cubicBezTo>
                  <a:cubicBezTo>
                    <a:pt x="253" y="106"/>
                    <a:pt x="251" y="107"/>
                    <a:pt x="250" y="108"/>
                  </a:cubicBezTo>
                  <a:cubicBezTo>
                    <a:pt x="253" y="106"/>
                    <a:pt x="256" y="103"/>
                    <a:pt x="258" y="100"/>
                  </a:cubicBezTo>
                  <a:cubicBezTo>
                    <a:pt x="271" y="87"/>
                    <a:pt x="283" y="75"/>
                    <a:pt x="296" y="62"/>
                  </a:cubicBezTo>
                  <a:cubicBezTo>
                    <a:pt x="297" y="61"/>
                    <a:pt x="299" y="59"/>
                    <a:pt x="301" y="57"/>
                  </a:cubicBezTo>
                  <a:cubicBezTo>
                    <a:pt x="304" y="54"/>
                    <a:pt x="308" y="51"/>
                    <a:pt x="312" y="47"/>
                  </a:cubicBezTo>
                  <a:cubicBezTo>
                    <a:pt x="317" y="43"/>
                    <a:pt x="322" y="38"/>
                    <a:pt x="327" y="33"/>
                  </a:cubicBezTo>
                  <a:cubicBezTo>
                    <a:pt x="328" y="33"/>
                    <a:pt x="328" y="32"/>
                    <a:pt x="328" y="32"/>
                  </a:cubicBezTo>
                  <a:cubicBezTo>
                    <a:pt x="330" y="30"/>
                    <a:pt x="332" y="28"/>
                    <a:pt x="334" y="27"/>
                  </a:cubicBezTo>
                  <a:cubicBezTo>
                    <a:pt x="337" y="24"/>
                    <a:pt x="340" y="21"/>
                    <a:pt x="343" y="19"/>
                  </a:cubicBezTo>
                  <a:cubicBezTo>
                    <a:pt x="346" y="15"/>
                    <a:pt x="350" y="12"/>
                    <a:pt x="354" y="8"/>
                  </a:cubicBezTo>
                  <a:cubicBezTo>
                    <a:pt x="354" y="7"/>
                    <a:pt x="355" y="6"/>
                    <a:pt x="355" y="5"/>
                  </a:cubicBezTo>
                  <a:cubicBezTo>
                    <a:pt x="355" y="3"/>
                    <a:pt x="354" y="2"/>
                    <a:pt x="354" y="2"/>
                  </a:cubicBezTo>
                  <a:cubicBezTo>
                    <a:pt x="353" y="1"/>
                    <a:pt x="352" y="0"/>
                    <a:pt x="351" y="0"/>
                  </a:cubicBezTo>
                  <a:cubicBezTo>
                    <a:pt x="349" y="0"/>
                    <a:pt x="348" y="1"/>
                    <a:pt x="348" y="2"/>
                  </a:cubicBezTo>
                  <a:cubicBezTo>
                    <a:pt x="344" y="5"/>
                    <a:pt x="340" y="9"/>
                    <a:pt x="336" y="12"/>
                  </a:cubicBezTo>
                  <a:cubicBezTo>
                    <a:pt x="333" y="15"/>
                    <a:pt x="330" y="17"/>
                    <a:pt x="328" y="20"/>
                  </a:cubicBezTo>
                  <a:cubicBezTo>
                    <a:pt x="327" y="21"/>
                    <a:pt x="325" y="22"/>
                    <a:pt x="324" y="23"/>
                  </a:cubicBezTo>
                  <a:cubicBezTo>
                    <a:pt x="324" y="23"/>
                    <a:pt x="323" y="23"/>
                    <a:pt x="323" y="23"/>
                  </a:cubicBezTo>
                  <a:cubicBezTo>
                    <a:pt x="322" y="23"/>
                    <a:pt x="321" y="23"/>
                    <a:pt x="320" y="23"/>
                  </a:cubicBezTo>
                  <a:cubicBezTo>
                    <a:pt x="313" y="28"/>
                    <a:pt x="307" y="33"/>
                    <a:pt x="301" y="39"/>
                  </a:cubicBezTo>
                  <a:cubicBezTo>
                    <a:pt x="298" y="41"/>
                    <a:pt x="295" y="43"/>
                    <a:pt x="293" y="46"/>
                  </a:cubicBezTo>
                  <a:cubicBezTo>
                    <a:pt x="291" y="47"/>
                    <a:pt x="289" y="49"/>
                    <a:pt x="287" y="51"/>
                  </a:cubicBezTo>
                  <a:cubicBezTo>
                    <a:pt x="280" y="57"/>
                    <a:pt x="273" y="63"/>
                    <a:pt x="267" y="69"/>
                  </a:cubicBezTo>
                  <a:cubicBezTo>
                    <a:pt x="263" y="72"/>
                    <a:pt x="260" y="75"/>
                    <a:pt x="257" y="79"/>
                  </a:cubicBezTo>
                  <a:cubicBezTo>
                    <a:pt x="249" y="86"/>
                    <a:pt x="242" y="93"/>
                    <a:pt x="234" y="100"/>
                  </a:cubicBezTo>
                  <a:close/>
                  <a:moveTo>
                    <a:pt x="282" y="104"/>
                  </a:moveTo>
                  <a:cubicBezTo>
                    <a:pt x="283" y="103"/>
                    <a:pt x="284" y="103"/>
                    <a:pt x="284" y="102"/>
                  </a:cubicBezTo>
                  <a:cubicBezTo>
                    <a:pt x="284" y="102"/>
                    <a:pt x="284" y="102"/>
                    <a:pt x="284" y="103"/>
                  </a:cubicBezTo>
                  <a:cubicBezTo>
                    <a:pt x="283" y="104"/>
                    <a:pt x="282" y="105"/>
                    <a:pt x="280" y="107"/>
                  </a:cubicBezTo>
                  <a:cubicBezTo>
                    <a:pt x="278" y="109"/>
                    <a:pt x="276" y="112"/>
                    <a:pt x="273" y="115"/>
                  </a:cubicBezTo>
                  <a:cubicBezTo>
                    <a:pt x="269" y="120"/>
                    <a:pt x="264" y="125"/>
                    <a:pt x="259" y="131"/>
                  </a:cubicBezTo>
                  <a:cubicBezTo>
                    <a:pt x="256" y="134"/>
                    <a:pt x="253" y="138"/>
                    <a:pt x="250" y="141"/>
                  </a:cubicBezTo>
                  <a:cubicBezTo>
                    <a:pt x="248" y="143"/>
                    <a:pt x="246" y="145"/>
                    <a:pt x="244" y="147"/>
                  </a:cubicBezTo>
                  <a:cubicBezTo>
                    <a:pt x="241" y="150"/>
                    <a:pt x="239" y="153"/>
                    <a:pt x="236" y="156"/>
                  </a:cubicBezTo>
                  <a:cubicBezTo>
                    <a:pt x="234" y="158"/>
                    <a:pt x="232" y="160"/>
                    <a:pt x="231" y="162"/>
                  </a:cubicBezTo>
                  <a:cubicBezTo>
                    <a:pt x="220" y="173"/>
                    <a:pt x="210" y="184"/>
                    <a:pt x="199" y="196"/>
                  </a:cubicBezTo>
                  <a:cubicBezTo>
                    <a:pt x="189" y="207"/>
                    <a:pt x="179" y="218"/>
                    <a:pt x="169" y="230"/>
                  </a:cubicBezTo>
                  <a:cubicBezTo>
                    <a:pt x="157" y="243"/>
                    <a:pt x="145" y="256"/>
                    <a:pt x="133" y="270"/>
                  </a:cubicBezTo>
                  <a:cubicBezTo>
                    <a:pt x="133" y="270"/>
                    <a:pt x="133" y="270"/>
                    <a:pt x="132" y="271"/>
                  </a:cubicBezTo>
                  <a:cubicBezTo>
                    <a:pt x="132" y="270"/>
                    <a:pt x="132" y="270"/>
                    <a:pt x="132" y="270"/>
                  </a:cubicBezTo>
                  <a:cubicBezTo>
                    <a:pt x="135" y="267"/>
                    <a:pt x="137" y="264"/>
                    <a:pt x="140" y="260"/>
                  </a:cubicBezTo>
                  <a:cubicBezTo>
                    <a:pt x="155" y="243"/>
                    <a:pt x="170" y="225"/>
                    <a:pt x="184" y="207"/>
                  </a:cubicBezTo>
                  <a:cubicBezTo>
                    <a:pt x="186" y="205"/>
                    <a:pt x="188" y="203"/>
                    <a:pt x="190" y="200"/>
                  </a:cubicBezTo>
                  <a:cubicBezTo>
                    <a:pt x="191" y="200"/>
                    <a:pt x="191" y="199"/>
                    <a:pt x="192" y="198"/>
                  </a:cubicBezTo>
                  <a:cubicBezTo>
                    <a:pt x="198" y="192"/>
                    <a:pt x="204" y="185"/>
                    <a:pt x="210" y="179"/>
                  </a:cubicBezTo>
                  <a:cubicBezTo>
                    <a:pt x="218" y="170"/>
                    <a:pt x="226" y="162"/>
                    <a:pt x="234" y="153"/>
                  </a:cubicBezTo>
                  <a:cubicBezTo>
                    <a:pt x="236" y="151"/>
                    <a:pt x="237" y="149"/>
                    <a:pt x="239" y="147"/>
                  </a:cubicBezTo>
                  <a:cubicBezTo>
                    <a:pt x="241" y="146"/>
                    <a:pt x="243" y="144"/>
                    <a:pt x="244" y="142"/>
                  </a:cubicBezTo>
                  <a:cubicBezTo>
                    <a:pt x="257" y="129"/>
                    <a:pt x="269" y="117"/>
                    <a:pt x="282" y="104"/>
                  </a:cubicBezTo>
                  <a:close/>
                  <a:moveTo>
                    <a:pt x="124" y="280"/>
                  </a:moveTo>
                  <a:cubicBezTo>
                    <a:pt x="124" y="281"/>
                    <a:pt x="125" y="281"/>
                    <a:pt x="126" y="282"/>
                  </a:cubicBezTo>
                  <a:cubicBezTo>
                    <a:pt x="125" y="282"/>
                    <a:pt x="125" y="283"/>
                    <a:pt x="125" y="283"/>
                  </a:cubicBezTo>
                  <a:cubicBezTo>
                    <a:pt x="124" y="282"/>
                    <a:pt x="124" y="281"/>
                    <a:pt x="123" y="281"/>
                  </a:cubicBezTo>
                  <a:cubicBezTo>
                    <a:pt x="124" y="280"/>
                    <a:pt x="124" y="280"/>
                    <a:pt x="124" y="280"/>
                  </a:cubicBezTo>
                  <a:close/>
                  <a:moveTo>
                    <a:pt x="325" y="63"/>
                  </a:moveTo>
                  <a:cubicBezTo>
                    <a:pt x="321" y="68"/>
                    <a:pt x="316" y="73"/>
                    <a:pt x="311" y="78"/>
                  </a:cubicBezTo>
                  <a:cubicBezTo>
                    <a:pt x="310" y="79"/>
                    <a:pt x="309" y="80"/>
                    <a:pt x="308" y="81"/>
                  </a:cubicBezTo>
                  <a:cubicBezTo>
                    <a:pt x="305" y="84"/>
                    <a:pt x="303" y="87"/>
                    <a:pt x="300" y="90"/>
                  </a:cubicBezTo>
                  <a:cubicBezTo>
                    <a:pt x="299" y="90"/>
                    <a:pt x="299" y="91"/>
                    <a:pt x="298" y="91"/>
                  </a:cubicBezTo>
                  <a:cubicBezTo>
                    <a:pt x="298" y="91"/>
                    <a:pt x="297" y="91"/>
                    <a:pt x="297" y="91"/>
                  </a:cubicBezTo>
                  <a:cubicBezTo>
                    <a:pt x="297" y="91"/>
                    <a:pt x="296" y="91"/>
                    <a:pt x="296" y="91"/>
                  </a:cubicBezTo>
                  <a:cubicBezTo>
                    <a:pt x="297" y="91"/>
                    <a:pt x="297" y="89"/>
                    <a:pt x="297" y="88"/>
                  </a:cubicBezTo>
                  <a:cubicBezTo>
                    <a:pt x="300" y="85"/>
                    <a:pt x="304" y="82"/>
                    <a:pt x="307" y="78"/>
                  </a:cubicBezTo>
                  <a:cubicBezTo>
                    <a:pt x="309" y="76"/>
                    <a:pt x="312" y="74"/>
                    <a:pt x="314" y="72"/>
                  </a:cubicBezTo>
                  <a:cubicBezTo>
                    <a:pt x="319" y="68"/>
                    <a:pt x="324" y="63"/>
                    <a:pt x="328" y="59"/>
                  </a:cubicBezTo>
                  <a:cubicBezTo>
                    <a:pt x="329" y="59"/>
                    <a:pt x="329" y="59"/>
                    <a:pt x="329" y="58"/>
                  </a:cubicBezTo>
                  <a:cubicBezTo>
                    <a:pt x="328" y="60"/>
                    <a:pt x="327" y="61"/>
                    <a:pt x="325" y="63"/>
                  </a:cubicBezTo>
                  <a:close/>
                  <a:moveTo>
                    <a:pt x="257" y="113"/>
                  </a:moveTo>
                  <a:cubicBezTo>
                    <a:pt x="254" y="116"/>
                    <a:pt x="251" y="119"/>
                    <a:pt x="249" y="122"/>
                  </a:cubicBezTo>
                  <a:cubicBezTo>
                    <a:pt x="239" y="132"/>
                    <a:pt x="229" y="142"/>
                    <a:pt x="219" y="153"/>
                  </a:cubicBezTo>
                  <a:cubicBezTo>
                    <a:pt x="212" y="160"/>
                    <a:pt x="205" y="168"/>
                    <a:pt x="198" y="175"/>
                  </a:cubicBezTo>
                  <a:cubicBezTo>
                    <a:pt x="194" y="179"/>
                    <a:pt x="191" y="183"/>
                    <a:pt x="187" y="187"/>
                  </a:cubicBezTo>
                  <a:cubicBezTo>
                    <a:pt x="172" y="204"/>
                    <a:pt x="156" y="221"/>
                    <a:pt x="140" y="238"/>
                  </a:cubicBezTo>
                  <a:cubicBezTo>
                    <a:pt x="136" y="243"/>
                    <a:pt x="132" y="248"/>
                    <a:pt x="127" y="253"/>
                  </a:cubicBezTo>
                  <a:cubicBezTo>
                    <a:pt x="127" y="253"/>
                    <a:pt x="127" y="253"/>
                    <a:pt x="127" y="252"/>
                  </a:cubicBezTo>
                  <a:cubicBezTo>
                    <a:pt x="126" y="250"/>
                    <a:pt x="124" y="248"/>
                    <a:pt x="123" y="245"/>
                  </a:cubicBezTo>
                  <a:cubicBezTo>
                    <a:pt x="123" y="244"/>
                    <a:pt x="122" y="244"/>
                    <a:pt x="122" y="243"/>
                  </a:cubicBezTo>
                  <a:cubicBezTo>
                    <a:pt x="123" y="241"/>
                    <a:pt x="125" y="240"/>
                    <a:pt x="126" y="238"/>
                  </a:cubicBezTo>
                  <a:cubicBezTo>
                    <a:pt x="132" y="231"/>
                    <a:pt x="139" y="223"/>
                    <a:pt x="145" y="216"/>
                  </a:cubicBezTo>
                  <a:cubicBezTo>
                    <a:pt x="151" y="209"/>
                    <a:pt x="157" y="202"/>
                    <a:pt x="163" y="195"/>
                  </a:cubicBezTo>
                  <a:cubicBezTo>
                    <a:pt x="165" y="193"/>
                    <a:pt x="167" y="191"/>
                    <a:pt x="169" y="189"/>
                  </a:cubicBezTo>
                  <a:cubicBezTo>
                    <a:pt x="171" y="186"/>
                    <a:pt x="174" y="184"/>
                    <a:pt x="176" y="181"/>
                  </a:cubicBezTo>
                  <a:cubicBezTo>
                    <a:pt x="181" y="177"/>
                    <a:pt x="187" y="172"/>
                    <a:pt x="192" y="168"/>
                  </a:cubicBezTo>
                  <a:cubicBezTo>
                    <a:pt x="197" y="163"/>
                    <a:pt x="202" y="159"/>
                    <a:pt x="207" y="154"/>
                  </a:cubicBezTo>
                  <a:cubicBezTo>
                    <a:pt x="209" y="153"/>
                    <a:pt x="210" y="152"/>
                    <a:pt x="212" y="150"/>
                  </a:cubicBezTo>
                  <a:cubicBezTo>
                    <a:pt x="227" y="138"/>
                    <a:pt x="242" y="126"/>
                    <a:pt x="257" y="113"/>
                  </a:cubicBezTo>
                  <a:close/>
                </a:path>
              </a:pathLst>
            </a:custGeom>
            <a:solidFill>
              <a:srgbClr val="132F95"/>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ea"/>
                <a:sym typeface="+mn-lt"/>
              </a:endParaRPr>
            </a:p>
          </p:txBody>
        </p:sp>
        <p:sp>
          <p:nvSpPr>
            <p:cNvPr id="89" name="TextBox 4"/>
            <p:cNvSpPr txBox="1"/>
            <p:nvPr/>
          </p:nvSpPr>
          <p:spPr>
            <a:xfrm>
              <a:off x="2567071" y="1681394"/>
              <a:ext cx="5805241" cy="1174865"/>
            </a:xfrm>
            <a:prstGeom prst="rect">
              <a:avLst/>
            </a:prstGeom>
            <a:noFill/>
          </p:spPr>
          <p:txBody>
            <a:bodyPr wrap="square" rtlCol="0">
              <a:spAutoFit/>
            </a:bodyPr>
            <a:lstStyle/>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具有过压、过流、短路、急停等功能，保证人身安全</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endParaRPr>
            </a:p>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具有急停按钮，异常情况可紧急停机</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endParaRPr>
            </a:p>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defRPr/>
              </a:pPr>
              <a:r>
                <a:rPr kumimoji="0" lang="zh-CN"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充电监控功能</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：漏电检测、故障报警、电池状态检测</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endParaRPr>
            </a:p>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rPr>
                <a:t>电池充满，充电自动停止，指示灯提醒用户</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endParaRPr>
            </a:p>
            <a:p>
              <a:pPr marL="342900" marR="0" lvl="0" indent="-342900" algn="just" defTabSz="914400" rtl="0" eaLnBrk="1" fontAlgn="auto" latinLnBrk="0" hangingPunct="1">
                <a:lnSpc>
                  <a:spcPct val="130000"/>
                </a:lnSpc>
                <a:spcBef>
                  <a:spcPts val="0"/>
                </a:spcBef>
                <a:spcAft>
                  <a:spcPts val="0"/>
                </a:spcAft>
                <a:buClrTx/>
                <a:buSzTx/>
                <a:buFont typeface="Wingdings" panose="05000000000000000000" pitchFamily="2" charset="2"/>
                <a:buChar char="p"/>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根据充电车辆</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BMS</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充电实时数据，充电主动防护</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Poppins" panose="00000500000000000000" pitchFamily="2" charset="0"/>
              </a:endParaRPr>
            </a:p>
          </p:txBody>
        </p:sp>
        <p:sp>
          <p:nvSpPr>
            <p:cNvPr id="90" name="TextBox 41"/>
            <p:cNvSpPr txBox="1"/>
            <p:nvPr/>
          </p:nvSpPr>
          <p:spPr>
            <a:xfrm>
              <a:off x="2681658" y="1350477"/>
              <a:ext cx="25008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lumMod val="65000"/>
                      <a:lumOff val="35000"/>
                    </a:prstClr>
                  </a:solidFill>
                  <a:effectLst/>
                  <a:uLnTx/>
                  <a:uFillTx/>
                  <a:latin typeface="ADAM.CG PRO" pitchFamily="50" charset="0"/>
                  <a:ea typeface="等线" panose="02010600030101010101" charset="-122"/>
                  <a:cs typeface="+mn-cs"/>
                </a:rPr>
                <a:t>安全防护</a:t>
              </a:r>
              <a:endParaRPr kumimoji="0" lang="en-US" sz="1200" b="0" i="0" u="none" strike="noStrike" kern="1200" cap="none" spc="0" normalizeH="0" baseline="0" noProof="0" dirty="0">
                <a:ln>
                  <a:noFill/>
                </a:ln>
                <a:solidFill>
                  <a:prstClr val="black">
                    <a:lumMod val="65000"/>
                    <a:lumOff val="35000"/>
                  </a:prstClr>
                </a:solidFill>
                <a:effectLst/>
                <a:uLnTx/>
                <a:uFillTx/>
                <a:latin typeface="ADAM.CG PRO" pitchFamily="50" charset="0"/>
                <a:ea typeface="+mn-ea"/>
                <a:cs typeface="+mn-cs"/>
              </a:endParaRPr>
            </a:p>
          </p:txBody>
        </p:sp>
      </p:grpSp>
      <p:pic>
        <p:nvPicPr>
          <p:cNvPr id="91" name="图片 9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245540" y="4827596"/>
            <a:ext cx="2303955" cy="1530107"/>
          </a:xfrm>
          <a:prstGeom prst="rect">
            <a:avLst/>
          </a:prstGeom>
        </p:spPr>
      </p:pic>
      <p:pic>
        <p:nvPicPr>
          <p:cNvPr id="92" name="图片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286" y="4825916"/>
            <a:ext cx="2331089" cy="1548549"/>
          </a:xfrm>
          <a:prstGeom prst="rect">
            <a:avLst/>
          </a:prstGeom>
        </p:spPr>
      </p:pic>
      <p:pic>
        <p:nvPicPr>
          <p:cNvPr id="93" name="图片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8102" y="4812032"/>
            <a:ext cx="2592127" cy="1562434"/>
          </a:xfrm>
          <a:prstGeom prst="rect">
            <a:avLst/>
          </a:prstGeom>
        </p:spPr>
      </p:pic>
      <p:sp>
        <p:nvSpPr>
          <p:cNvPr id="94" name="文本框 93"/>
          <p:cNvSpPr txBox="1"/>
          <p:nvPr/>
        </p:nvSpPr>
        <p:spPr>
          <a:xfrm>
            <a:off x="969689" y="6421302"/>
            <a:ext cx="85431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居民小区</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5" name="文本框 94"/>
          <p:cNvSpPr txBox="1"/>
          <p:nvPr/>
        </p:nvSpPr>
        <p:spPr>
          <a:xfrm>
            <a:off x="3213782" y="6418601"/>
            <a:ext cx="10186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商业综合体</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6" name="图片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8653" y="4834667"/>
            <a:ext cx="2321110" cy="1548180"/>
          </a:xfrm>
          <a:prstGeom prst="rect">
            <a:avLst/>
          </a:prstGeom>
        </p:spPr>
      </p:pic>
      <p:sp>
        <p:nvSpPr>
          <p:cNvPr id="97" name="文本框 96"/>
          <p:cNvSpPr txBox="1"/>
          <p:nvPr/>
        </p:nvSpPr>
        <p:spPr>
          <a:xfrm>
            <a:off x="5605049" y="6421302"/>
            <a:ext cx="10186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旅游集中区</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8" name="文本框 97"/>
          <p:cNvSpPr txBox="1"/>
          <p:nvPr/>
        </p:nvSpPr>
        <p:spPr>
          <a:xfrm>
            <a:off x="7889443" y="6414051"/>
            <a:ext cx="10186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高速服务区</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99" name="图片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876" y="4842396"/>
            <a:ext cx="2341236" cy="1551653"/>
          </a:xfrm>
          <a:prstGeom prst="rect">
            <a:avLst/>
          </a:prstGeom>
        </p:spPr>
      </p:pic>
      <p:sp>
        <p:nvSpPr>
          <p:cNvPr id="100" name="文本框 99"/>
          <p:cNvSpPr txBox="1"/>
          <p:nvPr/>
        </p:nvSpPr>
        <p:spPr>
          <a:xfrm>
            <a:off x="10348050" y="6418601"/>
            <a:ext cx="10186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公共停车场</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1" name="TextBox 41"/>
          <p:cNvSpPr txBox="1"/>
          <p:nvPr/>
        </p:nvSpPr>
        <p:spPr>
          <a:xfrm>
            <a:off x="5704438" y="4519981"/>
            <a:ext cx="8952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lumMod val="65000"/>
                    <a:lumOff val="35000"/>
                  </a:prstClr>
                </a:solidFill>
                <a:effectLst/>
                <a:uLnTx/>
                <a:uFillTx/>
                <a:latin typeface="ADAM.CG PRO" pitchFamily="50" charset="0"/>
                <a:ea typeface="等线" panose="02010600030101010101" charset="-122"/>
                <a:cs typeface="+mn-cs"/>
              </a:rPr>
              <a:t>应用场景</a:t>
            </a:r>
            <a:endParaRPr kumimoji="0" lang="en-US" sz="1200" b="0" i="0" u="none" strike="noStrike" kern="1200" cap="none" spc="0" normalizeH="0" baseline="0" noProof="0" dirty="0">
              <a:ln>
                <a:noFill/>
              </a:ln>
              <a:solidFill>
                <a:prstClr val="black">
                  <a:lumMod val="65000"/>
                  <a:lumOff val="35000"/>
                </a:prstClr>
              </a:solidFill>
              <a:effectLst/>
              <a:uLnTx/>
              <a:uFillTx/>
              <a:latin typeface="ADAM.CG PRO" pitchFamily="50"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0-#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25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产品差异点梳理</a:t>
            </a:r>
            <a:endParaRPr lang="zh-CN" altLang="en-US" dirty="0"/>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grpSp>
        <p:nvGrpSpPr>
          <p:cNvPr id="24" name="组合 23"/>
          <p:cNvGrpSpPr/>
          <p:nvPr/>
        </p:nvGrpSpPr>
        <p:grpSpPr>
          <a:xfrm>
            <a:off x="1461943" y="1352264"/>
            <a:ext cx="4007274" cy="2052970"/>
            <a:chOff x="304513" y="930974"/>
            <a:chExt cx="2998066" cy="1535941"/>
          </a:xfrm>
        </p:grpSpPr>
        <p:sp>
          <p:nvSpPr>
            <p:cNvPr id="27" name="圆角矩形 26"/>
            <p:cNvSpPr/>
            <p:nvPr/>
          </p:nvSpPr>
          <p:spPr>
            <a:xfrm>
              <a:off x="473193" y="1363407"/>
              <a:ext cx="2829386" cy="1103508"/>
            </a:xfrm>
            <a:prstGeom prst="roundRect">
              <a:avLst>
                <a:gd name="adj" fmla="val 6132"/>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6" name="iṡ1îḑè"/>
            <p:cNvSpPr txBox="1"/>
            <p:nvPr/>
          </p:nvSpPr>
          <p:spPr>
            <a:xfrm>
              <a:off x="304513" y="930974"/>
              <a:ext cx="1481370" cy="391450"/>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a:gsLst>
                      <a:gs pos="0">
                        <a:srgbClr val="2E75B6">
                          <a:lumMod val="60000"/>
                          <a:lumOff val="40000"/>
                        </a:srgbClr>
                      </a:gs>
                      <a:gs pos="60000">
                        <a:srgbClr val="2E75B6"/>
                      </a:gs>
                    </a:gsLst>
                    <a:lin ang="2700000" scaled="0"/>
                  </a:gradFill>
                  <a:effectLst>
                    <a:outerShdw blurRad="76200" dist="50800" dir="5400000" algn="ctr" rotWithShape="0">
                      <a:srgbClr val="2E75B6">
                        <a:alpha val="20000"/>
                      </a:srgbClr>
                    </a:outerShdw>
                  </a:effectLst>
                  <a:uLnTx/>
                  <a:uFillTx/>
                  <a:latin typeface="Arial" panose="020B0604020202020204"/>
                  <a:ea typeface="微软雅黑" panose="020B0503020204020204" pitchFamily="34" charset="-122"/>
                  <a:cs typeface="+mn-cs"/>
                </a:rPr>
                <a:t>环境适应性</a:t>
              </a:r>
              <a:endParaRPr kumimoji="0" lang="en-US" altLang="zh-CN" sz="2800" b="1" i="0" u="none" strike="noStrike" kern="1200" cap="none" spc="0" normalizeH="0" baseline="0" noProof="0" dirty="0">
                <a:ln>
                  <a:noFill/>
                </a:ln>
                <a:gradFill>
                  <a:gsLst>
                    <a:gs pos="0">
                      <a:srgbClr val="2E75B6">
                        <a:lumMod val="60000"/>
                        <a:lumOff val="40000"/>
                      </a:srgbClr>
                    </a:gs>
                    <a:gs pos="60000">
                      <a:srgbClr val="2E75B6"/>
                    </a:gs>
                  </a:gsLst>
                  <a:lin ang="2700000" scaled="0"/>
                </a:gradFill>
                <a:effectLst>
                  <a:outerShdw blurRad="76200" dist="50800" dir="5400000" algn="ctr" rotWithShape="0">
                    <a:srgbClr val="2E75B6">
                      <a:alpha val="20000"/>
                    </a:srgbClr>
                  </a:outerShdw>
                </a:effectLst>
                <a:uLnTx/>
                <a:uFillTx/>
                <a:latin typeface="Arial" panose="020B0604020202020204"/>
                <a:ea typeface="微软雅黑" panose="020B0503020204020204" pitchFamily="34" charset="-122"/>
                <a:cs typeface="+mn-cs"/>
              </a:endParaRPr>
            </a:p>
          </p:txBody>
        </p:sp>
        <p:sp>
          <p:nvSpPr>
            <p:cNvPr id="37" name="文本框 36"/>
            <p:cNvSpPr txBox="1"/>
            <p:nvPr/>
          </p:nvSpPr>
          <p:spPr>
            <a:xfrm>
              <a:off x="1785884" y="1487107"/>
              <a:ext cx="598689" cy="898033"/>
            </a:xfrm>
            <a:prstGeom prst="rect">
              <a:avLst/>
            </a:prstGeom>
            <a:noFill/>
          </p:spPr>
          <p:txBody>
            <a:bodyPr wrap="non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温度</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lang="zh-CN" altLang="en-US" sz="1200" b="1" dirty="0">
                  <a:solidFill>
                    <a:srgbClr val="000000"/>
                  </a:solidFill>
                  <a:latin typeface="Arial" panose="020B0604020202020204"/>
                  <a:ea typeface="微软雅黑" panose="020B0503020204020204" pitchFamily="34" charset="-122"/>
                </a:rPr>
                <a:t>亮</a:t>
              </a: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度</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超低功耗</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8" name="iconfont-1153-479457"/>
            <p:cNvSpPr/>
            <p:nvPr/>
          </p:nvSpPr>
          <p:spPr>
            <a:xfrm>
              <a:off x="701268" y="1744657"/>
              <a:ext cx="365863" cy="341007"/>
            </a:xfrm>
            <a:custGeom>
              <a:avLst/>
              <a:gdLst>
                <a:gd name="connsiteX0" fmla="*/ 489639 w 600159"/>
                <a:gd name="connsiteY0" fmla="*/ 254702 h 604464"/>
                <a:gd name="connsiteX1" fmla="*/ 459884 w 600159"/>
                <a:gd name="connsiteY1" fmla="*/ 284420 h 604464"/>
                <a:gd name="connsiteX2" fmla="*/ 489639 w 600159"/>
                <a:gd name="connsiteY2" fmla="*/ 314139 h 604464"/>
                <a:gd name="connsiteX3" fmla="*/ 519395 w 600159"/>
                <a:gd name="connsiteY3" fmla="*/ 284420 h 604464"/>
                <a:gd name="connsiteX4" fmla="*/ 489639 w 600159"/>
                <a:gd name="connsiteY4" fmla="*/ 254702 h 604464"/>
                <a:gd name="connsiteX5" fmla="*/ 315966 w 600159"/>
                <a:gd name="connsiteY5" fmla="*/ 254702 h 604464"/>
                <a:gd name="connsiteX6" fmla="*/ 286210 w 600159"/>
                <a:gd name="connsiteY6" fmla="*/ 284420 h 604464"/>
                <a:gd name="connsiteX7" fmla="*/ 315966 w 600159"/>
                <a:gd name="connsiteY7" fmla="*/ 314139 h 604464"/>
                <a:gd name="connsiteX8" fmla="*/ 345721 w 600159"/>
                <a:gd name="connsiteY8" fmla="*/ 284420 h 604464"/>
                <a:gd name="connsiteX9" fmla="*/ 315966 w 600159"/>
                <a:gd name="connsiteY9" fmla="*/ 254702 h 604464"/>
                <a:gd name="connsiteX10" fmla="*/ 161514 w 600159"/>
                <a:gd name="connsiteY10" fmla="*/ 115355 h 604464"/>
                <a:gd name="connsiteX11" fmla="*/ 195989 w 600159"/>
                <a:gd name="connsiteY11" fmla="*/ 116153 h 604464"/>
                <a:gd name="connsiteX12" fmla="*/ 243810 w 600159"/>
                <a:gd name="connsiteY12" fmla="*/ 171943 h 604464"/>
                <a:gd name="connsiteX13" fmla="*/ 244569 w 600159"/>
                <a:gd name="connsiteY13" fmla="*/ 348256 h 604464"/>
                <a:gd name="connsiteX14" fmla="*/ 220735 w 600159"/>
                <a:gd name="connsiteY14" fmla="*/ 372361 h 604464"/>
                <a:gd name="connsiteX15" fmla="*/ 220583 w 600159"/>
                <a:gd name="connsiteY15" fmla="*/ 372361 h 604464"/>
                <a:gd name="connsiteX16" fmla="*/ 196597 w 600159"/>
                <a:gd name="connsiteY16" fmla="*/ 348559 h 604464"/>
                <a:gd name="connsiteX17" fmla="*/ 195686 w 600159"/>
                <a:gd name="connsiteY17" fmla="*/ 172094 h 604464"/>
                <a:gd name="connsiteX18" fmla="*/ 190676 w 600159"/>
                <a:gd name="connsiteY18" fmla="*/ 167092 h 604464"/>
                <a:gd name="connsiteX19" fmla="*/ 185666 w 600159"/>
                <a:gd name="connsiteY19" fmla="*/ 172246 h 604464"/>
                <a:gd name="connsiteX20" fmla="*/ 186122 w 600159"/>
                <a:gd name="connsiteY20" fmla="*/ 575660 h 604464"/>
                <a:gd name="connsiteX21" fmla="*/ 157277 w 600159"/>
                <a:gd name="connsiteY21" fmla="*/ 604464 h 604464"/>
                <a:gd name="connsiteX22" fmla="*/ 128433 w 600159"/>
                <a:gd name="connsiteY22" fmla="*/ 575660 h 604464"/>
                <a:gd name="connsiteX23" fmla="*/ 128433 w 600159"/>
                <a:gd name="connsiteY23" fmla="*/ 345376 h 604464"/>
                <a:gd name="connsiteX24" fmla="*/ 115984 w 600159"/>
                <a:gd name="connsiteY24" fmla="*/ 345376 h 604464"/>
                <a:gd name="connsiteX25" fmla="*/ 115984 w 600159"/>
                <a:gd name="connsiteY25" fmla="*/ 575660 h 604464"/>
                <a:gd name="connsiteX26" fmla="*/ 87140 w 600159"/>
                <a:gd name="connsiteY26" fmla="*/ 604464 h 604464"/>
                <a:gd name="connsiteX27" fmla="*/ 58296 w 600159"/>
                <a:gd name="connsiteY27" fmla="*/ 575660 h 604464"/>
                <a:gd name="connsiteX28" fmla="*/ 58296 w 600159"/>
                <a:gd name="connsiteY28" fmla="*/ 172246 h 604464"/>
                <a:gd name="connsiteX29" fmla="*/ 53590 w 600159"/>
                <a:gd name="connsiteY29" fmla="*/ 167546 h 604464"/>
                <a:gd name="connsiteX30" fmla="*/ 49035 w 600159"/>
                <a:gd name="connsiteY30" fmla="*/ 172094 h 604464"/>
                <a:gd name="connsiteX31" fmla="*/ 48124 w 600159"/>
                <a:gd name="connsiteY31" fmla="*/ 348559 h 604464"/>
                <a:gd name="connsiteX32" fmla="*/ 24138 w 600159"/>
                <a:gd name="connsiteY32" fmla="*/ 372361 h 604464"/>
                <a:gd name="connsiteX33" fmla="*/ 23986 w 600159"/>
                <a:gd name="connsiteY33" fmla="*/ 372361 h 604464"/>
                <a:gd name="connsiteX34" fmla="*/ 0 w 600159"/>
                <a:gd name="connsiteY34" fmla="*/ 348256 h 604464"/>
                <a:gd name="connsiteX35" fmla="*/ 911 w 600159"/>
                <a:gd name="connsiteY35" fmla="*/ 171943 h 604464"/>
                <a:gd name="connsiteX36" fmla="*/ 57840 w 600159"/>
                <a:gd name="connsiteY36" fmla="*/ 115395 h 604464"/>
                <a:gd name="connsiteX37" fmla="*/ 161514 w 600159"/>
                <a:gd name="connsiteY37" fmla="*/ 115355 h 604464"/>
                <a:gd name="connsiteX38" fmla="*/ 302454 w 600159"/>
                <a:gd name="connsiteY38" fmla="*/ 87006 h 604464"/>
                <a:gd name="connsiteX39" fmla="*/ 294408 w 600159"/>
                <a:gd name="connsiteY39" fmla="*/ 95042 h 604464"/>
                <a:gd name="connsiteX40" fmla="*/ 294408 w 600159"/>
                <a:gd name="connsiteY40" fmla="*/ 187078 h 604464"/>
                <a:gd name="connsiteX41" fmla="*/ 302454 w 600159"/>
                <a:gd name="connsiteY41" fmla="*/ 195265 h 604464"/>
                <a:gd name="connsiteX42" fmla="*/ 503151 w 600159"/>
                <a:gd name="connsiteY42" fmla="*/ 195265 h 604464"/>
                <a:gd name="connsiteX43" fmla="*/ 511197 w 600159"/>
                <a:gd name="connsiteY43" fmla="*/ 187078 h 604464"/>
                <a:gd name="connsiteX44" fmla="*/ 511197 w 600159"/>
                <a:gd name="connsiteY44" fmla="*/ 95042 h 604464"/>
                <a:gd name="connsiteX45" fmla="*/ 503151 w 600159"/>
                <a:gd name="connsiteY45" fmla="*/ 87006 h 604464"/>
                <a:gd name="connsiteX46" fmla="*/ 272851 w 600159"/>
                <a:gd name="connsiteY46" fmla="*/ 20746 h 604464"/>
                <a:gd name="connsiteX47" fmla="*/ 532754 w 600159"/>
                <a:gd name="connsiteY47" fmla="*/ 20746 h 604464"/>
                <a:gd name="connsiteX48" fmla="*/ 546265 w 600159"/>
                <a:gd name="connsiteY48" fmla="*/ 34241 h 604464"/>
                <a:gd name="connsiteX49" fmla="*/ 546265 w 600159"/>
                <a:gd name="connsiteY49" fmla="*/ 105201 h 604464"/>
                <a:gd name="connsiteX50" fmla="*/ 586496 w 600159"/>
                <a:gd name="connsiteY50" fmla="*/ 105201 h 604464"/>
                <a:gd name="connsiteX51" fmla="*/ 600159 w 600159"/>
                <a:gd name="connsiteY51" fmla="*/ 118847 h 604464"/>
                <a:gd name="connsiteX52" fmla="*/ 600159 w 600159"/>
                <a:gd name="connsiteY52" fmla="*/ 216493 h 604464"/>
                <a:gd name="connsiteX53" fmla="*/ 586496 w 600159"/>
                <a:gd name="connsiteY53" fmla="*/ 230139 h 604464"/>
                <a:gd name="connsiteX54" fmla="*/ 546265 w 600159"/>
                <a:gd name="connsiteY54" fmla="*/ 230139 h 604464"/>
                <a:gd name="connsiteX55" fmla="*/ 546265 w 600159"/>
                <a:gd name="connsiteY55" fmla="*/ 325207 h 604464"/>
                <a:gd name="connsiteX56" fmla="*/ 532754 w 600159"/>
                <a:gd name="connsiteY56" fmla="*/ 338702 h 604464"/>
                <a:gd name="connsiteX57" fmla="*/ 525923 w 600159"/>
                <a:gd name="connsiteY57" fmla="*/ 338702 h 604464"/>
                <a:gd name="connsiteX58" fmla="*/ 525923 w 600159"/>
                <a:gd name="connsiteY58" fmla="*/ 366904 h 604464"/>
                <a:gd name="connsiteX59" fmla="*/ 493738 w 600159"/>
                <a:gd name="connsiteY59" fmla="*/ 399048 h 604464"/>
                <a:gd name="connsiteX60" fmla="*/ 461402 w 600159"/>
                <a:gd name="connsiteY60" fmla="*/ 366904 h 604464"/>
                <a:gd name="connsiteX61" fmla="*/ 461402 w 600159"/>
                <a:gd name="connsiteY61" fmla="*/ 338702 h 604464"/>
                <a:gd name="connsiteX62" fmla="*/ 344051 w 600159"/>
                <a:gd name="connsiteY62" fmla="*/ 338702 h 604464"/>
                <a:gd name="connsiteX63" fmla="*/ 344051 w 600159"/>
                <a:gd name="connsiteY63" fmla="*/ 366904 h 604464"/>
                <a:gd name="connsiteX64" fmla="*/ 311867 w 600159"/>
                <a:gd name="connsiteY64" fmla="*/ 399048 h 604464"/>
                <a:gd name="connsiteX65" fmla="*/ 279682 w 600159"/>
                <a:gd name="connsiteY65" fmla="*/ 366904 h 604464"/>
                <a:gd name="connsiteX66" fmla="*/ 279682 w 600159"/>
                <a:gd name="connsiteY66" fmla="*/ 338702 h 604464"/>
                <a:gd name="connsiteX67" fmla="*/ 271029 w 600159"/>
                <a:gd name="connsiteY67" fmla="*/ 338550 h 604464"/>
                <a:gd name="connsiteX68" fmla="*/ 270118 w 600159"/>
                <a:gd name="connsiteY68" fmla="*/ 171764 h 604464"/>
                <a:gd name="connsiteX69" fmla="*/ 236112 w 600159"/>
                <a:gd name="connsiteY69" fmla="*/ 105201 h 604464"/>
                <a:gd name="connsiteX70" fmla="*/ 259339 w 600159"/>
                <a:gd name="connsiteY70" fmla="*/ 105201 h 604464"/>
                <a:gd name="connsiteX71" fmla="*/ 259339 w 600159"/>
                <a:gd name="connsiteY71" fmla="*/ 34241 h 604464"/>
                <a:gd name="connsiteX72" fmla="*/ 272851 w 600159"/>
                <a:gd name="connsiteY72" fmla="*/ 20746 h 604464"/>
                <a:gd name="connsiteX73" fmla="*/ 122501 w 600159"/>
                <a:gd name="connsiteY73" fmla="*/ 0 h 604464"/>
                <a:gd name="connsiteX74" fmla="*/ 172320 w 600159"/>
                <a:gd name="connsiteY74" fmla="*/ 49714 h 604464"/>
                <a:gd name="connsiteX75" fmla="*/ 122501 w 600159"/>
                <a:gd name="connsiteY75" fmla="*/ 99427 h 604464"/>
                <a:gd name="connsiteX76" fmla="*/ 72682 w 600159"/>
                <a:gd name="connsiteY76" fmla="*/ 49714 h 604464"/>
                <a:gd name="connsiteX77" fmla="*/ 122501 w 600159"/>
                <a:gd name="connsiteY77" fmla="*/ 0 h 60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0159" h="604464">
                  <a:moveTo>
                    <a:pt x="489639" y="254702"/>
                  </a:moveTo>
                  <a:cubicBezTo>
                    <a:pt x="473244" y="254702"/>
                    <a:pt x="459884" y="268045"/>
                    <a:pt x="459884" y="284420"/>
                  </a:cubicBezTo>
                  <a:cubicBezTo>
                    <a:pt x="459884" y="300796"/>
                    <a:pt x="473244" y="314139"/>
                    <a:pt x="489639" y="314139"/>
                  </a:cubicBezTo>
                  <a:cubicBezTo>
                    <a:pt x="506035" y="314139"/>
                    <a:pt x="519395" y="300796"/>
                    <a:pt x="519395" y="284420"/>
                  </a:cubicBezTo>
                  <a:cubicBezTo>
                    <a:pt x="519395" y="268045"/>
                    <a:pt x="506035" y="254702"/>
                    <a:pt x="489639" y="254702"/>
                  </a:cubicBezTo>
                  <a:close/>
                  <a:moveTo>
                    <a:pt x="315966" y="254702"/>
                  </a:moveTo>
                  <a:cubicBezTo>
                    <a:pt x="299570" y="254702"/>
                    <a:pt x="286210" y="268045"/>
                    <a:pt x="286210" y="284420"/>
                  </a:cubicBezTo>
                  <a:cubicBezTo>
                    <a:pt x="286210" y="300796"/>
                    <a:pt x="299570" y="314139"/>
                    <a:pt x="315966" y="314139"/>
                  </a:cubicBezTo>
                  <a:cubicBezTo>
                    <a:pt x="332361" y="314139"/>
                    <a:pt x="345721" y="300796"/>
                    <a:pt x="345721" y="284420"/>
                  </a:cubicBezTo>
                  <a:cubicBezTo>
                    <a:pt x="345721" y="268045"/>
                    <a:pt x="332361" y="254702"/>
                    <a:pt x="315966" y="254702"/>
                  </a:cubicBezTo>
                  <a:close/>
                  <a:moveTo>
                    <a:pt x="161514" y="115355"/>
                  </a:moveTo>
                  <a:cubicBezTo>
                    <a:pt x="193831" y="115360"/>
                    <a:pt x="192004" y="115490"/>
                    <a:pt x="195989" y="116153"/>
                  </a:cubicBezTo>
                  <a:cubicBezTo>
                    <a:pt x="223316" y="120550"/>
                    <a:pt x="243658" y="144200"/>
                    <a:pt x="243810" y="171943"/>
                  </a:cubicBezTo>
                  <a:lnTo>
                    <a:pt x="244569" y="348256"/>
                  </a:lnTo>
                  <a:cubicBezTo>
                    <a:pt x="244721" y="361597"/>
                    <a:pt x="233942" y="372361"/>
                    <a:pt x="220735" y="372361"/>
                  </a:cubicBezTo>
                  <a:lnTo>
                    <a:pt x="220583" y="372361"/>
                  </a:lnTo>
                  <a:cubicBezTo>
                    <a:pt x="207375" y="372361"/>
                    <a:pt x="196597" y="361749"/>
                    <a:pt x="196597" y="348559"/>
                  </a:cubicBezTo>
                  <a:lnTo>
                    <a:pt x="195686" y="172094"/>
                  </a:lnTo>
                  <a:cubicBezTo>
                    <a:pt x="195686" y="169366"/>
                    <a:pt x="193409" y="167092"/>
                    <a:pt x="190676" y="167092"/>
                  </a:cubicBezTo>
                  <a:cubicBezTo>
                    <a:pt x="187791" y="167092"/>
                    <a:pt x="185666" y="169366"/>
                    <a:pt x="185666" y="172246"/>
                  </a:cubicBezTo>
                  <a:cubicBezTo>
                    <a:pt x="185666" y="426028"/>
                    <a:pt x="186122" y="180584"/>
                    <a:pt x="186122" y="575660"/>
                  </a:cubicBezTo>
                  <a:cubicBezTo>
                    <a:pt x="186122" y="591578"/>
                    <a:pt x="173218" y="604464"/>
                    <a:pt x="157277" y="604464"/>
                  </a:cubicBezTo>
                  <a:cubicBezTo>
                    <a:pt x="141337" y="604464"/>
                    <a:pt x="128433" y="591578"/>
                    <a:pt x="128433" y="575660"/>
                  </a:cubicBezTo>
                  <a:lnTo>
                    <a:pt x="128433" y="345376"/>
                  </a:lnTo>
                  <a:lnTo>
                    <a:pt x="115984" y="345376"/>
                  </a:lnTo>
                  <a:lnTo>
                    <a:pt x="115984" y="575660"/>
                  </a:lnTo>
                  <a:cubicBezTo>
                    <a:pt x="115984" y="591578"/>
                    <a:pt x="103080" y="604464"/>
                    <a:pt x="87140" y="604464"/>
                  </a:cubicBezTo>
                  <a:cubicBezTo>
                    <a:pt x="71200" y="604464"/>
                    <a:pt x="58296" y="591578"/>
                    <a:pt x="58296" y="575660"/>
                  </a:cubicBezTo>
                  <a:cubicBezTo>
                    <a:pt x="58296" y="549432"/>
                    <a:pt x="58296" y="229552"/>
                    <a:pt x="58296" y="172246"/>
                  </a:cubicBezTo>
                  <a:cubicBezTo>
                    <a:pt x="58296" y="169669"/>
                    <a:pt x="56170" y="167546"/>
                    <a:pt x="53590" y="167546"/>
                  </a:cubicBezTo>
                  <a:cubicBezTo>
                    <a:pt x="51161" y="167546"/>
                    <a:pt x="49035" y="169669"/>
                    <a:pt x="49035" y="172094"/>
                  </a:cubicBezTo>
                  <a:lnTo>
                    <a:pt x="48124" y="348559"/>
                  </a:lnTo>
                  <a:cubicBezTo>
                    <a:pt x="48124" y="361749"/>
                    <a:pt x="37346" y="372361"/>
                    <a:pt x="24138" y="372361"/>
                  </a:cubicBezTo>
                  <a:lnTo>
                    <a:pt x="23986" y="372361"/>
                  </a:lnTo>
                  <a:cubicBezTo>
                    <a:pt x="10627" y="372361"/>
                    <a:pt x="0" y="361597"/>
                    <a:pt x="0" y="348256"/>
                  </a:cubicBezTo>
                  <a:lnTo>
                    <a:pt x="911" y="171943"/>
                  </a:lnTo>
                  <a:cubicBezTo>
                    <a:pt x="1063" y="140713"/>
                    <a:pt x="26567" y="115395"/>
                    <a:pt x="57840" y="115395"/>
                  </a:cubicBezTo>
                  <a:cubicBezTo>
                    <a:pt x="110443" y="115395"/>
                    <a:pt x="142124" y="115353"/>
                    <a:pt x="161514" y="115355"/>
                  </a:cubicBezTo>
                  <a:close/>
                  <a:moveTo>
                    <a:pt x="302454" y="87006"/>
                  </a:moveTo>
                  <a:cubicBezTo>
                    <a:pt x="298052" y="87006"/>
                    <a:pt x="294408" y="90645"/>
                    <a:pt x="294408" y="95042"/>
                  </a:cubicBezTo>
                  <a:lnTo>
                    <a:pt x="294408" y="187078"/>
                  </a:lnTo>
                  <a:cubicBezTo>
                    <a:pt x="294408" y="191626"/>
                    <a:pt x="298052" y="195265"/>
                    <a:pt x="302454" y="195265"/>
                  </a:cubicBezTo>
                  <a:lnTo>
                    <a:pt x="503151" y="195265"/>
                  </a:lnTo>
                  <a:cubicBezTo>
                    <a:pt x="507553" y="195265"/>
                    <a:pt x="511197" y="191626"/>
                    <a:pt x="511197" y="187078"/>
                  </a:cubicBezTo>
                  <a:lnTo>
                    <a:pt x="511197" y="95042"/>
                  </a:lnTo>
                  <a:cubicBezTo>
                    <a:pt x="511197" y="90645"/>
                    <a:pt x="507553" y="87006"/>
                    <a:pt x="503151" y="87006"/>
                  </a:cubicBezTo>
                  <a:close/>
                  <a:moveTo>
                    <a:pt x="272851" y="20746"/>
                  </a:moveTo>
                  <a:lnTo>
                    <a:pt x="532754" y="20746"/>
                  </a:lnTo>
                  <a:cubicBezTo>
                    <a:pt x="540193" y="20746"/>
                    <a:pt x="546265" y="26811"/>
                    <a:pt x="546265" y="34241"/>
                  </a:cubicBezTo>
                  <a:lnTo>
                    <a:pt x="546265" y="105201"/>
                  </a:lnTo>
                  <a:lnTo>
                    <a:pt x="586496" y="105201"/>
                  </a:lnTo>
                  <a:cubicBezTo>
                    <a:pt x="594086" y="105201"/>
                    <a:pt x="600159" y="111266"/>
                    <a:pt x="600159" y="118847"/>
                  </a:cubicBezTo>
                  <a:lnTo>
                    <a:pt x="600159" y="216493"/>
                  </a:lnTo>
                  <a:cubicBezTo>
                    <a:pt x="600159" y="223922"/>
                    <a:pt x="594086" y="230139"/>
                    <a:pt x="586496" y="230139"/>
                  </a:cubicBezTo>
                  <a:lnTo>
                    <a:pt x="546265" y="230139"/>
                  </a:lnTo>
                  <a:lnTo>
                    <a:pt x="546265" y="325207"/>
                  </a:lnTo>
                  <a:cubicBezTo>
                    <a:pt x="546265" y="332637"/>
                    <a:pt x="540193" y="338702"/>
                    <a:pt x="532754" y="338702"/>
                  </a:cubicBezTo>
                  <a:lnTo>
                    <a:pt x="525923" y="338702"/>
                  </a:lnTo>
                  <a:lnTo>
                    <a:pt x="525923" y="366904"/>
                  </a:lnTo>
                  <a:cubicBezTo>
                    <a:pt x="525923" y="384644"/>
                    <a:pt x="511500" y="399048"/>
                    <a:pt x="493738" y="399048"/>
                  </a:cubicBezTo>
                  <a:cubicBezTo>
                    <a:pt x="475824" y="399048"/>
                    <a:pt x="461402" y="384644"/>
                    <a:pt x="461402" y="366904"/>
                  </a:cubicBezTo>
                  <a:lnTo>
                    <a:pt x="461402" y="338702"/>
                  </a:lnTo>
                  <a:lnTo>
                    <a:pt x="344051" y="338702"/>
                  </a:lnTo>
                  <a:lnTo>
                    <a:pt x="344051" y="366904"/>
                  </a:lnTo>
                  <a:cubicBezTo>
                    <a:pt x="344051" y="384644"/>
                    <a:pt x="329629" y="399048"/>
                    <a:pt x="311867" y="399048"/>
                  </a:cubicBezTo>
                  <a:cubicBezTo>
                    <a:pt x="294104" y="399048"/>
                    <a:pt x="279682" y="384644"/>
                    <a:pt x="279682" y="366904"/>
                  </a:cubicBezTo>
                  <a:lnTo>
                    <a:pt x="279682" y="338702"/>
                  </a:lnTo>
                  <a:cubicBezTo>
                    <a:pt x="272092" y="338702"/>
                    <a:pt x="272395" y="338702"/>
                    <a:pt x="271029" y="338550"/>
                  </a:cubicBezTo>
                  <a:lnTo>
                    <a:pt x="270118" y="171764"/>
                  </a:lnTo>
                  <a:cubicBezTo>
                    <a:pt x="269966" y="145381"/>
                    <a:pt x="257214" y="120818"/>
                    <a:pt x="236112" y="105201"/>
                  </a:cubicBezTo>
                  <a:lnTo>
                    <a:pt x="259339" y="105201"/>
                  </a:lnTo>
                  <a:lnTo>
                    <a:pt x="259339" y="34241"/>
                  </a:lnTo>
                  <a:cubicBezTo>
                    <a:pt x="259339" y="26811"/>
                    <a:pt x="265412" y="20746"/>
                    <a:pt x="272851" y="20746"/>
                  </a:cubicBezTo>
                  <a:close/>
                  <a:moveTo>
                    <a:pt x="122501" y="0"/>
                  </a:moveTo>
                  <a:cubicBezTo>
                    <a:pt x="149993" y="0"/>
                    <a:pt x="172320" y="22280"/>
                    <a:pt x="172320" y="49714"/>
                  </a:cubicBezTo>
                  <a:cubicBezTo>
                    <a:pt x="172320" y="77298"/>
                    <a:pt x="149993" y="99427"/>
                    <a:pt x="122501" y="99427"/>
                  </a:cubicBezTo>
                  <a:cubicBezTo>
                    <a:pt x="95161" y="99427"/>
                    <a:pt x="72682" y="77298"/>
                    <a:pt x="72682" y="49714"/>
                  </a:cubicBezTo>
                  <a:cubicBezTo>
                    <a:pt x="72682" y="22280"/>
                    <a:pt x="95009" y="0"/>
                    <a:pt x="12250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41" name="组合 40"/>
          <p:cNvGrpSpPr/>
          <p:nvPr/>
        </p:nvGrpSpPr>
        <p:grpSpPr>
          <a:xfrm>
            <a:off x="6702259" y="1374098"/>
            <a:ext cx="3862834" cy="2078479"/>
            <a:chOff x="412577" y="947309"/>
            <a:chExt cx="2890002" cy="1555025"/>
          </a:xfrm>
        </p:grpSpPr>
        <p:sp>
          <p:nvSpPr>
            <p:cNvPr id="42" name="圆角矩形 41"/>
            <p:cNvSpPr/>
            <p:nvPr/>
          </p:nvSpPr>
          <p:spPr>
            <a:xfrm>
              <a:off x="473193" y="1363407"/>
              <a:ext cx="2829386" cy="1103508"/>
            </a:xfrm>
            <a:prstGeom prst="roundRect">
              <a:avLst>
                <a:gd name="adj" fmla="val 6132"/>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3" name="iṡ1îḑè"/>
            <p:cNvSpPr txBox="1"/>
            <p:nvPr/>
          </p:nvSpPr>
          <p:spPr>
            <a:xfrm>
              <a:off x="412577" y="947309"/>
              <a:ext cx="1212729" cy="391450"/>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a:gsLst>
                      <a:gs pos="0">
                        <a:srgbClr val="2E75B6">
                          <a:lumMod val="60000"/>
                          <a:lumOff val="40000"/>
                        </a:srgbClr>
                      </a:gs>
                      <a:gs pos="60000">
                        <a:srgbClr val="2E75B6"/>
                      </a:gs>
                    </a:gsLst>
                    <a:lin ang="2700000" scaled="0"/>
                  </a:gradFill>
                  <a:effectLst>
                    <a:outerShdw blurRad="76200" dist="50800" dir="5400000" algn="ctr" rotWithShape="0">
                      <a:srgbClr val="2E75B6">
                        <a:alpha val="20000"/>
                      </a:srgbClr>
                    </a:outerShdw>
                  </a:effectLst>
                  <a:uLnTx/>
                  <a:uFillTx/>
                  <a:latin typeface="Arial" panose="020B0604020202020204"/>
                  <a:ea typeface="微软雅黑" panose="020B0503020204020204" pitchFamily="34" charset="-122"/>
                  <a:cs typeface="+mn-cs"/>
                </a:rPr>
                <a:t>功能更全</a:t>
              </a:r>
              <a:endParaRPr kumimoji="0" lang="en-US" altLang="zh-CN" sz="2800" b="1" i="0" u="none" strike="noStrike" kern="1200" cap="none" spc="0" normalizeH="0" baseline="0" noProof="0" dirty="0">
                <a:ln>
                  <a:noFill/>
                </a:ln>
                <a:gradFill>
                  <a:gsLst>
                    <a:gs pos="0">
                      <a:srgbClr val="2E75B6">
                        <a:lumMod val="60000"/>
                        <a:lumOff val="40000"/>
                      </a:srgbClr>
                    </a:gs>
                    <a:gs pos="60000">
                      <a:srgbClr val="2E75B6"/>
                    </a:gs>
                  </a:gsLst>
                  <a:lin ang="2700000" scaled="0"/>
                </a:gradFill>
                <a:effectLst>
                  <a:outerShdw blurRad="76200" dist="50800" dir="5400000" algn="ctr" rotWithShape="0">
                    <a:srgbClr val="2E75B6">
                      <a:alpha val="20000"/>
                    </a:srgbClr>
                  </a:outerShdw>
                </a:effectLst>
                <a:uLnTx/>
                <a:uFillTx/>
                <a:latin typeface="Arial" panose="020B0604020202020204"/>
                <a:ea typeface="微软雅黑" panose="020B0503020204020204" pitchFamily="34" charset="-122"/>
                <a:cs typeface="+mn-cs"/>
              </a:endParaRPr>
            </a:p>
          </p:txBody>
        </p:sp>
        <p:sp>
          <p:nvSpPr>
            <p:cNvPr id="44" name="文本框 43"/>
            <p:cNvSpPr txBox="1"/>
            <p:nvPr/>
          </p:nvSpPr>
          <p:spPr>
            <a:xfrm>
              <a:off x="1785884" y="1327984"/>
              <a:ext cx="598689" cy="1174350"/>
            </a:xfrm>
            <a:prstGeom prst="rect">
              <a:avLst/>
            </a:prstGeom>
            <a:noFill/>
          </p:spPr>
          <p:txBody>
            <a:bodyPr wrap="non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功率限额</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远程运维</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双枪同充</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黑白名单</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46" name="组合 45"/>
          <p:cNvGrpSpPr/>
          <p:nvPr/>
        </p:nvGrpSpPr>
        <p:grpSpPr>
          <a:xfrm>
            <a:off x="1461943" y="3636998"/>
            <a:ext cx="4007274" cy="1947321"/>
            <a:chOff x="304513" y="1010016"/>
            <a:chExt cx="2998066" cy="1456899"/>
          </a:xfrm>
        </p:grpSpPr>
        <p:sp>
          <p:nvSpPr>
            <p:cNvPr id="47" name="圆角矩形 46"/>
            <p:cNvSpPr/>
            <p:nvPr/>
          </p:nvSpPr>
          <p:spPr>
            <a:xfrm>
              <a:off x="473193" y="1363407"/>
              <a:ext cx="2829386" cy="1103508"/>
            </a:xfrm>
            <a:prstGeom prst="roundRect">
              <a:avLst>
                <a:gd name="adj" fmla="val 6132"/>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8" name="iṡ1îḑè"/>
            <p:cNvSpPr txBox="1"/>
            <p:nvPr/>
          </p:nvSpPr>
          <p:spPr>
            <a:xfrm>
              <a:off x="304513" y="1010016"/>
              <a:ext cx="1212729" cy="391450"/>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a:gsLst>
                      <a:gs pos="0">
                        <a:srgbClr val="2E75B6">
                          <a:lumMod val="60000"/>
                          <a:lumOff val="40000"/>
                        </a:srgbClr>
                      </a:gs>
                      <a:gs pos="60000">
                        <a:srgbClr val="2E75B6"/>
                      </a:gs>
                    </a:gsLst>
                    <a:lin ang="2700000" scaled="0"/>
                  </a:gradFill>
                  <a:effectLst>
                    <a:outerShdw blurRad="76200" dist="50800" dir="5400000" algn="ctr" rotWithShape="0">
                      <a:srgbClr val="2E75B6">
                        <a:alpha val="20000"/>
                      </a:srgbClr>
                    </a:outerShdw>
                  </a:effectLst>
                  <a:uLnTx/>
                  <a:uFillTx/>
                  <a:latin typeface="Arial" panose="020B0604020202020204"/>
                  <a:ea typeface="微软雅黑" panose="020B0503020204020204" pitchFamily="34" charset="-122"/>
                  <a:cs typeface="+mn-cs"/>
                </a:rPr>
                <a:t>设计优势</a:t>
              </a:r>
              <a:endParaRPr kumimoji="0" lang="en-US" altLang="zh-CN" sz="2800" b="1" i="0" u="none" strike="noStrike" kern="1200" cap="none" spc="0" normalizeH="0" baseline="0" noProof="0" dirty="0">
                <a:ln>
                  <a:noFill/>
                </a:ln>
                <a:gradFill>
                  <a:gsLst>
                    <a:gs pos="0">
                      <a:srgbClr val="2E75B6">
                        <a:lumMod val="60000"/>
                        <a:lumOff val="40000"/>
                      </a:srgbClr>
                    </a:gs>
                    <a:gs pos="60000">
                      <a:srgbClr val="2E75B6"/>
                    </a:gs>
                  </a:gsLst>
                  <a:lin ang="2700000" scaled="0"/>
                </a:gradFill>
                <a:effectLst>
                  <a:outerShdw blurRad="76200" dist="50800" dir="5400000" algn="ctr" rotWithShape="0">
                    <a:srgbClr val="2E75B6">
                      <a:alpha val="20000"/>
                    </a:srgbClr>
                  </a:outerShdw>
                </a:effectLst>
                <a:uLnTx/>
                <a:uFillTx/>
                <a:latin typeface="Arial" panose="020B0604020202020204"/>
                <a:ea typeface="微软雅黑" panose="020B0503020204020204" pitchFamily="34" charset="-122"/>
                <a:cs typeface="+mn-cs"/>
              </a:endParaRPr>
            </a:p>
          </p:txBody>
        </p:sp>
        <p:sp>
          <p:nvSpPr>
            <p:cNvPr id="49" name="文本框 48"/>
            <p:cNvSpPr txBox="1"/>
            <p:nvPr/>
          </p:nvSpPr>
          <p:spPr>
            <a:xfrm>
              <a:off x="1785883" y="1563147"/>
              <a:ext cx="713821" cy="621715"/>
            </a:xfrm>
            <a:prstGeom prst="rect">
              <a:avLst/>
            </a:prstGeom>
            <a:noFill/>
          </p:spPr>
          <p:txBody>
            <a:bodyPr wrap="non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模块化架构</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品牌选材</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51" name="组合 50"/>
          <p:cNvGrpSpPr/>
          <p:nvPr/>
        </p:nvGrpSpPr>
        <p:grpSpPr>
          <a:xfrm>
            <a:off x="6702259" y="3675671"/>
            <a:ext cx="3862834" cy="1925212"/>
            <a:chOff x="412577" y="1038949"/>
            <a:chExt cx="2890002" cy="1440358"/>
          </a:xfrm>
        </p:grpSpPr>
        <p:sp>
          <p:nvSpPr>
            <p:cNvPr id="52" name="圆角矩形 51"/>
            <p:cNvSpPr/>
            <p:nvPr/>
          </p:nvSpPr>
          <p:spPr>
            <a:xfrm>
              <a:off x="473193" y="1363407"/>
              <a:ext cx="2829386" cy="1103508"/>
            </a:xfrm>
            <a:prstGeom prst="roundRect">
              <a:avLst>
                <a:gd name="adj" fmla="val 6132"/>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3" name="iṡ1îḑè"/>
            <p:cNvSpPr txBox="1"/>
            <p:nvPr/>
          </p:nvSpPr>
          <p:spPr>
            <a:xfrm>
              <a:off x="412577" y="1038949"/>
              <a:ext cx="1212729" cy="391450"/>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a:gsLst>
                      <a:gs pos="0">
                        <a:srgbClr val="2E75B6">
                          <a:lumMod val="60000"/>
                          <a:lumOff val="40000"/>
                        </a:srgbClr>
                      </a:gs>
                      <a:gs pos="60000">
                        <a:srgbClr val="2E75B6"/>
                      </a:gs>
                    </a:gsLst>
                    <a:lin ang="2700000" scaled="0"/>
                  </a:gradFill>
                  <a:effectLst>
                    <a:outerShdw blurRad="76200" dist="50800" dir="5400000" algn="ctr" rotWithShape="0">
                      <a:srgbClr val="2E75B6">
                        <a:alpha val="20000"/>
                      </a:srgbClr>
                    </a:outerShdw>
                  </a:effectLst>
                  <a:uLnTx/>
                  <a:uFillTx/>
                  <a:latin typeface="Arial" panose="020B0604020202020204"/>
                  <a:ea typeface="微软雅黑" panose="020B0503020204020204" pitchFamily="34" charset="-122"/>
                  <a:cs typeface="+mn-cs"/>
                </a:rPr>
                <a:t>安全可靠</a:t>
              </a:r>
              <a:endParaRPr kumimoji="0" lang="en-US" altLang="zh-CN" sz="2800" b="1" i="0" u="none" strike="noStrike" kern="1200" cap="none" spc="0" normalizeH="0" baseline="0" noProof="0" dirty="0">
                <a:ln>
                  <a:noFill/>
                </a:ln>
                <a:gradFill>
                  <a:gsLst>
                    <a:gs pos="0">
                      <a:srgbClr val="2E75B6">
                        <a:lumMod val="60000"/>
                        <a:lumOff val="40000"/>
                      </a:srgbClr>
                    </a:gs>
                    <a:gs pos="60000">
                      <a:srgbClr val="2E75B6"/>
                    </a:gs>
                  </a:gsLst>
                  <a:lin ang="2700000" scaled="0"/>
                </a:gradFill>
                <a:effectLst>
                  <a:outerShdw blurRad="76200" dist="50800" dir="5400000" algn="ctr" rotWithShape="0">
                    <a:srgbClr val="2E75B6">
                      <a:alpha val="20000"/>
                    </a:srgbClr>
                  </a:outerShdw>
                </a:effectLst>
                <a:uLnTx/>
                <a:uFillTx/>
                <a:latin typeface="Arial" panose="020B0604020202020204"/>
                <a:ea typeface="微软雅黑" panose="020B0503020204020204" pitchFamily="34" charset="-122"/>
                <a:cs typeface="+mn-cs"/>
              </a:endParaRPr>
            </a:p>
          </p:txBody>
        </p:sp>
        <p:sp>
          <p:nvSpPr>
            <p:cNvPr id="54" name="文本框 53"/>
            <p:cNvSpPr txBox="1"/>
            <p:nvPr/>
          </p:nvSpPr>
          <p:spPr>
            <a:xfrm>
              <a:off x="1770378" y="1581274"/>
              <a:ext cx="828954" cy="898033"/>
            </a:xfrm>
            <a:prstGeom prst="rect">
              <a:avLst/>
            </a:prstGeom>
            <a:noFill/>
          </p:spPr>
          <p:txBody>
            <a:bodyPr wrap="none" rtlCol="0">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主动柔性防护</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多种保护机制</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lang="zh-CN" altLang="en-US" sz="1200" b="1" dirty="0">
                  <a:solidFill>
                    <a:srgbClr val="000000"/>
                  </a:solidFill>
                  <a:latin typeface="Arial" panose="020B0604020202020204"/>
                  <a:ea typeface="微软雅黑" panose="020B0503020204020204" pitchFamily="34" charset="-122"/>
                </a:rPr>
                <a:t>保险保障</a:t>
              </a:r>
              <a:endParaRPr kumimoji="0" lang="en-US" altLang="zh-CN"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57" name="iconfont-1153-479457"/>
          <p:cNvSpPr/>
          <p:nvPr/>
        </p:nvSpPr>
        <p:spPr>
          <a:xfrm>
            <a:off x="7061288" y="2519374"/>
            <a:ext cx="492530" cy="296748"/>
          </a:xfrm>
          <a:custGeom>
            <a:avLst/>
            <a:gdLst>
              <a:gd name="connsiteX0" fmla="*/ 490652 w 607614"/>
              <a:gd name="connsiteY0" fmla="*/ 299322 h 395592"/>
              <a:gd name="connsiteX1" fmla="*/ 470458 w 607614"/>
              <a:gd name="connsiteY1" fmla="*/ 319591 h 395592"/>
              <a:gd name="connsiteX2" fmla="*/ 490652 w 607614"/>
              <a:gd name="connsiteY2" fmla="*/ 339770 h 395592"/>
              <a:gd name="connsiteX3" fmla="*/ 510935 w 607614"/>
              <a:gd name="connsiteY3" fmla="*/ 319591 h 395592"/>
              <a:gd name="connsiteX4" fmla="*/ 490652 w 607614"/>
              <a:gd name="connsiteY4" fmla="*/ 299322 h 395592"/>
              <a:gd name="connsiteX5" fmla="*/ 211460 w 607614"/>
              <a:gd name="connsiteY5" fmla="*/ 299322 h 395592"/>
              <a:gd name="connsiteX6" fmla="*/ 191252 w 607614"/>
              <a:gd name="connsiteY6" fmla="*/ 319591 h 395592"/>
              <a:gd name="connsiteX7" fmla="*/ 211460 w 607614"/>
              <a:gd name="connsiteY7" fmla="*/ 339770 h 395592"/>
              <a:gd name="connsiteX8" fmla="*/ 231758 w 607614"/>
              <a:gd name="connsiteY8" fmla="*/ 319591 h 395592"/>
              <a:gd name="connsiteX9" fmla="*/ 211460 w 607614"/>
              <a:gd name="connsiteY9" fmla="*/ 299322 h 395592"/>
              <a:gd name="connsiteX10" fmla="*/ 490652 w 607614"/>
              <a:gd name="connsiteY10" fmla="*/ 269630 h 395592"/>
              <a:gd name="connsiteX11" fmla="*/ 540647 w 607614"/>
              <a:gd name="connsiteY11" fmla="*/ 319591 h 395592"/>
              <a:gd name="connsiteX12" fmla="*/ 490652 w 607614"/>
              <a:gd name="connsiteY12" fmla="*/ 369551 h 395592"/>
              <a:gd name="connsiteX13" fmla="*/ 440656 w 607614"/>
              <a:gd name="connsiteY13" fmla="*/ 319591 h 395592"/>
              <a:gd name="connsiteX14" fmla="*/ 490652 w 607614"/>
              <a:gd name="connsiteY14" fmla="*/ 269630 h 395592"/>
              <a:gd name="connsiteX15" fmla="*/ 211460 w 607614"/>
              <a:gd name="connsiteY15" fmla="*/ 269630 h 395592"/>
              <a:gd name="connsiteX16" fmla="*/ 261491 w 607614"/>
              <a:gd name="connsiteY16" fmla="*/ 319591 h 395592"/>
              <a:gd name="connsiteX17" fmla="*/ 211460 w 607614"/>
              <a:gd name="connsiteY17" fmla="*/ 369551 h 395592"/>
              <a:gd name="connsiteX18" fmla="*/ 161429 w 607614"/>
              <a:gd name="connsiteY18" fmla="*/ 319591 h 395592"/>
              <a:gd name="connsiteX19" fmla="*/ 211460 w 607614"/>
              <a:gd name="connsiteY19" fmla="*/ 269630 h 395592"/>
              <a:gd name="connsiteX20" fmla="*/ 129886 w 607614"/>
              <a:gd name="connsiteY20" fmla="*/ 235830 h 395592"/>
              <a:gd name="connsiteX21" fmla="*/ 172790 w 607614"/>
              <a:gd name="connsiteY21" fmla="*/ 253683 h 395592"/>
              <a:gd name="connsiteX22" fmla="*/ 145018 w 607614"/>
              <a:gd name="connsiteY22" fmla="*/ 281839 h 395592"/>
              <a:gd name="connsiteX23" fmla="*/ 129886 w 607614"/>
              <a:gd name="connsiteY23" fmla="*/ 235830 h 395592"/>
              <a:gd name="connsiteX24" fmla="*/ 390366 w 607614"/>
              <a:gd name="connsiteY24" fmla="*/ 227689 h 395592"/>
              <a:gd name="connsiteX25" fmla="*/ 386895 w 607614"/>
              <a:gd name="connsiteY25" fmla="*/ 227778 h 395592"/>
              <a:gd name="connsiteX26" fmla="*/ 354855 w 607614"/>
              <a:gd name="connsiteY26" fmla="*/ 240665 h 395592"/>
              <a:gd name="connsiteX27" fmla="*/ 329401 w 607614"/>
              <a:gd name="connsiteY27" fmla="*/ 228133 h 395592"/>
              <a:gd name="connsiteX28" fmla="*/ 324061 w 607614"/>
              <a:gd name="connsiteY28" fmla="*/ 228489 h 395592"/>
              <a:gd name="connsiteX29" fmla="*/ 294691 w 607614"/>
              <a:gd name="connsiteY29" fmla="*/ 248220 h 395592"/>
              <a:gd name="connsiteX30" fmla="*/ 294068 w 607614"/>
              <a:gd name="connsiteY30" fmla="*/ 250531 h 395592"/>
              <a:gd name="connsiteX31" fmla="*/ 296293 w 607614"/>
              <a:gd name="connsiteY31" fmla="*/ 251509 h 395592"/>
              <a:gd name="connsiteX32" fmla="*/ 326197 w 607614"/>
              <a:gd name="connsiteY32" fmla="*/ 242798 h 395592"/>
              <a:gd name="connsiteX33" fmla="*/ 350316 w 607614"/>
              <a:gd name="connsiteY33" fmla="*/ 257641 h 395592"/>
              <a:gd name="connsiteX34" fmla="*/ 357792 w 607614"/>
              <a:gd name="connsiteY34" fmla="*/ 258086 h 395592"/>
              <a:gd name="connsiteX35" fmla="*/ 357970 w 607614"/>
              <a:gd name="connsiteY35" fmla="*/ 257997 h 395592"/>
              <a:gd name="connsiteX36" fmla="*/ 390366 w 607614"/>
              <a:gd name="connsiteY36" fmla="*/ 242532 h 395592"/>
              <a:gd name="connsiteX37" fmla="*/ 404428 w 607614"/>
              <a:gd name="connsiteY37" fmla="*/ 243510 h 395592"/>
              <a:gd name="connsiteX38" fmla="*/ 409946 w 607614"/>
              <a:gd name="connsiteY38" fmla="*/ 239243 h 395592"/>
              <a:gd name="connsiteX39" fmla="*/ 406564 w 607614"/>
              <a:gd name="connsiteY39" fmla="*/ 233111 h 395592"/>
              <a:gd name="connsiteX40" fmla="*/ 390366 w 607614"/>
              <a:gd name="connsiteY40" fmla="*/ 227689 h 395592"/>
              <a:gd name="connsiteX41" fmla="*/ 241547 w 607614"/>
              <a:gd name="connsiteY41" fmla="*/ 134055 h 395592"/>
              <a:gd name="connsiteX42" fmla="*/ 252315 w 607614"/>
              <a:gd name="connsiteY42" fmla="*/ 136453 h 395592"/>
              <a:gd name="connsiteX43" fmla="*/ 272161 w 607614"/>
              <a:gd name="connsiteY43" fmla="*/ 167534 h 395592"/>
              <a:gd name="connsiteX44" fmla="*/ 269847 w 607614"/>
              <a:gd name="connsiteY44" fmla="*/ 178279 h 395592"/>
              <a:gd name="connsiteX45" fmla="*/ 252315 w 607614"/>
              <a:gd name="connsiteY45" fmla="*/ 189468 h 395592"/>
              <a:gd name="connsiteX46" fmla="*/ 224726 w 607614"/>
              <a:gd name="connsiteY46" fmla="*/ 144800 h 395592"/>
              <a:gd name="connsiteX47" fmla="*/ 91182 w 607614"/>
              <a:gd name="connsiteY47" fmla="*/ 64214 h 395592"/>
              <a:gd name="connsiteX48" fmla="*/ 111217 w 607614"/>
              <a:gd name="connsiteY48" fmla="*/ 68069 h 395592"/>
              <a:gd name="connsiteX49" fmla="*/ 150999 w 607614"/>
              <a:gd name="connsiteY49" fmla="*/ 94289 h 395592"/>
              <a:gd name="connsiteX50" fmla="*/ 158563 w 607614"/>
              <a:gd name="connsiteY50" fmla="*/ 131263 h 395592"/>
              <a:gd name="connsiteX51" fmla="*/ 140408 w 607614"/>
              <a:gd name="connsiteY51" fmla="*/ 158638 h 395592"/>
              <a:gd name="connsiteX52" fmla="*/ 119316 w 607614"/>
              <a:gd name="connsiteY52" fmla="*/ 104421 h 395592"/>
              <a:gd name="connsiteX53" fmla="*/ 127148 w 607614"/>
              <a:gd name="connsiteY53" fmla="*/ 171970 h 395592"/>
              <a:gd name="connsiteX54" fmla="*/ 173781 w 607614"/>
              <a:gd name="connsiteY54" fmla="*/ 195612 h 395592"/>
              <a:gd name="connsiteX55" fmla="*/ 200658 w 607614"/>
              <a:gd name="connsiteY55" fmla="*/ 178547 h 395592"/>
              <a:gd name="connsiteX56" fmla="*/ 208223 w 607614"/>
              <a:gd name="connsiteY56" fmla="*/ 155882 h 395592"/>
              <a:gd name="connsiteX57" fmla="*/ 235099 w 607614"/>
              <a:gd name="connsiteY57" fmla="*/ 199523 h 395592"/>
              <a:gd name="connsiteX58" fmla="*/ 212138 w 607614"/>
              <a:gd name="connsiteY58" fmla="*/ 196590 h 395592"/>
              <a:gd name="connsiteX59" fmla="*/ 191135 w 607614"/>
              <a:gd name="connsiteY59" fmla="*/ 210010 h 395592"/>
              <a:gd name="connsiteX60" fmla="*/ 190246 w 607614"/>
              <a:gd name="connsiteY60" fmla="*/ 224142 h 395592"/>
              <a:gd name="connsiteX61" fmla="*/ 166217 w 607614"/>
              <a:gd name="connsiteY61" fmla="*/ 231964 h 395592"/>
              <a:gd name="connsiteX62" fmla="*/ 102406 w 607614"/>
              <a:gd name="connsiteY62" fmla="*/ 199523 h 395592"/>
              <a:gd name="connsiteX63" fmla="*/ 92706 w 607614"/>
              <a:gd name="connsiteY63" fmla="*/ 185657 h 395592"/>
              <a:gd name="connsiteX64" fmla="*/ 83984 w 607614"/>
              <a:gd name="connsiteY64" fmla="*/ 110998 h 395592"/>
              <a:gd name="connsiteX65" fmla="*/ 75619 w 607614"/>
              <a:gd name="connsiteY65" fmla="*/ 183702 h 395592"/>
              <a:gd name="connsiteX66" fmla="*/ 94575 w 607614"/>
              <a:gd name="connsiteY66" fmla="*/ 214899 h 395592"/>
              <a:gd name="connsiteX67" fmla="*/ 101072 w 607614"/>
              <a:gd name="connsiteY67" fmla="*/ 218187 h 395592"/>
              <a:gd name="connsiteX68" fmla="*/ 97779 w 607614"/>
              <a:gd name="connsiteY68" fmla="*/ 223253 h 395592"/>
              <a:gd name="connsiteX69" fmla="*/ 122608 w 607614"/>
              <a:gd name="connsiteY69" fmla="*/ 260583 h 395592"/>
              <a:gd name="connsiteX70" fmla="*/ 125901 w 607614"/>
              <a:gd name="connsiteY70" fmla="*/ 275248 h 395592"/>
              <a:gd name="connsiteX71" fmla="*/ 110594 w 607614"/>
              <a:gd name="connsiteY71" fmla="*/ 377816 h 395592"/>
              <a:gd name="connsiteX72" fmla="*/ 89947 w 607614"/>
              <a:gd name="connsiteY72" fmla="*/ 395592 h 395592"/>
              <a:gd name="connsiteX73" fmla="*/ 69300 w 607614"/>
              <a:gd name="connsiteY73" fmla="*/ 371683 h 395592"/>
              <a:gd name="connsiteX74" fmla="*/ 83450 w 607614"/>
              <a:gd name="connsiteY74" fmla="*/ 277026 h 395592"/>
              <a:gd name="connsiteX75" fmla="*/ 53370 w 607614"/>
              <a:gd name="connsiteY75" fmla="*/ 231964 h 395592"/>
              <a:gd name="connsiteX76" fmla="*/ 69211 w 607614"/>
              <a:gd name="connsiteY76" fmla="*/ 277470 h 395592"/>
              <a:gd name="connsiteX77" fmla="*/ 69834 w 607614"/>
              <a:gd name="connsiteY77" fmla="*/ 288936 h 395592"/>
              <a:gd name="connsiteX78" fmla="*/ 49454 w 607614"/>
              <a:gd name="connsiteY78" fmla="*/ 379327 h 395592"/>
              <a:gd name="connsiteX79" fmla="*/ 24446 w 607614"/>
              <a:gd name="connsiteY79" fmla="*/ 395058 h 395592"/>
              <a:gd name="connsiteX80" fmla="*/ 8694 w 607614"/>
              <a:gd name="connsiteY80" fmla="*/ 370172 h 395592"/>
              <a:gd name="connsiteX81" fmla="*/ 27828 w 607614"/>
              <a:gd name="connsiteY81" fmla="*/ 285558 h 395592"/>
              <a:gd name="connsiteX82" fmla="*/ 2020 w 607614"/>
              <a:gd name="connsiteY82" fmla="*/ 210899 h 395592"/>
              <a:gd name="connsiteX83" fmla="*/ 6024 w 607614"/>
              <a:gd name="connsiteY83" fmla="*/ 178814 h 395592"/>
              <a:gd name="connsiteX84" fmla="*/ 74284 w 607614"/>
              <a:gd name="connsiteY84" fmla="*/ 75624 h 395592"/>
              <a:gd name="connsiteX85" fmla="*/ 91182 w 607614"/>
              <a:gd name="connsiteY85" fmla="*/ 64214 h 395592"/>
              <a:gd name="connsiteX86" fmla="*/ 221266 w 607614"/>
              <a:gd name="connsiteY86" fmla="*/ 63085 h 395592"/>
              <a:gd name="connsiteX87" fmla="*/ 367582 w 607614"/>
              <a:gd name="connsiteY87" fmla="*/ 63085 h 395592"/>
              <a:gd name="connsiteX88" fmla="*/ 392324 w 607614"/>
              <a:gd name="connsiteY88" fmla="*/ 77572 h 395592"/>
              <a:gd name="connsiteX89" fmla="*/ 454624 w 607614"/>
              <a:gd name="connsiteY89" fmla="*/ 188582 h 395592"/>
              <a:gd name="connsiteX90" fmla="*/ 534011 w 607614"/>
              <a:gd name="connsiteY90" fmla="*/ 188582 h 395592"/>
              <a:gd name="connsiteX91" fmla="*/ 585720 w 607614"/>
              <a:gd name="connsiteY91" fmla="*/ 240221 h 395592"/>
              <a:gd name="connsiteX92" fmla="*/ 585720 w 607614"/>
              <a:gd name="connsiteY92" fmla="*/ 255953 h 395592"/>
              <a:gd name="connsiteX93" fmla="*/ 607614 w 607614"/>
              <a:gd name="connsiteY93" fmla="*/ 286794 h 395592"/>
              <a:gd name="connsiteX94" fmla="*/ 574773 w 607614"/>
              <a:gd name="connsiteY94" fmla="*/ 319590 h 395592"/>
              <a:gd name="connsiteX95" fmla="*/ 567208 w 607614"/>
              <a:gd name="connsiteY95" fmla="*/ 319590 h 395592"/>
              <a:gd name="connsiteX96" fmla="*/ 490669 w 607614"/>
              <a:gd name="connsiteY96" fmla="*/ 243154 h 395592"/>
              <a:gd name="connsiteX97" fmla="*/ 414218 w 607614"/>
              <a:gd name="connsiteY97" fmla="*/ 319590 h 395592"/>
              <a:gd name="connsiteX98" fmla="*/ 288016 w 607614"/>
              <a:gd name="connsiteY98" fmla="*/ 319590 h 395592"/>
              <a:gd name="connsiteX99" fmla="*/ 211476 w 607614"/>
              <a:gd name="connsiteY99" fmla="*/ 243154 h 395592"/>
              <a:gd name="connsiteX100" fmla="*/ 199550 w 607614"/>
              <a:gd name="connsiteY100" fmla="*/ 244132 h 395592"/>
              <a:gd name="connsiteX101" fmla="*/ 208005 w 607614"/>
              <a:gd name="connsiteY101" fmla="*/ 233111 h 395592"/>
              <a:gd name="connsiteX102" fmla="*/ 211921 w 607614"/>
              <a:gd name="connsiteY102" fmla="*/ 220312 h 395592"/>
              <a:gd name="connsiteX103" fmla="*/ 213968 w 607614"/>
              <a:gd name="connsiteY103" fmla="*/ 218979 h 395592"/>
              <a:gd name="connsiteX104" fmla="*/ 245741 w 607614"/>
              <a:gd name="connsiteY104" fmla="*/ 216579 h 395592"/>
              <a:gd name="connsiteX105" fmla="*/ 245919 w 607614"/>
              <a:gd name="connsiteY105" fmla="*/ 217024 h 395592"/>
              <a:gd name="connsiteX106" fmla="*/ 265766 w 607614"/>
              <a:gd name="connsiteY106" fmla="*/ 204403 h 395592"/>
              <a:gd name="connsiteX107" fmla="*/ 256688 w 607614"/>
              <a:gd name="connsiteY107" fmla="*/ 224312 h 395592"/>
              <a:gd name="connsiteX108" fmla="*/ 267279 w 607614"/>
              <a:gd name="connsiteY108" fmla="*/ 234888 h 395592"/>
              <a:gd name="connsiteX109" fmla="*/ 277870 w 607614"/>
              <a:gd name="connsiteY109" fmla="*/ 224312 h 395592"/>
              <a:gd name="connsiteX110" fmla="*/ 267991 w 607614"/>
              <a:gd name="connsiteY110" fmla="*/ 202981 h 395592"/>
              <a:gd name="connsiteX111" fmla="*/ 280540 w 607614"/>
              <a:gd name="connsiteY111" fmla="*/ 194982 h 395592"/>
              <a:gd name="connsiteX112" fmla="*/ 287482 w 607614"/>
              <a:gd name="connsiteY112" fmla="*/ 188582 h 395592"/>
              <a:gd name="connsiteX113" fmla="*/ 418401 w 607614"/>
              <a:gd name="connsiteY113" fmla="*/ 188582 h 395592"/>
              <a:gd name="connsiteX114" fmla="*/ 365713 w 607614"/>
              <a:gd name="connsiteY114" fmla="*/ 94637 h 395592"/>
              <a:gd name="connsiteX115" fmla="*/ 271373 w 607614"/>
              <a:gd name="connsiteY115" fmla="*/ 94637 h 395592"/>
              <a:gd name="connsiteX116" fmla="*/ 271373 w 607614"/>
              <a:gd name="connsiteY116" fmla="*/ 129389 h 395592"/>
              <a:gd name="connsiteX117" fmla="*/ 269059 w 607614"/>
              <a:gd name="connsiteY117" fmla="*/ 125745 h 395592"/>
              <a:gd name="connsiteX118" fmla="*/ 237731 w 607614"/>
              <a:gd name="connsiteY118" fmla="*/ 114190 h 395592"/>
              <a:gd name="connsiteX119" fmla="*/ 237731 w 607614"/>
              <a:gd name="connsiteY119" fmla="*/ 94637 h 395592"/>
              <a:gd name="connsiteX120" fmla="*/ 189938 w 607614"/>
              <a:gd name="connsiteY120" fmla="*/ 94637 h 395592"/>
              <a:gd name="connsiteX121" fmla="*/ 221266 w 607614"/>
              <a:gd name="connsiteY121" fmla="*/ 63085 h 395592"/>
              <a:gd name="connsiteX122" fmla="*/ 166722 w 607614"/>
              <a:gd name="connsiteY122" fmla="*/ 0 h 395592"/>
              <a:gd name="connsiteX123" fmla="*/ 207015 w 607614"/>
              <a:gd name="connsiteY123" fmla="*/ 40223 h 395592"/>
              <a:gd name="connsiteX124" fmla="*/ 166722 w 607614"/>
              <a:gd name="connsiteY124" fmla="*/ 80446 h 395592"/>
              <a:gd name="connsiteX125" fmla="*/ 126429 w 607614"/>
              <a:gd name="connsiteY125" fmla="*/ 40223 h 395592"/>
              <a:gd name="connsiteX126" fmla="*/ 166722 w 607614"/>
              <a:gd name="connsiteY126" fmla="*/ 0 h 39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7614" h="395592">
                <a:moveTo>
                  <a:pt x="490652" y="299322"/>
                </a:moveTo>
                <a:cubicBezTo>
                  <a:pt x="479532" y="299322"/>
                  <a:pt x="470458" y="308389"/>
                  <a:pt x="470458" y="319591"/>
                </a:cubicBezTo>
                <a:cubicBezTo>
                  <a:pt x="470458" y="330703"/>
                  <a:pt x="479532" y="339770"/>
                  <a:pt x="490652" y="339770"/>
                </a:cubicBezTo>
                <a:cubicBezTo>
                  <a:pt x="501861" y="339770"/>
                  <a:pt x="510935" y="330703"/>
                  <a:pt x="510935" y="319591"/>
                </a:cubicBezTo>
                <a:cubicBezTo>
                  <a:pt x="510935" y="308389"/>
                  <a:pt x="501861" y="299322"/>
                  <a:pt x="490652" y="299322"/>
                </a:cubicBezTo>
                <a:close/>
                <a:moveTo>
                  <a:pt x="211460" y="299322"/>
                </a:moveTo>
                <a:cubicBezTo>
                  <a:pt x="200332" y="299322"/>
                  <a:pt x="191252" y="308389"/>
                  <a:pt x="191252" y="319591"/>
                </a:cubicBezTo>
                <a:cubicBezTo>
                  <a:pt x="191252" y="330703"/>
                  <a:pt x="200332" y="339770"/>
                  <a:pt x="211460" y="339770"/>
                </a:cubicBezTo>
                <a:cubicBezTo>
                  <a:pt x="222677" y="339770"/>
                  <a:pt x="231758" y="330703"/>
                  <a:pt x="231758" y="319591"/>
                </a:cubicBezTo>
                <a:cubicBezTo>
                  <a:pt x="231758" y="308389"/>
                  <a:pt x="222677" y="299322"/>
                  <a:pt x="211460" y="299322"/>
                </a:cubicBezTo>
                <a:close/>
                <a:moveTo>
                  <a:pt x="490652" y="269630"/>
                </a:moveTo>
                <a:cubicBezTo>
                  <a:pt x="518318" y="269630"/>
                  <a:pt x="540647" y="291943"/>
                  <a:pt x="540647" y="319591"/>
                </a:cubicBezTo>
                <a:cubicBezTo>
                  <a:pt x="540647" y="347149"/>
                  <a:pt x="518318" y="369551"/>
                  <a:pt x="490652" y="369551"/>
                </a:cubicBezTo>
                <a:cubicBezTo>
                  <a:pt x="463074" y="369551"/>
                  <a:pt x="440656" y="347149"/>
                  <a:pt x="440656" y="319591"/>
                </a:cubicBezTo>
                <a:cubicBezTo>
                  <a:pt x="440656" y="291943"/>
                  <a:pt x="463074" y="269630"/>
                  <a:pt x="490652" y="269630"/>
                </a:cubicBezTo>
                <a:close/>
                <a:moveTo>
                  <a:pt x="211460" y="269630"/>
                </a:moveTo>
                <a:cubicBezTo>
                  <a:pt x="239146" y="269630"/>
                  <a:pt x="261491" y="291943"/>
                  <a:pt x="261491" y="319591"/>
                </a:cubicBezTo>
                <a:cubicBezTo>
                  <a:pt x="261491" y="347149"/>
                  <a:pt x="239146" y="369551"/>
                  <a:pt x="211460" y="369551"/>
                </a:cubicBezTo>
                <a:cubicBezTo>
                  <a:pt x="183863" y="369551"/>
                  <a:pt x="161429" y="347149"/>
                  <a:pt x="161429" y="319591"/>
                </a:cubicBezTo>
                <a:cubicBezTo>
                  <a:pt x="161429" y="291943"/>
                  <a:pt x="183863" y="269630"/>
                  <a:pt x="211460" y="269630"/>
                </a:cubicBezTo>
                <a:close/>
                <a:moveTo>
                  <a:pt x="129886" y="235830"/>
                </a:moveTo>
                <a:cubicBezTo>
                  <a:pt x="158904" y="250574"/>
                  <a:pt x="162376" y="253328"/>
                  <a:pt x="172790" y="253683"/>
                </a:cubicBezTo>
                <a:cubicBezTo>
                  <a:pt x="161219" y="260522"/>
                  <a:pt x="151605" y="270204"/>
                  <a:pt x="145018" y="281839"/>
                </a:cubicBezTo>
                <a:cubicBezTo>
                  <a:pt x="148223" y="259900"/>
                  <a:pt x="141992" y="253861"/>
                  <a:pt x="129886" y="235830"/>
                </a:cubicBezTo>
                <a:close/>
                <a:moveTo>
                  <a:pt x="390366" y="227689"/>
                </a:moveTo>
                <a:cubicBezTo>
                  <a:pt x="389298" y="227334"/>
                  <a:pt x="388052" y="227422"/>
                  <a:pt x="386895" y="227778"/>
                </a:cubicBezTo>
                <a:cubicBezTo>
                  <a:pt x="376393" y="231600"/>
                  <a:pt x="368739" y="234444"/>
                  <a:pt x="354855" y="240665"/>
                </a:cubicBezTo>
                <a:cubicBezTo>
                  <a:pt x="346845" y="236399"/>
                  <a:pt x="338568" y="232222"/>
                  <a:pt x="329401" y="228133"/>
                </a:cubicBezTo>
                <a:cubicBezTo>
                  <a:pt x="327799" y="227422"/>
                  <a:pt x="325752" y="227511"/>
                  <a:pt x="324061" y="228489"/>
                </a:cubicBezTo>
                <a:cubicBezTo>
                  <a:pt x="316496" y="232933"/>
                  <a:pt x="303235" y="242176"/>
                  <a:pt x="294691" y="248220"/>
                </a:cubicBezTo>
                <a:cubicBezTo>
                  <a:pt x="293979" y="248753"/>
                  <a:pt x="293712" y="249731"/>
                  <a:pt x="294068" y="250531"/>
                </a:cubicBezTo>
                <a:cubicBezTo>
                  <a:pt x="294513" y="251331"/>
                  <a:pt x="295403" y="251775"/>
                  <a:pt x="296293" y="251509"/>
                </a:cubicBezTo>
                <a:cubicBezTo>
                  <a:pt x="305638" y="249020"/>
                  <a:pt x="319522" y="245287"/>
                  <a:pt x="326197" y="242798"/>
                </a:cubicBezTo>
                <a:cubicBezTo>
                  <a:pt x="330736" y="245820"/>
                  <a:pt x="337945" y="250620"/>
                  <a:pt x="350316" y="257641"/>
                </a:cubicBezTo>
                <a:cubicBezTo>
                  <a:pt x="352541" y="258886"/>
                  <a:pt x="355300" y="259152"/>
                  <a:pt x="357792" y="258086"/>
                </a:cubicBezTo>
                <a:lnTo>
                  <a:pt x="357970" y="257997"/>
                </a:lnTo>
                <a:cubicBezTo>
                  <a:pt x="370252" y="252664"/>
                  <a:pt x="380576" y="247687"/>
                  <a:pt x="390366" y="242532"/>
                </a:cubicBezTo>
                <a:cubicBezTo>
                  <a:pt x="394015" y="242887"/>
                  <a:pt x="399088" y="243243"/>
                  <a:pt x="404428" y="243510"/>
                </a:cubicBezTo>
                <a:cubicBezTo>
                  <a:pt x="407009" y="243687"/>
                  <a:pt x="409412" y="241821"/>
                  <a:pt x="409946" y="239243"/>
                </a:cubicBezTo>
                <a:cubicBezTo>
                  <a:pt x="410480" y="236666"/>
                  <a:pt x="409056" y="234088"/>
                  <a:pt x="406564" y="233111"/>
                </a:cubicBezTo>
                <a:cubicBezTo>
                  <a:pt x="400067" y="230800"/>
                  <a:pt x="394104" y="228667"/>
                  <a:pt x="390366" y="227689"/>
                </a:cubicBezTo>
                <a:close/>
                <a:moveTo>
                  <a:pt x="241547" y="134055"/>
                </a:moveTo>
                <a:cubicBezTo>
                  <a:pt x="245195" y="131746"/>
                  <a:pt x="250001" y="132812"/>
                  <a:pt x="252315" y="136453"/>
                </a:cubicBezTo>
                <a:lnTo>
                  <a:pt x="272161" y="167534"/>
                </a:lnTo>
                <a:cubicBezTo>
                  <a:pt x="274475" y="171175"/>
                  <a:pt x="273407" y="175970"/>
                  <a:pt x="269847" y="178279"/>
                </a:cubicBezTo>
                <a:lnTo>
                  <a:pt x="252315" y="189468"/>
                </a:lnTo>
                <a:cubicBezTo>
                  <a:pt x="238343" y="166823"/>
                  <a:pt x="238699" y="167445"/>
                  <a:pt x="224726" y="144800"/>
                </a:cubicBezTo>
                <a:close/>
                <a:moveTo>
                  <a:pt x="91182" y="64214"/>
                </a:moveTo>
                <a:cubicBezTo>
                  <a:pt x="97868" y="62847"/>
                  <a:pt x="105077" y="64025"/>
                  <a:pt x="111217" y="68069"/>
                </a:cubicBezTo>
                <a:lnTo>
                  <a:pt x="150999" y="94289"/>
                </a:lnTo>
                <a:cubicBezTo>
                  <a:pt x="163280" y="102377"/>
                  <a:pt x="166662" y="118908"/>
                  <a:pt x="158563" y="131263"/>
                </a:cubicBezTo>
                <a:lnTo>
                  <a:pt x="140408" y="158638"/>
                </a:lnTo>
                <a:lnTo>
                  <a:pt x="119316" y="104421"/>
                </a:lnTo>
                <a:lnTo>
                  <a:pt x="127148" y="171970"/>
                </a:lnTo>
                <a:lnTo>
                  <a:pt x="173781" y="195612"/>
                </a:lnTo>
                <a:cubicBezTo>
                  <a:pt x="196653" y="181036"/>
                  <a:pt x="177697" y="193212"/>
                  <a:pt x="200658" y="178547"/>
                </a:cubicBezTo>
                <a:cubicBezTo>
                  <a:pt x="199412" y="170281"/>
                  <a:pt x="202171" y="161837"/>
                  <a:pt x="208223" y="155882"/>
                </a:cubicBezTo>
                <a:cubicBezTo>
                  <a:pt x="232429" y="195167"/>
                  <a:pt x="225666" y="184146"/>
                  <a:pt x="235099" y="199523"/>
                </a:cubicBezTo>
                <a:cubicBezTo>
                  <a:pt x="227268" y="202189"/>
                  <a:pt x="218813" y="200945"/>
                  <a:pt x="212138" y="196590"/>
                </a:cubicBezTo>
                <a:cubicBezTo>
                  <a:pt x="193093" y="208766"/>
                  <a:pt x="200213" y="204233"/>
                  <a:pt x="191135" y="210010"/>
                </a:cubicBezTo>
                <a:cubicBezTo>
                  <a:pt x="192915" y="214810"/>
                  <a:pt x="192470" y="219876"/>
                  <a:pt x="190246" y="224142"/>
                </a:cubicBezTo>
                <a:cubicBezTo>
                  <a:pt x="185796" y="232853"/>
                  <a:pt x="175027" y="236408"/>
                  <a:pt x="166217" y="231964"/>
                </a:cubicBezTo>
                <a:lnTo>
                  <a:pt x="102406" y="199523"/>
                </a:lnTo>
                <a:cubicBezTo>
                  <a:pt x="96978" y="196767"/>
                  <a:pt x="93418" y="191523"/>
                  <a:pt x="92706" y="185657"/>
                </a:cubicBezTo>
                <a:lnTo>
                  <a:pt x="83984" y="110998"/>
                </a:lnTo>
                <a:lnTo>
                  <a:pt x="75619" y="183702"/>
                </a:lnTo>
                <a:cubicBezTo>
                  <a:pt x="74640" y="192501"/>
                  <a:pt x="80336" y="207611"/>
                  <a:pt x="94575" y="214899"/>
                </a:cubicBezTo>
                <a:lnTo>
                  <a:pt x="101072" y="218187"/>
                </a:lnTo>
                <a:lnTo>
                  <a:pt x="97779" y="223253"/>
                </a:lnTo>
                <a:lnTo>
                  <a:pt x="122608" y="260583"/>
                </a:lnTo>
                <a:cubicBezTo>
                  <a:pt x="125545" y="264849"/>
                  <a:pt x="126703" y="270093"/>
                  <a:pt x="125901" y="275248"/>
                </a:cubicBezTo>
                <a:lnTo>
                  <a:pt x="110594" y="377816"/>
                </a:lnTo>
                <a:cubicBezTo>
                  <a:pt x="109081" y="388215"/>
                  <a:pt x="100182" y="395592"/>
                  <a:pt x="89947" y="395592"/>
                </a:cubicBezTo>
                <a:cubicBezTo>
                  <a:pt x="77132" y="395592"/>
                  <a:pt x="67431" y="384215"/>
                  <a:pt x="69300" y="371683"/>
                </a:cubicBezTo>
                <a:lnTo>
                  <a:pt x="83450" y="277026"/>
                </a:lnTo>
                <a:lnTo>
                  <a:pt x="53370" y="231964"/>
                </a:lnTo>
                <a:lnTo>
                  <a:pt x="69211" y="277470"/>
                </a:lnTo>
                <a:cubicBezTo>
                  <a:pt x="70457" y="281114"/>
                  <a:pt x="70635" y="285114"/>
                  <a:pt x="69834" y="288936"/>
                </a:cubicBezTo>
                <a:lnTo>
                  <a:pt x="49454" y="379327"/>
                </a:lnTo>
                <a:cubicBezTo>
                  <a:pt x="46873" y="390526"/>
                  <a:pt x="35749" y="397636"/>
                  <a:pt x="24446" y="395058"/>
                </a:cubicBezTo>
                <a:cubicBezTo>
                  <a:pt x="13233" y="392570"/>
                  <a:pt x="6202" y="381371"/>
                  <a:pt x="8694" y="370172"/>
                </a:cubicBezTo>
                <a:lnTo>
                  <a:pt x="27828" y="285558"/>
                </a:lnTo>
                <a:lnTo>
                  <a:pt x="2020" y="210899"/>
                </a:lnTo>
                <a:cubicBezTo>
                  <a:pt x="-1718" y="200145"/>
                  <a:pt x="-205" y="188324"/>
                  <a:pt x="6024" y="178814"/>
                </a:cubicBezTo>
                <a:lnTo>
                  <a:pt x="74284" y="75624"/>
                </a:lnTo>
                <a:cubicBezTo>
                  <a:pt x="78333" y="69491"/>
                  <a:pt x="84496" y="65580"/>
                  <a:pt x="91182" y="64214"/>
                </a:cubicBezTo>
                <a:close/>
                <a:moveTo>
                  <a:pt x="221266" y="63085"/>
                </a:moveTo>
                <a:lnTo>
                  <a:pt x="367582" y="63085"/>
                </a:lnTo>
                <a:cubicBezTo>
                  <a:pt x="377906" y="63085"/>
                  <a:pt x="387340" y="68596"/>
                  <a:pt x="392324" y="77572"/>
                </a:cubicBezTo>
                <a:lnTo>
                  <a:pt x="454624" y="188582"/>
                </a:lnTo>
                <a:lnTo>
                  <a:pt x="534011" y="188582"/>
                </a:lnTo>
                <a:cubicBezTo>
                  <a:pt x="562580" y="188582"/>
                  <a:pt x="585720" y="211691"/>
                  <a:pt x="585720" y="240221"/>
                </a:cubicBezTo>
                <a:lnTo>
                  <a:pt x="585720" y="255953"/>
                </a:lnTo>
                <a:cubicBezTo>
                  <a:pt x="598447" y="260397"/>
                  <a:pt x="607614" y="272573"/>
                  <a:pt x="607614" y="286794"/>
                </a:cubicBezTo>
                <a:cubicBezTo>
                  <a:pt x="607614" y="304925"/>
                  <a:pt x="592929" y="319590"/>
                  <a:pt x="574773" y="319590"/>
                </a:cubicBezTo>
                <a:lnTo>
                  <a:pt x="567208" y="319590"/>
                </a:lnTo>
                <a:cubicBezTo>
                  <a:pt x="567208" y="277461"/>
                  <a:pt x="532854" y="243154"/>
                  <a:pt x="490669" y="243154"/>
                </a:cubicBezTo>
                <a:cubicBezTo>
                  <a:pt x="448483" y="243154"/>
                  <a:pt x="414218" y="277461"/>
                  <a:pt x="414218" y="319590"/>
                </a:cubicBezTo>
                <a:lnTo>
                  <a:pt x="288016" y="319590"/>
                </a:lnTo>
                <a:cubicBezTo>
                  <a:pt x="288016" y="277461"/>
                  <a:pt x="253662" y="243154"/>
                  <a:pt x="211476" y="243154"/>
                </a:cubicBezTo>
                <a:cubicBezTo>
                  <a:pt x="207471" y="243154"/>
                  <a:pt x="203466" y="243510"/>
                  <a:pt x="199550" y="244132"/>
                </a:cubicBezTo>
                <a:cubicBezTo>
                  <a:pt x="202932" y="241021"/>
                  <a:pt x="205869" y="237377"/>
                  <a:pt x="208005" y="233111"/>
                </a:cubicBezTo>
                <a:cubicBezTo>
                  <a:pt x="210141" y="229022"/>
                  <a:pt x="211387" y="224667"/>
                  <a:pt x="211921" y="220312"/>
                </a:cubicBezTo>
                <a:lnTo>
                  <a:pt x="213968" y="218979"/>
                </a:lnTo>
                <a:cubicBezTo>
                  <a:pt x="224292" y="221912"/>
                  <a:pt x="235506" y="221290"/>
                  <a:pt x="245741" y="216579"/>
                </a:cubicBezTo>
                <a:lnTo>
                  <a:pt x="245919" y="217024"/>
                </a:lnTo>
                <a:cubicBezTo>
                  <a:pt x="246809" y="216490"/>
                  <a:pt x="265321" y="204669"/>
                  <a:pt x="265766" y="204403"/>
                </a:cubicBezTo>
                <a:cubicBezTo>
                  <a:pt x="263363" y="208402"/>
                  <a:pt x="256688" y="219779"/>
                  <a:pt x="256688" y="224312"/>
                </a:cubicBezTo>
                <a:cubicBezTo>
                  <a:pt x="256688" y="230178"/>
                  <a:pt x="261405" y="234888"/>
                  <a:pt x="267279" y="234888"/>
                </a:cubicBezTo>
                <a:cubicBezTo>
                  <a:pt x="273153" y="234888"/>
                  <a:pt x="277870" y="230178"/>
                  <a:pt x="277870" y="224312"/>
                </a:cubicBezTo>
                <a:cubicBezTo>
                  <a:pt x="277870" y="219423"/>
                  <a:pt x="270305" y="206802"/>
                  <a:pt x="267991" y="202981"/>
                </a:cubicBezTo>
                <a:lnTo>
                  <a:pt x="280540" y="194982"/>
                </a:lnTo>
                <a:cubicBezTo>
                  <a:pt x="283299" y="193204"/>
                  <a:pt x="285613" y="190982"/>
                  <a:pt x="287482" y="188582"/>
                </a:cubicBezTo>
                <a:lnTo>
                  <a:pt x="418401" y="188582"/>
                </a:lnTo>
                <a:lnTo>
                  <a:pt x="365713" y="94637"/>
                </a:lnTo>
                <a:lnTo>
                  <a:pt x="271373" y="94637"/>
                </a:lnTo>
                <a:lnTo>
                  <a:pt x="271373" y="129389"/>
                </a:lnTo>
                <a:lnTo>
                  <a:pt x="269059" y="125745"/>
                </a:lnTo>
                <a:cubicBezTo>
                  <a:pt x="262206" y="115079"/>
                  <a:pt x="249390" y="110635"/>
                  <a:pt x="237731" y="114190"/>
                </a:cubicBezTo>
                <a:lnTo>
                  <a:pt x="237731" y="94637"/>
                </a:lnTo>
                <a:lnTo>
                  <a:pt x="189938" y="94637"/>
                </a:lnTo>
                <a:cubicBezTo>
                  <a:pt x="204000" y="88593"/>
                  <a:pt x="215214" y="77483"/>
                  <a:pt x="221266" y="63085"/>
                </a:cubicBezTo>
                <a:close/>
                <a:moveTo>
                  <a:pt x="166722" y="0"/>
                </a:moveTo>
                <a:cubicBezTo>
                  <a:pt x="188975" y="0"/>
                  <a:pt x="207015" y="18008"/>
                  <a:pt x="207015" y="40223"/>
                </a:cubicBezTo>
                <a:cubicBezTo>
                  <a:pt x="207015" y="62438"/>
                  <a:pt x="188975" y="80446"/>
                  <a:pt x="166722" y="80446"/>
                </a:cubicBezTo>
                <a:cubicBezTo>
                  <a:pt x="144469" y="80446"/>
                  <a:pt x="126429" y="62438"/>
                  <a:pt x="126429" y="40223"/>
                </a:cubicBezTo>
                <a:cubicBezTo>
                  <a:pt x="126429" y="18008"/>
                  <a:pt x="144469" y="0"/>
                  <a:pt x="1667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3" name="iconfont-1153-479457"/>
          <p:cNvSpPr/>
          <p:nvPr/>
        </p:nvSpPr>
        <p:spPr>
          <a:xfrm>
            <a:off x="1988744" y="4714859"/>
            <a:ext cx="492530" cy="359872"/>
          </a:xfrm>
          <a:custGeom>
            <a:avLst/>
            <a:gdLst>
              <a:gd name="connsiteX0" fmla="*/ 432536 w 609195"/>
              <a:gd name="connsiteY0" fmla="*/ 321696 h 480988"/>
              <a:gd name="connsiteX1" fmla="*/ 393974 w 609195"/>
              <a:gd name="connsiteY1" fmla="*/ 360190 h 480988"/>
              <a:gd name="connsiteX2" fmla="*/ 432536 w 609195"/>
              <a:gd name="connsiteY2" fmla="*/ 398685 h 480988"/>
              <a:gd name="connsiteX3" fmla="*/ 471098 w 609195"/>
              <a:gd name="connsiteY3" fmla="*/ 360190 h 480988"/>
              <a:gd name="connsiteX4" fmla="*/ 432536 w 609195"/>
              <a:gd name="connsiteY4" fmla="*/ 321696 h 480988"/>
              <a:gd name="connsiteX5" fmla="*/ 176638 w 609195"/>
              <a:gd name="connsiteY5" fmla="*/ 321696 h 480988"/>
              <a:gd name="connsiteX6" fmla="*/ 138076 w 609195"/>
              <a:gd name="connsiteY6" fmla="*/ 360190 h 480988"/>
              <a:gd name="connsiteX7" fmla="*/ 176638 w 609195"/>
              <a:gd name="connsiteY7" fmla="*/ 398685 h 480988"/>
              <a:gd name="connsiteX8" fmla="*/ 215200 w 609195"/>
              <a:gd name="connsiteY8" fmla="*/ 360190 h 480988"/>
              <a:gd name="connsiteX9" fmla="*/ 176638 w 609195"/>
              <a:gd name="connsiteY9" fmla="*/ 321696 h 480988"/>
              <a:gd name="connsiteX10" fmla="*/ 260055 w 609195"/>
              <a:gd name="connsiteY10" fmla="*/ 204442 h 480988"/>
              <a:gd name="connsiteX11" fmla="*/ 218911 w 609195"/>
              <a:gd name="connsiteY11" fmla="*/ 233594 h 480988"/>
              <a:gd name="connsiteX12" fmla="*/ 206649 w 609195"/>
              <a:gd name="connsiteY12" fmla="*/ 267901 h 480988"/>
              <a:gd name="connsiteX13" fmla="*/ 227140 w 609195"/>
              <a:gd name="connsiteY13" fmla="*/ 296892 h 480988"/>
              <a:gd name="connsiteX14" fmla="*/ 374935 w 609195"/>
              <a:gd name="connsiteY14" fmla="*/ 296892 h 480988"/>
              <a:gd name="connsiteX15" fmla="*/ 395426 w 609195"/>
              <a:gd name="connsiteY15" fmla="*/ 267901 h 480988"/>
              <a:gd name="connsiteX16" fmla="*/ 383486 w 609195"/>
              <a:gd name="connsiteY16" fmla="*/ 233594 h 480988"/>
              <a:gd name="connsiteX17" fmla="*/ 342342 w 609195"/>
              <a:gd name="connsiteY17" fmla="*/ 204442 h 480988"/>
              <a:gd name="connsiteX18" fmla="*/ 237466 w 609195"/>
              <a:gd name="connsiteY18" fmla="*/ 168524 h 480988"/>
              <a:gd name="connsiteX19" fmla="*/ 366545 w 609195"/>
              <a:gd name="connsiteY19" fmla="*/ 168524 h 480988"/>
              <a:gd name="connsiteX20" fmla="*/ 423178 w 609195"/>
              <a:gd name="connsiteY20" fmla="*/ 206535 h 480988"/>
              <a:gd name="connsiteX21" fmla="*/ 458997 w 609195"/>
              <a:gd name="connsiteY21" fmla="*/ 293510 h 480988"/>
              <a:gd name="connsiteX22" fmla="*/ 491428 w 609195"/>
              <a:gd name="connsiteY22" fmla="*/ 293510 h 480988"/>
              <a:gd name="connsiteX23" fmla="*/ 524020 w 609195"/>
              <a:gd name="connsiteY23" fmla="*/ 334581 h 480988"/>
              <a:gd name="connsiteX24" fmla="*/ 524020 w 609195"/>
              <a:gd name="connsiteY24" fmla="*/ 397557 h 480988"/>
              <a:gd name="connsiteX25" fmla="*/ 482877 w 609195"/>
              <a:gd name="connsiteY25" fmla="*/ 438628 h 480988"/>
              <a:gd name="connsiteX26" fmla="*/ 460126 w 609195"/>
              <a:gd name="connsiteY26" fmla="*/ 438628 h 480988"/>
              <a:gd name="connsiteX27" fmla="*/ 417692 w 609195"/>
              <a:gd name="connsiteY27" fmla="*/ 480988 h 480988"/>
              <a:gd name="connsiteX28" fmla="*/ 375257 w 609195"/>
              <a:gd name="connsiteY28" fmla="*/ 438628 h 480988"/>
              <a:gd name="connsiteX29" fmla="*/ 225365 w 609195"/>
              <a:gd name="connsiteY29" fmla="*/ 438628 h 480988"/>
              <a:gd name="connsiteX30" fmla="*/ 182931 w 609195"/>
              <a:gd name="connsiteY30" fmla="*/ 480988 h 480988"/>
              <a:gd name="connsiteX31" fmla="*/ 140496 w 609195"/>
              <a:gd name="connsiteY31" fmla="*/ 438628 h 480988"/>
              <a:gd name="connsiteX32" fmla="*/ 126459 w 609195"/>
              <a:gd name="connsiteY32" fmla="*/ 438628 h 480988"/>
              <a:gd name="connsiteX33" fmla="*/ 85315 w 609195"/>
              <a:gd name="connsiteY33" fmla="*/ 397557 h 480988"/>
              <a:gd name="connsiteX34" fmla="*/ 85315 w 609195"/>
              <a:gd name="connsiteY34" fmla="*/ 334581 h 480988"/>
              <a:gd name="connsiteX35" fmla="*/ 115165 w 609195"/>
              <a:gd name="connsiteY35" fmla="*/ 293510 h 480988"/>
              <a:gd name="connsiteX36" fmla="*/ 144853 w 609195"/>
              <a:gd name="connsiteY36" fmla="*/ 293510 h 480988"/>
              <a:gd name="connsiteX37" fmla="*/ 180672 w 609195"/>
              <a:gd name="connsiteY37" fmla="*/ 206535 h 480988"/>
              <a:gd name="connsiteX38" fmla="*/ 237466 w 609195"/>
              <a:gd name="connsiteY38" fmla="*/ 168524 h 480988"/>
              <a:gd name="connsiteX39" fmla="*/ 297357 w 609195"/>
              <a:gd name="connsiteY39" fmla="*/ 2 h 480988"/>
              <a:gd name="connsiteX40" fmla="*/ 312987 w 609195"/>
              <a:gd name="connsiteY40" fmla="*/ 4009 h 480988"/>
              <a:gd name="connsiteX41" fmla="*/ 593561 w 609195"/>
              <a:gd name="connsiteY41" fmla="*/ 163167 h 480988"/>
              <a:gd name="connsiteX42" fmla="*/ 605177 w 609195"/>
              <a:gd name="connsiteY42" fmla="*/ 205213 h 480988"/>
              <a:gd name="connsiteX43" fmla="*/ 578395 w 609195"/>
              <a:gd name="connsiteY43" fmla="*/ 220839 h 480988"/>
              <a:gd name="connsiteX44" fmla="*/ 563228 w 609195"/>
              <a:gd name="connsiteY44" fmla="*/ 216811 h 480988"/>
              <a:gd name="connsiteX45" fmla="*/ 298143 w 609195"/>
              <a:gd name="connsiteY45" fmla="*/ 66512 h 480988"/>
              <a:gd name="connsiteX46" fmla="*/ 46610 w 609195"/>
              <a:gd name="connsiteY46" fmla="*/ 216489 h 480988"/>
              <a:gd name="connsiteX47" fmla="*/ 4338 w 609195"/>
              <a:gd name="connsiteY47" fmla="*/ 205857 h 480988"/>
              <a:gd name="connsiteX48" fmla="*/ 14987 w 609195"/>
              <a:gd name="connsiteY48" fmla="*/ 163651 h 480988"/>
              <a:gd name="connsiteX49" fmla="*/ 281847 w 609195"/>
              <a:gd name="connsiteY49" fmla="*/ 4331 h 480988"/>
              <a:gd name="connsiteX50" fmla="*/ 297357 w 609195"/>
              <a:gd name="connsiteY50" fmla="*/ 2 h 48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195" h="480988">
                <a:moveTo>
                  <a:pt x="432536" y="321696"/>
                </a:moveTo>
                <a:cubicBezTo>
                  <a:pt x="411238" y="321696"/>
                  <a:pt x="393974" y="338930"/>
                  <a:pt x="393974" y="360190"/>
                </a:cubicBezTo>
                <a:cubicBezTo>
                  <a:pt x="393974" y="381451"/>
                  <a:pt x="411238" y="398685"/>
                  <a:pt x="432536" y="398685"/>
                </a:cubicBezTo>
                <a:cubicBezTo>
                  <a:pt x="453834" y="398685"/>
                  <a:pt x="471098" y="381451"/>
                  <a:pt x="471098" y="360190"/>
                </a:cubicBezTo>
                <a:cubicBezTo>
                  <a:pt x="471098" y="338930"/>
                  <a:pt x="453834" y="321696"/>
                  <a:pt x="432536" y="321696"/>
                </a:cubicBezTo>
                <a:close/>
                <a:moveTo>
                  <a:pt x="176638" y="321696"/>
                </a:moveTo>
                <a:cubicBezTo>
                  <a:pt x="155340" y="321696"/>
                  <a:pt x="138076" y="338930"/>
                  <a:pt x="138076" y="360190"/>
                </a:cubicBezTo>
                <a:cubicBezTo>
                  <a:pt x="138076" y="381451"/>
                  <a:pt x="155340" y="398685"/>
                  <a:pt x="176638" y="398685"/>
                </a:cubicBezTo>
                <a:cubicBezTo>
                  <a:pt x="197936" y="398685"/>
                  <a:pt x="215200" y="381451"/>
                  <a:pt x="215200" y="360190"/>
                </a:cubicBezTo>
                <a:cubicBezTo>
                  <a:pt x="215200" y="338930"/>
                  <a:pt x="197936" y="321696"/>
                  <a:pt x="176638" y="321696"/>
                </a:cubicBezTo>
                <a:close/>
                <a:moveTo>
                  <a:pt x="260055" y="204442"/>
                </a:moveTo>
                <a:cubicBezTo>
                  <a:pt x="243114" y="204442"/>
                  <a:pt x="224558" y="217488"/>
                  <a:pt x="218911" y="233594"/>
                </a:cubicBezTo>
                <a:lnTo>
                  <a:pt x="206649" y="267901"/>
                </a:lnTo>
                <a:cubicBezTo>
                  <a:pt x="201002" y="283846"/>
                  <a:pt x="210199" y="296892"/>
                  <a:pt x="227140" y="296892"/>
                </a:cubicBezTo>
                <a:lnTo>
                  <a:pt x="374935" y="296892"/>
                </a:lnTo>
                <a:cubicBezTo>
                  <a:pt x="391876" y="296892"/>
                  <a:pt x="401234" y="283846"/>
                  <a:pt x="395426" y="267901"/>
                </a:cubicBezTo>
                <a:lnTo>
                  <a:pt x="383486" y="233594"/>
                </a:lnTo>
                <a:cubicBezTo>
                  <a:pt x="377839" y="217488"/>
                  <a:pt x="359445" y="204442"/>
                  <a:pt x="342342" y="204442"/>
                </a:cubicBezTo>
                <a:close/>
                <a:moveTo>
                  <a:pt x="237466" y="168524"/>
                </a:moveTo>
                <a:lnTo>
                  <a:pt x="366545" y="168524"/>
                </a:lnTo>
                <a:cubicBezTo>
                  <a:pt x="389133" y="168524"/>
                  <a:pt x="414626" y="185436"/>
                  <a:pt x="423178" y="206535"/>
                </a:cubicBezTo>
                <a:lnTo>
                  <a:pt x="458997" y="293510"/>
                </a:lnTo>
                <a:lnTo>
                  <a:pt x="491428" y="293510"/>
                </a:lnTo>
                <a:cubicBezTo>
                  <a:pt x="509338" y="293510"/>
                  <a:pt x="524020" y="311871"/>
                  <a:pt x="524020" y="334581"/>
                </a:cubicBezTo>
                <a:lnTo>
                  <a:pt x="524020" y="397557"/>
                </a:lnTo>
                <a:cubicBezTo>
                  <a:pt x="524020" y="420267"/>
                  <a:pt x="505465" y="438628"/>
                  <a:pt x="482877" y="438628"/>
                </a:cubicBezTo>
                <a:lnTo>
                  <a:pt x="460126" y="438628"/>
                </a:lnTo>
                <a:cubicBezTo>
                  <a:pt x="460126" y="461983"/>
                  <a:pt x="441087" y="480988"/>
                  <a:pt x="417692" y="480988"/>
                </a:cubicBezTo>
                <a:cubicBezTo>
                  <a:pt x="394297" y="480988"/>
                  <a:pt x="375257" y="461983"/>
                  <a:pt x="375257" y="438628"/>
                </a:cubicBezTo>
                <a:lnTo>
                  <a:pt x="225365" y="438628"/>
                </a:lnTo>
                <a:cubicBezTo>
                  <a:pt x="225365" y="461983"/>
                  <a:pt x="206326" y="480988"/>
                  <a:pt x="182931" y="480988"/>
                </a:cubicBezTo>
                <a:cubicBezTo>
                  <a:pt x="159535" y="480988"/>
                  <a:pt x="140496" y="461983"/>
                  <a:pt x="140496" y="438628"/>
                </a:cubicBezTo>
                <a:lnTo>
                  <a:pt x="126459" y="438628"/>
                </a:lnTo>
                <a:cubicBezTo>
                  <a:pt x="103709" y="438628"/>
                  <a:pt x="85315" y="420267"/>
                  <a:pt x="85315" y="397557"/>
                </a:cubicBezTo>
                <a:lnTo>
                  <a:pt x="85315" y="334581"/>
                </a:lnTo>
                <a:cubicBezTo>
                  <a:pt x="85315" y="311871"/>
                  <a:pt x="98546" y="293510"/>
                  <a:pt x="115165" y="293510"/>
                </a:cubicBezTo>
                <a:lnTo>
                  <a:pt x="144853" y="293510"/>
                </a:lnTo>
                <a:lnTo>
                  <a:pt x="180672" y="206535"/>
                </a:lnTo>
                <a:cubicBezTo>
                  <a:pt x="189385" y="185436"/>
                  <a:pt x="214716" y="168524"/>
                  <a:pt x="237466" y="168524"/>
                </a:cubicBezTo>
                <a:close/>
                <a:moveTo>
                  <a:pt x="297357" y="2"/>
                </a:moveTo>
                <a:cubicBezTo>
                  <a:pt x="302742" y="-59"/>
                  <a:pt x="308147" y="1270"/>
                  <a:pt x="312987" y="4009"/>
                </a:cubicBezTo>
                <a:lnTo>
                  <a:pt x="593561" y="163167"/>
                </a:lnTo>
                <a:cubicBezTo>
                  <a:pt x="608404" y="171706"/>
                  <a:pt x="613567" y="190392"/>
                  <a:pt x="605177" y="205213"/>
                </a:cubicBezTo>
                <a:cubicBezTo>
                  <a:pt x="599530" y="215201"/>
                  <a:pt x="589043" y="220839"/>
                  <a:pt x="578395" y="220839"/>
                </a:cubicBezTo>
                <a:cubicBezTo>
                  <a:pt x="573232" y="220839"/>
                  <a:pt x="568069" y="219550"/>
                  <a:pt x="563228" y="216811"/>
                </a:cubicBezTo>
                <a:lnTo>
                  <a:pt x="298143" y="66512"/>
                </a:lnTo>
                <a:lnTo>
                  <a:pt x="46610" y="216489"/>
                </a:lnTo>
                <a:cubicBezTo>
                  <a:pt x="32089" y="225188"/>
                  <a:pt x="13051" y="220355"/>
                  <a:pt x="4338" y="205857"/>
                </a:cubicBezTo>
                <a:cubicBezTo>
                  <a:pt x="-4374" y="191198"/>
                  <a:pt x="466" y="172350"/>
                  <a:pt x="14987" y="163651"/>
                </a:cubicBezTo>
                <a:lnTo>
                  <a:pt x="281847" y="4331"/>
                </a:lnTo>
                <a:cubicBezTo>
                  <a:pt x="286607" y="1512"/>
                  <a:pt x="291972" y="62"/>
                  <a:pt x="297357" y="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4" name="iconfont-1153-479457"/>
          <p:cNvSpPr/>
          <p:nvPr/>
        </p:nvSpPr>
        <p:spPr>
          <a:xfrm>
            <a:off x="7061288" y="4666939"/>
            <a:ext cx="492530" cy="455711"/>
          </a:xfrm>
          <a:custGeom>
            <a:avLst/>
            <a:gdLst>
              <a:gd name="T0" fmla="*/ 2 w 11193"/>
              <a:gd name="T1" fmla="*/ 7678 h 11188"/>
              <a:gd name="T2" fmla="*/ 248 w 11193"/>
              <a:gd name="T3" fmla="*/ 7042 h 11188"/>
              <a:gd name="T4" fmla="*/ 0 w 11193"/>
              <a:gd name="T5" fmla="*/ 6280 h 11188"/>
              <a:gd name="T6" fmla="*/ 1408 w 11193"/>
              <a:gd name="T7" fmla="*/ 5593 h 11188"/>
              <a:gd name="T8" fmla="*/ 2553 w 11193"/>
              <a:gd name="T9" fmla="*/ 4369 h 11188"/>
              <a:gd name="T10" fmla="*/ 9836 w 11193"/>
              <a:gd name="T11" fmla="*/ 5837 h 11188"/>
              <a:gd name="T12" fmla="*/ 11193 w 11193"/>
              <a:gd name="T13" fmla="*/ 5593 h 11188"/>
              <a:gd name="T14" fmla="*/ 10214 w 11193"/>
              <a:gd name="T15" fmla="*/ 6268 h 11188"/>
              <a:gd name="T16" fmla="*/ 10876 w 11193"/>
              <a:gd name="T17" fmla="*/ 7676 h 11188"/>
              <a:gd name="T18" fmla="*/ 11193 w 11193"/>
              <a:gd name="T19" fmla="*/ 11188 h 11188"/>
              <a:gd name="T20" fmla="*/ 9221 w 11193"/>
              <a:gd name="T21" fmla="*/ 10537 h 11188"/>
              <a:gd name="T22" fmla="*/ 1986 w 11193"/>
              <a:gd name="T23" fmla="*/ 11188 h 11188"/>
              <a:gd name="T24" fmla="*/ 2134 w 11193"/>
              <a:gd name="T25" fmla="*/ 0 h 11188"/>
              <a:gd name="T26" fmla="*/ 9257 w 11193"/>
              <a:gd name="T27" fmla="*/ 805 h 11188"/>
              <a:gd name="T28" fmla="*/ 9146 w 11193"/>
              <a:gd name="T29" fmla="*/ 1591 h 11188"/>
              <a:gd name="T30" fmla="*/ 8177 w 11193"/>
              <a:gd name="T31" fmla="*/ 805 h 11188"/>
              <a:gd name="T32" fmla="*/ 7631 w 11193"/>
              <a:gd name="T33" fmla="*/ 1775 h 11188"/>
              <a:gd name="T34" fmla="*/ 6831 w 11193"/>
              <a:gd name="T35" fmla="*/ 805 h 11188"/>
              <a:gd name="T36" fmla="*/ 5797 w 11193"/>
              <a:gd name="T37" fmla="*/ 1847 h 11188"/>
              <a:gd name="T38" fmla="*/ 5164 w 11193"/>
              <a:gd name="T39" fmla="*/ 805 h 11188"/>
              <a:gd name="T40" fmla="*/ 4028 w 11193"/>
              <a:gd name="T41" fmla="*/ 1878 h 11188"/>
              <a:gd name="T42" fmla="*/ 3561 w 11193"/>
              <a:gd name="T43" fmla="*/ 805 h 11188"/>
              <a:gd name="T44" fmla="*/ 2480 w 11193"/>
              <a:gd name="T45" fmla="*/ 1817 h 11188"/>
              <a:gd name="T46" fmla="*/ 2179 w 11193"/>
              <a:gd name="T47" fmla="*/ 805 h 11188"/>
              <a:gd name="T48" fmla="*/ 2134 w 11193"/>
              <a:gd name="T49" fmla="*/ 0 h 11188"/>
              <a:gd name="T50" fmla="*/ 9412 w 11193"/>
              <a:gd name="T51" fmla="*/ 4028 h 11188"/>
              <a:gd name="T52" fmla="*/ 10469 w 11193"/>
              <a:gd name="T53" fmla="*/ 5020 h 11188"/>
              <a:gd name="T54" fmla="*/ 9329 w 11193"/>
              <a:gd name="T55" fmla="*/ 2071 h 11188"/>
              <a:gd name="T56" fmla="*/ 9203 w 11193"/>
              <a:gd name="T57" fmla="*/ 3514 h 11188"/>
              <a:gd name="T58" fmla="*/ 9329 w 11193"/>
              <a:gd name="T59" fmla="*/ 2071 h 11188"/>
              <a:gd name="T60" fmla="*/ 7091 w 11193"/>
              <a:gd name="T61" fmla="*/ 2385 h 11188"/>
              <a:gd name="T62" fmla="*/ 7930 w 11193"/>
              <a:gd name="T63" fmla="*/ 3566 h 11188"/>
              <a:gd name="T64" fmla="*/ 1030 w 11193"/>
              <a:gd name="T65" fmla="*/ 3803 h 11188"/>
              <a:gd name="T66" fmla="*/ 1157 w 11193"/>
              <a:gd name="T67" fmla="*/ 5245 h 11188"/>
              <a:gd name="T68" fmla="*/ 1030 w 11193"/>
              <a:gd name="T69" fmla="*/ 3803 h 11188"/>
              <a:gd name="T70" fmla="*/ 2297 w 11193"/>
              <a:gd name="T71" fmla="*/ 2296 h 11188"/>
              <a:gd name="T72" fmla="*/ 1240 w 11193"/>
              <a:gd name="T73" fmla="*/ 3289 h 11188"/>
              <a:gd name="T74" fmla="*/ 3319 w 11193"/>
              <a:gd name="T75" fmla="*/ 2281 h 11188"/>
              <a:gd name="T76" fmla="*/ 3729 w 11193"/>
              <a:gd name="T77" fmla="*/ 3670 h 11188"/>
              <a:gd name="T78" fmla="*/ 3319 w 11193"/>
              <a:gd name="T79" fmla="*/ 2281 h 11188"/>
              <a:gd name="T80" fmla="*/ 5797 w 11193"/>
              <a:gd name="T81" fmla="*/ 2361 h 11188"/>
              <a:gd name="T82" fmla="*/ 5164 w 11193"/>
              <a:gd name="T83" fmla="*/ 3663 h 11188"/>
              <a:gd name="T84" fmla="*/ 1006 w 11193"/>
              <a:gd name="T85" fmla="*/ 7426 h 11188"/>
              <a:gd name="T86" fmla="*/ 3470 w 11193"/>
              <a:gd name="T87" fmla="*/ 8425 h 11188"/>
              <a:gd name="T88" fmla="*/ 1006 w 11193"/>
              <a:gd name="T89" fmla="*/ 7426 h 11188"/>
              <a:gd name="T90" fmla="*/ 2434 w 11193"/>
              <a:gd name="T91" fmla="*/ 9824 h 11188"/>
              <a:gd name="T92" fmla="*/ 8797 w 11193"/>
              <a:gd name="T93" fmla="*/ 9009 h 11188"/>
              <a:gd name="T94" fmla="*/ 10199 w 11193"/>
              <a:gd name="T95" fmla="*/ 7426 h 11188"/>
              <a:gd name="T96" fmla="*/ 7735 w 11193"/>
              <a:gd name="T97" fmla="*/ 8425 h 11188"/>
              <a:gd name="T98" fmla="*/ 10199 w 11193"/>
              <a:gd name="T99" fmla="*/ 7426 h 11188"/>
              <a:gd name="T100" fmla="*/ 9157 w 11193"/>
              <a:gd name="T101" fmla="*/ 6058 h 11188"/>
              <a:gd name="T102" fmla="*/ 2916 w 11193"/>
              <a:gd name="T103" fmla="*/ 4905 h 1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93" h="11188">
                <a:moveTo>
                  <a:pt x="2" y="11188"/>
                </a:moveTo>
                <a:lnTo>
                  <a:pt x="2" y="7678"/>
                </a:lnTo>
                <a:lnTo>
                  <a:pt x="313" y="7678"/>
                </a:lnTo>
                <a:lnTo>
                  <a:pt x="248" y="7042"/>
                </a:lnTo>
                <a:lnTo>
                  <a:pt x="961" y="6280"/>
                </a:lnTo>
                <a:lnTo>
                  <a:pt x="0" y="6280"/>
                </a:lnTo>
                <a:lnTo>
                  <a:pt x="0" y="5593"/>
                </a:lnTo>
                <a:lnTo>
                  <a:pt x="1408" y="5593"/>
                </a:lnTo>
                <a:lnTo>
                  <a:pt x="1408" y="5765"/>
                </a:lnTo>
                <a:lnTo>
                  <a:pt x="2553" y="4369"/>
                </a:lnTo>
                <a:lnTo>
                  <a:pt x="8636" y="4369"/>
                </a:lnTo>
                <a:lnTo>
                  <a:pt x="9836" y="5837"/>
                </a:lnTo>
                <a:lnTo>
                  <a:pt x="9836" y="5593"/>
                </a:lnTo>
                <a:lnTo>
                  <a:pt x="11193" y="5593"/>
                </a:lnTo>
                <a:lnTo>
                  <a:pt x="11193" y="6268"/>
                </a:lnTo>
                <a:lnTo>
                  <a:pt x="10214" y="6268"/>
                </a:lnTo>
                <a:lnTo>
                  <a:pt x="10941" y="7042"/>
                </a:lnTo>
                <a:lnTo>
                  <a:pt x="10876" y="7676"/>
                </a:lnTo>
                <a:lnTo>
                  <a:pt x="11193" y="7678"/>
                </a:lnTo>
                <a:lnTo>
                  <a:pt x="11193" y="11188"/>
                </a:lnTo>
                <a:lnTo>
                  <a:pt x="9221" y="11188"/>
                </a:lnTo>
                <a:lnTo>
                  <a:pt x="9221" y="10537"/>
                </a:lnTo>
                <a:lnTo>
                  <a:pt x="1986" y="10537"/>
                </a:lnTo>
                <a:lnTo>
                  <a:pt x="1986" y="11188"/>
                </a:lnTo>
                <a:lnTo>
                  <a:pt x="2" y="11188"/>
                </a:lnTo>
                <a:close/>
                <a:moveTo>
                  <a:pt x="2134" y="0"/>
                </a:moveTo>
                <a:lnTo>
                  <a:pt x="8920" y="0"/>
                </a:lnTo>
                <a:lnTo>
                  <a:pt x="9257" y="805"/>
                </a:lnTo>
                <a:lnTo>
                  <a:pt x="8855" y="805"/>
                </a:lnTo>
                <a:lnTo>
                  <a:pt x="9146" y="1591"/>
                </a:lnTo>
                <a:lnTo>
                  <a:pt x="8554" y="1817"/>
                </a:lnTo>
                <a:lnTo>
                  <a:pt x="8177" y="805"/>
                </a:lnTo>
                <a:lnTo>
                  <a:pt x="7473" y="805"/>
                </a:lnTo>
                <a:lnTo>
                  <a:pt x="7631" y="1775"/>
                </a:lnTo>
                <a:lnTo>
                  <a:pt x="7006" y="1878"/>
                </a:lnTo>
                <a:lnTo>
                  <a:pt x="6831" y="805"/>
                </a:lnTo>
                <a:lnTo>
                  <a:pt x="5797" y="805"/>
                </a:lnTo>
                <a:lnTo>
                  <a:pt x="5797" y="1847"/>
                </a:lnTo>
                <a:lnTo>
                  <a:pt x="5164" y="1847"/>
                </a:lnTo>
                <a:lnTo>
                  <a:pt x="5164" y="805"/>
                </a:lnTo>
                <a:lnTo>
                  <a:pt x="4203" y="805"/>
                </a:lnTo>
                <a:lnTo>
                  <a:pt x="4028" y="1878"/>
                </a:lnTo>
                <a:lnTo>
                  <a:pt x="3404" y="1775"/>
                </a:lnTo>
                <a:lnTo>
                  <a:pt x="3561" y="805"/>
                </a:lnTo>
                <a:lnTo>
                  <a:pt x="2857" y="805"/>
                </a:lnTo>
                <a:lnTo>
                  <a:pt x="2480" y="1817"/>
                </a:lnTo>
                <a:lnTo>
                  <a:pt x="1889" y="1591"/>
                </a:lnTo>
                <a:lnTo>
                  <a:pt x="2179" y="805"/>
                </a:lnTo>
                <a:lnTo>
                  <a:pt x="1797" y="805"/>
                </a:lnTo>
                <a:lnTo>
                  <a:pt x="2134" y="0"/>
                </a:lnTo>
                <a:close/>
                <a:moveTo>
                  <a:pt x="10004" y="3803"/>
                </a:moveTo>
                <a:lnTo>
                  <a:pt x="9412" y="4028"/>
                </a:lnTo>
                <a:lnTo>
                  <a:pt x="9878" y="5245"/>
                </a:lnTo>
                <a:lnTo>
                  <a:pt x="10469" y="5020"/>
                </a:lnTo>
                <a:lnTo>
                  <a:pt x="10004" y="3803"/>
                </a:lnTo>
                <a:close/>
                <a:moveTo>
                  <a:pt x="9329" y="2071"/>
                </a:moveTo>
                <a:lnTo>
                  <a:pt x="8737" y="2296"/>
                </a:lnTo>
                <a:lnTo>
                  <a:pt x="9203" y="3514"/>
                </a:lnTo>
                <a:lnTo>
                  <a:pt x="9794" y="3289"/>
                </a:lnTo>
                <a:lnTo>
                  <a:pt x="9329" y="2071"/>
                </a:lnTo>
                <a:close/>
                <a:moveTo>
                  <a:pt x="7715" y="2281"/>
                </a:moveTo>
                <a:lnTo>
                  <a:pt x="7091" y="2385"/>
                </a:lnTo>
                <a:lnTo>
                  <a:pt x="7305" y="3670"/>
                </a:lnTo>
                <a:lnTo>
                  <a:pt x="7930" y="3566"/>
                </a:lnTo>
                <a:lnTo>
                  <a:pt x="7715" y="2281"/>
                </a:lnTo>
                <a:close/>
                <a:moveTo>
                  <a:pt x="1030" y="3803"/>
                </a:moveTo>
                <a:lnTo>
                  <a:pt x="565" y="5020"/>
                </a:lnTo>
                <a:lnTo>
                  <a:pt x="1157" y="5245"/>
                </a:lnTo>
                <a:lnTo>
                  <a:pt x="1622" y="4028"/>
                </a:lnTo>
                <a:lnTo>
                  <a:pt x="1030" y="3803"/>
                </a:lnTo>
                <a:close/>
                <a:moveTo>
                  <a:pt x="1706" y="2071"/>
                </a:moveTo>
                <a:lnTo>
                  <a:pt x="2297" y="2296"/>
                </a:lnTo>
                <a:lnTo>
                  <a:pt x="1832" y="3514"/>
                </a:lnTo>
                <a:lnTo>
                  <a:pt x="1240" y="3289"/>
                </a:lnTo>
                <a:lnTo>
                  <a:pt x="1706" y="2071"/>
                </a:lnTo>
                <a:close/>
                <a:moveTo>
                  <a:pt x="3319" y="2281"/>
                </a:moveTo>
                <a:lnTo>
                  <a:pt x="3944" y="2385"/>
                </a:lnTo>
                <a:lnTo>
                  <a:pt x="3729" y="3670"/>
                </a:lnTo>
                <a:lnTo>
                  <a:pt x="3104" y="3566"/>
                </a:lnTo>
                <a:lnTo>
                  <a:pt x="3319" y="2281"/>
                </a:lnTo>
                <a:close/>
                <a:moveTo>
                  <a:pt x="5164" y="2361"/>
                </a:moveTo>
                <a:lnTo>
                  <a:pt x="5797" y="2361"/>
                </a:lnTo>
                <a:lnTo>
                  <a:pt x="5797" y="3663"/>
                </a:lnTo>
                <a:lnTo>
                  <a:pt x="5164" y="3663"/>
                </a:lnTo>
                <a:lnTo>
                  <a:pt x="5164" y="2361"/>
                </a:lnTo>
                <a:close/>
                <a:moveTo>
                  <a:pt x="1006" y="7426"/>
                </a:moveTo>
                <a:lnTo>
                  <a:pt x="1223" y="8425"/>
                </a:lnTo>
                <a:lnTo>
                  <a:pt x="3470" y="8425"/>
                </a:lnTo>
                <a:lnTo>
                  <a:pt x="3398" y="8074"/>
                </a:lnTo>
                <a:lnTo>
                  <a:pt x="1006" y="7426"/>
                </a:lnTo>
                <a:close/>
                <a:moveTo>
                  <a:pt x="2239" y="9009"/>
                </a:moveTo>
                <a:lnTo>
                  <a:pt x="2434" y="9824"/>
                </a:lnTo>
                <a:lnTo>
                  <a:pt x="8602" y="9824"/>
                </a:lnTo>
                <a:lnTo>
                  <a:pt x="8797" y="9009"/>
                </a:lnTo>
                <a:lnTo>
                  <a:pt x="2239" y="9009"/>
                </a:lnTo>
                <a:close/>
                <a:moveTo>
                  <a:pt x="10199" y="7426"/>
                </a:moveTo>
                <a:lnTo>
                  <a:pt x="7807" y="8074"/>
                </a:lnTo>
                <a:lnTo>
                  <a:pt x="7735" y="8425"/>
                </a:lnTo>
                <a:lnTo>
                  <a:pt x="9982" y="8425"/>
                </a:lnTo>
                <a:lnTo>
                  <a:pt x="10199" y="7426"/>
                </a:lnTo>
                <a:close/>
                <a:moveTo>
                  <a:pt x="2031" y="6058"/>
                </a:moveTo>
                <a:cubicBezTo>
                  <a:pt x="4274" y="6040"/>
                  <a:pt x="6935" y="6040"/>
                  <a:pt x="9157" y="6058"/>
                </a:cubicBezTo>
                <a:lnTo>
                  <a:pt x="8273" y="4905"/>
                </a:lnTo>
                <a:lnTo>
                  <a:pt x="2916" y="4905"/>
                </a:lnTo>
                <a:lnTo>
                  <a:pt x="2031" y="60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a:t>
            </a:r>
            <a:endParaRPr lang="zh-CN" altLang="en-US" dirty="0"/>
          </a:p>
        </p:txBody>
      </p:sp>
      <p:sp>
        <p:nvSpPr>
          <p:cNvPr id="3" name="文本占位符 2"/>
          <p:cNvSpPr>
            <a:spLocks noGrp="1"/>
          </p:cNvSpPr>
          <p:nvPr>
            <p:ph type="body" sz="quarter" idx="14"/>
          </p:nvPr>
        </p:nvSpPr>
        <p:spPr>
          <a:xfrm>
            <a:off x="733444" y="2419890"/>
            <a:ext cx="5528925" cy="512103"/>
          </a:xfrm>
        </p:spPr>
        <p:txBody>
          <a:bodyPr/>
          <a:lstStyle/>
          <a:p>
            <a:r>
              <a:rPr lang="zh-CN" altLang="en-US" dirty="0"/>
              <a:t>应用场景特征介绍</a:t>
            </a:r>
            <a:endParaRPr lang="zh-CN" altLang="en-US" dirty="0"/>
          </a:p>
        </p:txBody>
      </p:sp>
      <p:sp>
        <p:nvSpPr>
          <p:cNvPr id="4" name="文本占位符 3"/>
          <p:cNvSpPr>
            <a:spLocks noGrp="1"/>
          </p:cNvSpPr>
          <p:nvPr>
            <p:ph type="body" sz="quarter" idx="15"/>
          </p:nvPr>
        </p:nvSpPr>
        <p:spPr/>
        <p:txBody>
          <a:bodyPr>
            <a:noAutofit/>
          </a:bodyPr>
          <a:lstStyle/>
          <a:p>
            <a:r>
              <a:rPr lang="zh-CN" altLang="en-US" sz="1400" dirty="0">
                <a:solidFill>
                  <a:schemeClr val="tx1"/>
                </a:solidFill>
                <a:latin typeface="微软雅黑" panose="020B0503020204020204" pitchFamily="34" charset="-122"/>
                <a:ea typeface="微软雅黑" panose="020B0503020204020204" pitchFamily="34" charset="-122"/>
              </a:rPr>
              <a:t>场景分布</a:t>
            </a:r>
            <a:r>
              <a:rPr lang="en-US" altLang="zh-CN" sz="1400" dirty="0">
                <a:solidFill>
                  <a:schemeClr val="tx1"/>
                </a:solidFill>
                <a:latin typeface="微软雅黑" panose="020B0503020204020204" pitchFamily="34" charset="-122"/>
                <a:ea typeface="微软雅黑" panose="020B0503020204020204" pitchFamily="34" charset="-122"/>
              </a:rPr>
              <a:t>•  </a:t>
            </a:r>
            <a:r>
              <a:rPr lang="zh-CN" altLang="en-US" sz="1400" dirty="0">
                <a:solidFill>
                  <a:schemeClr val="tx1"/>
                </a:solidFill>
                <a:latin typeface="微软雅黑" panose="020B0503020204020204" pitchFamily="34" charset="-122"/>
                <a:ea typeface="微软雅黑" panose="020B0503020204020204" pitchFamily="34" charset="-122"/>
              </a:rPr>
              <a:t>充电特征</a:t>
            </a:r>
            <a:endParaRPr lang="zh-CN" altLang="en-US" sz="1400" dirty="0"/>
          </a:p>
        </p:txBody>
      </p:sp>
      <p:sp>
        <p:nvSpPr>
          <p:cNvPr id="5" name="图片占位符 4"/>
          <p:cNvSpPr>
            <a:spLocks noGrp="1"/>
          </p:cNvSpPr>
          <p:nvPr>
            <p:ph type="pic" sz="quarter" idx="16"/>
          </p:nvPr>
        </p:nvSpPr>
        <p:spPr>
          <a:xfrm>
            <a:off x="6873875" y="2191736"/>
            <a:ext cx="4257675" cy="2940652"/>
          </a:xfrm>
        </p:spPr>
      </p:sp>
      <p:pic>
        <p:nvPicPr>
          <p:cNvPr id="7" name="图片 6"/>
          <p:cNvPicPr>
            <a:picLocks noChangeAspect="1"/>
          </p:cNvPicPr>
          <p:nvPr/>
        </p:nvPicPr>
        <p:blipFill>
          <a:blip r:embed="rId1"/>
          <a:stretch>
            <a:fillRect/>
          </a:stretch>
        </p:blipFill>
        <p:spPr>
          <a:xfrm>
            <a:off x="6873875" y="2191736"/>
            <a:ext cx="4257675" cy="294065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场景分布</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82820" y="5708090"/>
            <a:ext cx="2000155" cy="483296"/>
          </a:xfrm>
          <a:prstGeom prst="rect">
            <a:avLst/>
          </a:prstGeom>
        </p:spPr>
      </p:pic>
      <p:sp>
        <p:nvSpPr>
          <p:cNvPr id="6" name="矩形 5"/>
          <p:cNvSpPr/>
          <p:nvPr/>
        </p:nvSpPr>
        <p:spPr>
          <a:xfrm>
            <a:off x="1125565" y="1130006"/>
            <a:ext cx="2514769"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设计方案</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a:blip r:embed="rId2" cstate="print">
            <a:lum bright="-9000" contrast="1000"/>
          </a:blip>
          <a:stretch>
            <a:fillRect/>
          </a:stretch>
        </p:blipFill>
        <p:spPr>
          <a:xfrm>
            <a:off x="744718" y="806112"/>
            <a:ext cx="10731092" cy="6059627"/>
          </a:xfrm>
          <a:prstGeom prst="rect">
            <a:avLst/>
          </a:prstGeom>
        </p:spPr>
      </p:pic>
      <p:sp>
        <p:nvSpPr>
          <p:cNvPr id="8" name="椭圆 7"/>
          <p:cNvSpPr/>
          <p:nvPr/>
        </p:nvSpPr>
        <p:spPr>
          <a:xfrm>
            <a:off x="857526" y="3870278"/>
            <a:ext cx="1415815" cy="64839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390445" y="6190903"/>
            <a:ext cx="1415815" cy="64839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968292" y="734995"/>
            <a:ext cx="1415815" cy="64839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492552" y="702703"/>
            <a:ext cx="1415815" cy="64839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44718" y="2699132"/>
            <a:ext cx="1415815" cy="64839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895673" y="5708090"/>
            <a:ext cx="1415815" cy="648393"/>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44718" y="766321"/>
            <a:ext cx="3057247" cy="584775"/>
          </a:xfrm>
          <a:prstGeom prst="rect">
            <a:avLst/>
          </a:prstGeom>
          <a:noFill/>
        </p:spPr>
        <p:txBody>
          <a:bodyPr wrap="none" lIns="91440" tIns="45720" rIns="91440" bIns="45720">
            <a:spAutoFit/>
          </a:bodyPr>
          <a:lstStyle/>
          <a:p>
            <a:pPr algn="ctr"/>
            <a:r>
              <a:rPr lang="zh-CN" altLang="en-US" sz="3200" b="1" cap="none" spc="0" dirty="0">
                <a:ln w="22225">
                  <a:solidFill>
                    <a:schemeClr val="accent2"/>
                  </a:solidFill>
                  <a:prstDash val="solid"/>
                </a:ln>
                <a:solidFill>
                  <a:schemeClr val="accent2">
                    <a:lumMod val="40000"/>
                    <a:lumOff val="60000"/>
                  </a:schemeClr>
                </a:solidFill>
                <a:effectLst/>
              </a:rPr>
              <a:t>可为的主要场景</a:t>
            </a:r>
            <a:endParaRPr lang="zh-CN" altLang="en-US" sz="32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充电特征</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pic>
        <p:nvPicPr>
          <p:cNvPr id="16" name="Picture 4" descr="云"/>
          <p:cNvPicPr>
            <a:picLocks noChangeAspect="1" noChangeArrowheads="1"/>
          </p:cNvPicPr>
          <p:nvPr/>
        </p:nvPicPr>
        <p:blipFill>
          <a:blip r:embed="rId1" cstate="print"/>
          <a:srcRect/>
          <a:stretch>
            <a:fillRect/>
          </a:stretch>
        </p:blipFill>
        <p:spPr bwMode="auto">
          <a:xfrm>
            <a:off x="9925806" y="5059512"/>
            <a:ext cx="1943856" cy="1456016"/>
          </a:xfrm>
          <a:prstGeom prst="rect">
            <a:avLst/>
          </a:prstGeom>
          <a:noFill/>
          <a:ln w="9525">
            <a:noFill/>
            <a:miter lim="800000"/>
            <a:headEnd/>
            <a:tailEnd/>
          </a:ln>
        </p:spPr>
      </p:pic>
      <p:sp>
        <p:nvSpPr>
          <p:cNvPr id="17" name="文本框 16"/>
          <p:cNvSpPr txBox="1"/>
          <p:nvPr/>
        </p:nvSpPr>
        <p:spPr>
          <a:xfrm>
            <a:off x="10014930" y="1857105"/>
            <a:ext cx="156238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电动车辆</a:t>
            </a:r>
            <a:endParaRPr kumimoji="0" lang="en-US" altLang="zh-CN"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充电特征</a:t>
            </a:r>
            <a:r>
              <a:rPr lang="en-US" altLang="zh-CN" sz="2400" b="1" dirty="0">
                <a:solidFill>
                  <a:srgbClr val="FF0000"/>
                </a:solidFill>
                <a:latin typeface="楷体" panose="02010609060101010101" pitchFamily="49" charset="-122"/>
                <a:ea typeface="楷体" panose="02010609060101010101" pitchFamily="49" charset="-122"/>
              </a:rPr>
              <a:t> </a:t>
            </a:r>
            <a:endPar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3" name="下箭头 22"/>
          <p:cNvSpPr/>
          <p:nvPr/>
        </p:nvSpPr>
        <p:spPr>
          <a:xfrm>
            <a:off x="10593595" y="2688102"/>
            <a:ext cx="304139" cy="673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0050559" y="3360039"/>
            <a:ext cx="14911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充电模式</a:t>
            </a:r>
            <a:endParaRPr kumimoji="0" lang="en-US" altLang="zh-CN"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endParaRPr>
          </a:p>
        </p:txBody>
      </p:sp>
      <p:sp>
        <p:nvSpPr>
          <p:cNvPr id="25" name="下箭头 24"/>
          <p:cNvSpPr/>
          <p:nvPr/>
        </p:nvSpPr>
        <p:spPr>
          <a:xfrm>
            <a:off x="10584082" y="3871499"/>
            <a:ext cx="352818" cy="673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10050559" y="4493641"/>
            <a:ext cx="15569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设备选型</a:t>
            </a:r>
            <a:endParaRPr kumimoji="0" lang="en-US" altLang="zh-CN" sz="24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2"/>
          <a:stretch>
            <a:fillRect/>
          </a:stretch>
        </p:blipFill>
        <p:spPr>
          <a:xfrm>
            <a:off x="2092578" y="791680"/>
            <a:ext cx="7415952" cy="4079399"/>
          </a:xfrm>
          <a:prstGeom prst="rect">
            <a:avLst/>
          </a:prstGeom>
        </p:spPr>
      </p:pic>
      <p:grpSp>
        <p:nvGrpSpPr>
          <p:cNvPr id="6" name="组合 5"/>
          <p:cNvGrpSpPr/>
          <p:nvPr/>
        </p:nvGrpSpPr>
        <p:grpSpPr>
          <a:xfrm>
            <a:off x="2359332" y="4789846"/>
            <a:ext cx="6456354" cy="2068154"/>
            <a:chOff x="2887635" y="4263821"/>
            <a:chExt cx="6456354" cy="2068154"/>
          </a:xfrm>
        </p:grpSpPr>
        <p:sp>
          <p:nvSpPr>
            <p:cNvPr id="28" name="圆角矩形"/>
            <p:cNvSpPr/>
            <p:nvPr/>
          </p:nvSpPr>
          <p:spPr>
            <a:xfrm>
              <a:off x="4222741" y="4533487"/>
              <a:ext cx="4212233" cy="1798488"/>
            </a:xfrm>
            <a:prstGeom prst="roundRect">
              <a:avLst>
                <a:gd name="adj" fmla="val 7900"/>
              </a:avLst>
            </a:prstGeom>
            <a:noFill/>
            <a:ln w="3175" cap="flat">
              <a:solidFill>
                <a:schemeClr val="tx1"/>
              </a:solidFill>
              <a:prstDash val="solid"/>
              <a:miter lim="800000"/>
            </a:ln>
            <a:effectLst/>
          </p:spPr>
          <p:txBody>
            <a:bodyPr wrap="square" lIns="15121" tIns="15121" rIns="15121" bIns="15121" numCol="1" anchor="ctr">
              <a:noAutofit/>
            </a:bodyPr>
            <a:lstStyle/>
            <a:p>
              <a:pPr marL="151130" marR="0" lvl="0" indent="-151130" algn="l" defTabSz="302260" rtl="0" eaLnBrk="1" fontAlgn="auto" latinLnBrk="0" hangingPunct="0">
                <a:lnSpc>
                  <a:spcPct val="100000"/>
                </a:lnSpc>
                <a:spcBef>
                  <a:spcPts val="0"/>
                </a:spcBef>
                <a:spcAft>
                  <a:spcPts val="0"/>
                </a:spcAft>
                <a:buClrTx/>
                <a:buSzTx/>
                <a:buFont typeface="Arial" panose="020B0604020202020204" pitchFamily="34" charset="0"/>
                <a:buChar char="•"/>
                <a:defRPr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kumimoji="0" sz="5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29" name="矩形 28"/>
            <p:cNvSpPr/>
            <p:nvPr/>
          </p:nvSpPr>
          <p:spPr>
            <a:xfrm>
              <a:off x="4368752" y="4564432"/>
              <a:ext cx="3920209" cy="609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1" rIns="91439" bIns="45721"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latin typeface="微软雅黑" panose="020B0503020204020204" pitchFamily="34" charset="-122"/>
                  <a:ea typeface="微软雅黑" panose="020B0503020204020204" pitchFamily="34" charset="-122"/>
                </a:rPr>
                <a:t>慢充</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快充</a:t>
              </a:r>
              <a:r>
                <a:rPr lang="en-US" altLang="zh-CN" dirty="0">
                  <a:solidFill>
                    <a:srgbClr val="000000"/>
                  </a:solidFill>
                  <a:latin typeface="微软雅黑" panose="020B0503020204020204" pitchFamily="34" charset="-122"/>
                  <a:ea typeface="微软雅黑" panose="020B0503020204020204" pitchFamily="34" charset="-122"/>
                </a:rPr>
                <a:t>/</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快慢结合的充电网络布局</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cxnSp>
          <p:nvCxnSpPr>
            <p:cNvPr id="30" name="肘形连接符 29"/>
            <p:cNvCxnSpPr>
              <a:endCxn id="28" idx="1"/>
            </p:cNvCxnSpPr>
            <p:nvPr/>
          </p:nvCxnSpPr>
          <p:spPr>
            <a:xfrm>
              <a:off x="2887635" y="4263821"/>
              <a:ext cx="1335106" cy="1168910"/>
            </a:xfrm>
            <a:prstGeom prst="bentConnector3">
              <a:avLst>
                <a:gd name="adj1" fmla="val 37997"/>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endCxn id="28" idx="3"/>
            </p:cNvCxnSpPr>
            <p:nvPr/>
          </p:nvCxnSpPr>
          <p:spPr>
            <a:xfrm rot="5400000">
              <a:off x="8336518" y="4425260"/>
              <a:ext cx="1105927" cy="909014"/>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4161" y="5176333"/>
              <a:ext cx="529975" cy="529975"/>
            </a:xfrm>
            <a:prstGeom prst="rect">
              <a:avLst/>
            </a:prstGeom>
          </p:spPr>
        </p:pic>
        <p:sp>
          <p:nvSpPr>
            <p:cNvPr id="34" name="矩形 33"/>
            <p:cNvSpPr/>
            <p:nvPr/>
          </p:nvSpPr>
          <p:spPr>
            <a:xfrm>
              <a:off x="4080127" y="5713279"/>
              <a:ext cx="1497026" cy="39763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城市充电站</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35" name="矩形 34"/>
            <p:cNvSpPr/>
            <p:nvPr/>
          </p:nvSpPr>
          <p:spPr>
            <a:xfrm>
              <a:off x="4996720" y="5713279"/>
              <a:ext cx="1497026" cy="39763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公共停车场</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36" name="图片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61586" y="5165976"/>
              <a:ext cx="575561" cy="575561"/>
            </a:xfrm>
            <a:prstGeom prst="rect">
              <a:avLst/>
            </a:prstGeom>
          </p:spPr>
        </p:pic>
        <p:sp>
          <p:nvSpPr>
            <p:cNvPr id="37" name="矩形 36"/>
            <p:cNvSpPr/>
            <p:nvPr/>
          </p:nvSpPr>
          <p:spPr>
            <a:xfrm>
              <a:off x="6290321" y="5720665"/>
              <a:ext cx="1497026" cy="39763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小区</a:t>
              </a:r>
              <a:r>
                <a:rPr kumimoji="0" lang="en-US" altLang="zh-CN"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住宅</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5717" y="5205259"/>
              <a:ext cx="444990" cy="444990"/>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00410" y="5178318"/>
              <a:ext cx="560596" cy="560596"/>
            </a:xfrm>
            <a:prstGeom prst="rect">
              <a:avLst/>
            </a:prstGeom>
          </p:spPr>
        </p:pic>
        <p:sp>
          <p:nvSpPr>
            <p:cNvPr id="40" name="矩形 39"/>
            <p:cNvSpPr/>
            <p:nvPr/>
          </p:nvSpPr>
          <p:spPr>
            <a:xfrm>
              <a:off x="7237398" y="5720665"/>
              <a:ext cx="1497026" cy="39763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单位停车场</a:t>
              </a:r>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p:nvSpPr>
          <p:spPr>
            <a:xfrm>
              <a:off x="6075461" y="4817581"/>
              <a:ext cx="532573" cy="119289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5</a:t>
            </a:r>
            <a:endParaRPr lang="zh-CN" altLang="en-US" dirty="0"/>
          </a:p>
        </p:txBody>
      </p:sp>
      <p:sp>
        <p:nvSpPr>
          <p:cNvPr id="3" name="文本占位符 2"/>
          <p:cNvSpPr>
            <a:spLocks noGrp="1"/>
          </p:cNvSpPr>
          <p:nvPr>
            <p:ph type="body" sz="quarter" idx="14"/>
          </p:nvPr>
        </p:nvSpPr>
        <p:spPr>
          <a:xfrm>
            <a:off x="742969" y="2419890"/>
            <a:ext cx="5528925" cy="512103"/>
          </a:xfrm>
        </p:spPr>
        <p:txBody>
          <a:bodyPr/>
          <a:lstStyle/>
          <a:p>
            <a:r>
              <a:rPr lang="zh-CN" altLang="en-US" dirty="0"/>
              <a:t>其它</a:t>
            </a:r>
            <a:endParaRPr lang="zh-CN" altLang="en-US" dirty="0"/>
          </a:p>
        </p:txBody>
      </p:sp>
      <p:sp>
        <p:nvSpPr>
          <p:cNvPr id="4" name="文本占位符 3"/>
          <p:cNvSpPr>
            <a:spLocks noGrp="1"/>
          </p:cNvSpPr>
          <p:nvPr>
            <p:ph type="body" sz="quarter" idx="15"/>
          </p:nvPr>
        </p:nvSpPr>
        <p:spPr/>
        <p:txBody>
          <a:bodyPr>
            <a:normAutofit/>
          </a:bodyPr>
          <a:lstStyle/>
          <a:p>
            <a:r>
              <a:rPr lang="zh-CN" altLang="en-US" dirty="0">
                <a:solidFill>
                  <a:schemeClr val="tx1"/>
                </a:solidFill>
                <a:latin typeface="微软雅黑" panose="020B0503020204020204" pitchFamily="34" charset="-122"/>
                <a:ea typeface="微软雅黑" panose="020B0503020204020204" pitchFamily="34" charset="-122"/>
              </a:rPr>
              <a:t>项目流程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信息收集</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建设架构</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场站建设</a:t>
            </a:r>
            <a:endParaRPr lang="zh-CN" altLang="en-US" dirty="0">
              <a:solidFill>
                <a:schemeClr val="tx1"/>
              </a:solidFill>
            </a:endParaRPr>
          </a:p>
        </p:txBody>
      </p:sp>
      <p:sp>
        <p:nvSpPr>
          <p:cNvPr id="5" name="图片占位符 4"/>
          <p:cNvSpPr>
            <a:spLocks noGrp="1"/>
          </p:cNvSpPr>
          <p:nvPr>
            <p:ph type="pic" sz="quarter" idx="16"/>
          </p:nvPr>
        </p:nvSpPr>
        <p:spPr>
          <a:xfrm>
            <a:off x="6873875" y="2191736"/>
            <a:ext cx="4257675" cy="2940652"/>
          </a:xfrm>
        </p:spPr>
      </p:sp>
      <p:pic>
        <p:nvPicPr>
          <p:cNvPr id="7" name="图片 6"/>
          <p:cNvPicPr>
            <a:picLocks noChangeAspect="1"/>
          </p:cNvPicPr>
          <p:nvPr/>
        </p:nvPicPr>
        <p:blipFill>
          <a:blip r:embed="rId1"/>
          <a:stretch>
            <a:fillRect/>
          </a:stretch>
        </p:blipFill>
        <p:spPr>
          <a:xfrm>
            <a:off x="6873875" y="2191736"/>
            <a:ext cx="4257675" cy="294065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项目流程</a:t>
            </a:r>
            <a:endParaRPr lang="zh-CN" altLang="en-US" dirty="0"/>
          </a:p>
        </p:txBody>
      </p:sp>
      <p:sp>
        <p:nvSpPr>
          <p:cNvPr id="192" name="Shape 1803"/>
          <p:cNvSpPr/>
          <p:nvPr/>
        </p:nvSpPr>
        <p:spPr>
          <a:xfrm>
            <a:off x="10798881" y="1803066"/>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3" name="Shape 1815"/>
          <p:cNvSpPr/>
          <p:nvPr/>
        </p:nvSpPr>
        <p:spPr>
          <a:xfrm>
            <a:off x="0" y="3353470"/>
            <a:ext cx="12194921" cy="112051"/>
          </a:xfrm>
          <a:prstGeom prst="rect">
            <a:avLst/>
          </a:prstGeom>
          <a:solidFill>
            <a:srgbClr val="F1F1F1"/>
          </a:solidFill>
          <a:ln w="12700">
            <a:miter lim="400000"/>
          </a:ln>
        </p:spPr>
        <p:txBody>
          <a:bodyPr lIns="50800" tIns="50800" rIns="50800" bIns="50800" anchor="ct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4" name="Shape 1819"/>
          <p:cNvSpPr/>
          <p:nvPr/>
        </p:nvSpPr>
        <p:spPr>
          <a:xfrm>
            <a:off x="1445347" y="3355184"/>
            <a:ext cx="112051" cy="112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5" name="Shape 1822"/>
          <p:cNvSpPr/>
          <p:nvPr/>
        </p:nvSpPr>
        <p:spPr>
          <a:xfrm>
            <a:off x="4686242" y="3361618"/>
            <a:ext cx="112051" cy="112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6" name="Shape 1831"/>
          <p:cNvSpPr/>
          <p:nvPr/>
        </p:nvSpPr>
        <p:spPr>
          <a:xfrm>
            <a:off x="6656243" y="3353468"/>
            <a:ext cx="112051" cy="112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7" name="Shape 1834"/>
          <p:cNvSpPr/>
          <p:nvPr/>
        </p:nvSpPr>
        <p:spPr>
          <a:xfrm>
            <a:off x="14282" y="3360790"/>
            <a:ext cx="1403635" cy="101245"/>
          </a:xfrm>
          <a:prstGeom prst="rect">
            <a:avLst/>
          </a:prstGeom>
          <a:solidFill>
            <a:schemeClr val="accent1"/>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8" name="Shape 1835"/>
          <p:cNvSpPr/>
          <p:nvPr/>
        </p:nvSpPr>
        <p:spPr>
          <a:xfrm>
            <a:off x="1602081" y="3353469"/>
            <a:ext cx="1277141" cy="108568"/>
          </a:xfrm>
          <a:prstGeom prst="rect">
            <a:avLst/>
          </a:prstGeom>
          <a:solidFill>
            <a:schemeClr val="accent1"/>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99" name="Shape 1836"/>
          <p:cNvSpPr/>
          <p:nvPr/>
        </p:nvSpPr>
        <p:spPr>
          <a:xfrm>
            <a:off x="4839491" y="3347050"/>
            <a:ext cx="1775553" cy="124128"/>
          </a:xfrm>
          <a:prstGeom prst="rect">
            <a:avLst/>
          </a:prstGeom>
          <a:solidFill>
            <a:schemeClr val="accent1"/>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00" name="Shape 1837"/>
          <p:cNvSpPr/>
          <p:nvPr/>
        </p:nvSpPr>
        <p:spPr>
          <a:xfrm>
            <a:off x="6822439" y="3347050"/>
            <a:ext cx="1327096" cy="114986"/>
          </a:xfrm>
          <a:prstGeom prst="rect">
            <a:avLst/>
          </a:prstGeom>
          <a:solidFill>
            <a:schemeClr val="accent1"/>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01" name="TextBox 107"/>
          <p:cNvSpPr txBox="1"/>
          <p:nvPr/>
        </p:nvSpPr>
        <p:spPr>
          <a:xfrm>
            <a:off x="4518965" y="4009014"/>
            <a:ext cx="892457"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Week 02</a:t>
            </a:r>
            <a:endParaRPr kumimoji="0" lang="en-GB"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02" name="TextBox 41"/>
          <p:cNvSpPr txBox="1"/>
          <p:nvPr/>
        </p:nvSpPr>
        <p:spPr>
          <a:xfrm>
            <a:off x="979206" y="2792355"/>
            <a:ext cx="131177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需求梳理</a:t>
            </a:r>
            <a:endParaRPr kumimoji="0" 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grpSp>
        <p:nvGrpSpPr>
          <p:cNvPr id="203" name="组合 202"/>
          <p:cNvGrpSpPr/>
          <p:nvPr/>
        </p:nvGrpSpPr>
        <p:grpSpPr>
          <a:xfrm>
            <a:off x="2625155" y="1886040"/>
            <a:ext cx="718040" cy="718040"/>
            <a:chOff x="5213804" y="3986816"/>
            <a:chExt cx="718040" cy="718040"/>
          </a:xfrm>
        </p:grpSpPr>
        <p:sp>
          <p:nvSpPr>
            <p:cNvPr id="204" name="Shape 1806"/>
            <p:cNvSpPr/>
            <p:nvPr/>
          </p:nvSpPr>
          <p:spPr>
            <a:xfrm>
              <a:off x="5213804" y="3986816"/>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205" name="Group 10"/>
            <p:cNvGrpSpPr>
              <a:grpSpLocks noChangeAspect="1"/>
            </p:cNvGrpSpPr>
            <p:nvPr/>
          </p:nvGrpSpPr>
          <p:grpSpPr bwMode="auto">
            <a:xfrm>
              <a:off x="5386922" y="4154789"/>
              <a:ext cx="389827" cy="390857"/>
              <a:chOff x="1728" y="113"/>
              <a:chExt cx="1136" cy="1139"/>
            </a:xfrm>
            <a:solidFill>
              <a:srgbClr val="132F95"/>
            </a:solidFill>
          </p:grpSpPr>
          <p:sp>
            <p:nvSpPr>
              <p:cNvPr id="206" name="Freeform 11"/>
              <p:cNvSpPr>
                <a:spLocks noEditPoints="1"/>
              </p:cNvSpPr>
              <p:nvPr/>
            </p:nvSpPr>
            <p:spPr bwMode="auto">
              <a:xfrm>
                <a:off x="2099" y="460"/>
                <a:ext cx="470" cy="419"/>
              </a:xfrm>
              <a:custGeom>
                <a:avLst/>
                <a:gdLst>
                  <a:gd name="T0" fmla="*/ 68 w 175"/>
                  <a:gd name="T1" fmla="*/ 11 h 156"/>
                  <a:gd name="T2" fmla="*/ 2 w 175"/>
                  <a:gd name="T3" fmla="*/ 85 h 156"/>
                  <a:gd name="T4" fmla="*/ 77 w 175"/>
                  <a:gd name="T5" fmla="*/ 155 h 156"/>
                  <a:gd name="T6" fmla="*/ 68 w 175"/>
                  <a:gd name="T7" fmla="*/ 11 h 156"/>
                  <a:gd name="T8" fmla="*/ 77 w 175"/>
                  <a:gd name="T9" fmla="*/ 143 h 156"/>
                  <a:gd name="T10" fmla="*/ 14 w 175"/>
                  <a:gd name="T11" fmla="*/ 85 h 156"/>
                  <a:gd name="T12" fmla="*/ 68 w 175"/>
                  <a:gd name="T13" fmla="*/ 23 h 156"/>
                  <a:gd name="T14" fmla="*/ 77 w 175"/>
                  <a:gd name="T15" fmla="*/ 143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6">
                    <a:moveTo>
                      <a:pt x="68" y="11"/>
                    </a:moveTo>
                    <a:cubicBezTo>
                      <a:pt x="30" y="15"/>
                      <a:pt x="0" y="46"/>
                      <a:pt x="2" y="85"/>
                    </a:cubicBezTo>
                    <a:cubicBezTo>
                      <a:pt x="4" y="125"/>
                      <a:pt x="37" y="155"/>
                      <a:pt x="77" y="155"/>
                    </a:cubicBezTo>
                    <a:cubicBezTo>
                      <a:pt x="175" y="156"/>
                      <a:pt x="164" y="0"/>
                      <a:pt x="68" y="11"/>
                    </a:cubicBezTo>
                    <a:close/>
                    <a:moveTo>
                      <a:pt x="77" y="143"/>
                    </a:moveTo>
                    <a:cubicBezTo>
                      <a:pt x="44" y="143"/>
                      <a:pt x="16" y="118"/>
                      <a:pt x="14" y="85"/>
                    </a:cubicBezTo>
                    <a:cubicBezTo>
                      <a:pt x="12" y="53"/>
                      <a:pt x="37" y="26"/>
                      <a:pt x="68" y="23"/>
                    </a:cubicBezTo>
                    <a:cubicBezTo>
                      <a:pt x="149" y="14"/>
                      <a:pt x="159" y="143"/>
                      <a:pt x="77"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7" name="Freeform 12"/>
              <p:cNvSpPr>
                <a:spLocks noEditPoints="1"/>
              </p:cNvSpPr>
              <p:nvPr/>
            </p:nvSpPr>
            <p:spPr bwMode="auto">
              <a:xfrm>
                <a:off x="1728" y="113"/>
                <a:ext cx="1136" cy="1139"/>
              </a:xfrm>
              <a:custGeom>
                <a:avLst/>
                <a:gdLst>
                  <a:gd name="T0" fmla="*/ 413 w 423"/>
                  <a:gd name="T1" fmla="*/ 178 h 424"/>
                  <a:gd name="T2" fmla="*/ 362 w 423"/>
                  <a:gd name="T3" fmla="*/ 142 h 424"/>
                  <a:gd name="T4" fmla="*/ 378 w 423"/>
                  <a:gd name="T5" fmla="*/ 107 h 424"/>
                  <a:gd name="T6" fmla="*/ 361 w 423"/>
                  <a:gd name="T7" fmla="*/ 69 h 424"/>
                  <a:gd name="T8" fmla="*/ 299 w 423"/>
                  <a:gd name="T9" fmla="*/ 72 h 424"/>
                  <a:gd name="T10" fmla="*/ 253 w 423"/>
                  <a:gd name="T11" fmla="*/ 44 h 424"/>
                  <a:gd name="T12" fmla="*/ 208 w 423"/>
                  <a:gd name="T13" fmla="*/ 8 h 424"/>
                  <a:gd name="T14" fmla="*/ 172 w 423"/>
                  <a:gd name="T15" fmla="*/ 50 h 424"/>
                  <a:gd name="T16" fmla="*/ 127 w 423"/>
                  <a:gd name="T17" fmla="*/ 73 h 424"/>
                  <a:gd name="T18" fmla="*/ 57 w 423"/>
                  <a:gd name="T19" fmla="*/ 79 h 424"/>
                  <a:gd name="T20" fmla="*/ 50 w 423"/>
                  <a:gd name="T21" fmla="*/ 174 h 424"/>
                  <a:gd name="T22" fmla="*/ 5 w 423"/>
                  <a:gd name="T23" fmla="*/ 224 h 424"/>
                  <a:gd name="T24" fmla="*/ 53 w 423"/>
                  <a:gd name="T25" fmla="*/ 254 h 424"/>
                  <a:gd name="T26" fmla="*/ 68 w 423"/>
                  <a:gd name="T27" fmla="*/ 296 h 424"/>
                  <a:gd name="T28" fmla="*/ 44 w 423"/>
                  <a:gd name="T29" fmla="*/ 333 h 424"/>
                  <a:gd name="T30" fmla="*/ 128 w 423"/>
                  <a:gd name="T31" fmla="*/ 356 h 424"/>
                  <a:gd name="T32" fmla="*/ 177 w 423"/>
                  <a:gd name="T33" fmla="*/ 416 h 424"/>
                  <a:gd name="T34" fmla="*/ 240 w 423"/>
                  <a:gd name="T35" fmla="*/ 420 h 424"/>
                  <a:gd name="T36" fmla="*/ 250 w 423"/>
                  <a:gd name="T37" fmla="*/ 377 h 424"/>
                  <a:gd name="T38" fmla="*/ 308 w 423"/>
                  <a:gd name="T39" fmla="*/ 359 h 424"/>
                  <a:gd name="T40" fmla="*/ 376 w 423"/>
                  <a:gd name="T41" fmla="*/ 343 h 424"/>
                  <a:gd name="T42" fmla="*/ 359 w 423"/>
                  <a:gd name="T43" fmla="*/ 290 h 424"/>
                  <a:gd name="T44" fmla="*/ 413 w 423"/>
                  <a:gd name="T45" fmla="*/ 250 h 424"/>
                  <a:gd name="T46" fmla="*/ 400 w 423"/>
                  <a:gd name="T47" fmla="*/ 240 h 424"/>
                  <a:gd name="T48" fmla="*/ 363 w 423"/>
                  <a:gd name="T49" fmla="*/ 242 h 424"/>
                  <a:gd name="T50" fmla="*/ 342 w 423"/>
                  <a:gd name="T51" fmla="*/ 293 h 424"/>
                  <a:gd name="T52" fmla="*/ 366 w 423"/>
                  <a:gd name="T53" fmla="*/ 329 h 424"/>
                  <a:gd name="T54" fmla="*/ 337 w 423"/>
                  <a:gd name="T55" fmla="*/ 366 h 424"/>
                  <a:gd name="T56" fmla="*/ 302 w 423"/>
                  <a:gd name="T57" fmla="*/ 340 h 424"/>
                  <a:gd name="T58" fmla="*/ 243 w 423"/>
                  <a:gd name="T59" fmla="*/ 363 h 424"/>
                  <a:gd name="T60" fmla="*/ 240 w 423"/>
                  <a:gd name="T61" fmla="*/ 390 h 424"/>
                  <a:gd name="T62" fmla="*/ 186 w 423"/>
                  <a:gd name="T63" fmla="*/ 394 h 424"/>
                  <a:gd name="T64" fmla="*/ 181 w 423"/>
                  <a:gd name="T65" fmla="*/ 363 h 424"/>
                  <a:gd name="T66" fmla="*/ 129 w 423"/>
                  <a:gd name="T67" fmla="*/ 342 h 424"/>
                  <a:gd name="T68" fmla="*/ 101 w 423"/>
                  <a:gd name="T69" fmla="*/ 364 h 424"/>
                  <a:gd name="T70" fmla="*/ 58 w 423"/>
                  <a:gd name="T71" fmla="*/ 325 h 424"/>
                  <a:gd name="T72" fmla="*/ 80 w 423"/>
                  <a:gd name="T73" fmla="*/ 293 h 424"/>
                  <a:gd name="T74" fmla="*/ 63 w 423"/>
                  <a:gd name="T75" fmla="*/ 246 h 424"/>
                  <a:gd name="T76" fmla="*/ 38 w 423"/>
                  <a:gd name="T77" fmla="*/ 243 h 424"/>
                  <a:gd name="T78" fmla="*/ 17 w 423"/>
                  <a:gd name="T79" fmla="*/ 202 h 424"/>
                  <a:gd name="T80" fmla="*/ 53 w 423"/>
                  <a:gd name="T81" fmla="*/ 186 h 424"/>
                  <a:gd name="T82" fmla="*/ 85 w 423"/>
                  <a:gd name="T83" fmla="*/ 130 h 424"/>
                  <a:gd name="T84" fmla="*/ 65 w 423"/>
                  <a:gd name="T85" fmla="*/ 88 h 424"/>
                  <a:gd name="T86" fmla="*/ 120 w 423"/>
                  <a:gd name="T87" fmla="*/ 84 h 424"/>
                  <a:gd name="T88" fmla="*/ 170 w 423"/>
                  <a:gd name="T89" fmla="*/ 67 h 424"/>
                  <a:gd name="T90" fmla="*/ 184 w 423"/>
                  <a:gd name="T91" fmla="*/ 47 h 424"/>
                  <a:gd name="T92" fmla="*/ 205 w 423"/>
                  <a:gd name="T93" fmla="*/ 20 h 424"/>
                  <a:gd name="T94" fmla="*/ 238 w 423"/>
                  <a:gd name="T95" fmla="*/ 22 h 424"/>
                  <a:gd name="T96" fmla="*/ 242 w 423"/>
                  <a:gd name="T97" fmla="*/ 58 h 424"/>
                  <a:gd name="T98" fmla="*/ 296 w 423"/>
                  <a:gd name="T99" fmla="*/ 85 h 424"/>
                  <a:gd name="T100" fmla="*/ 305 w 423"/>
                  <a:gd name="T101" fmla="*/ 84 h 424"/>
                  <a:gd name="T102" fmla="*/ 350 w 423"/>
                  <a:gd name="T103" fmla="*/ 75 h 424"/>
                  <a:gd name="T104" fmla="*/ 346 w 423"/>
                  <a:gd name="T105" fmla="*/ 118 h 424"/>
                  <a:gd name="T106" fmla="*/ 352 w 423"/>
                  <a:gd name="T107" fmla="*/ 151 h 424"/>
                  <a:gd name="T108" fmla="*/ 366 w 423"/>
                  <a:gd name="T109" fmla="*/ 184 h 424"/>
                  <a:gd name="T110" fmla="*/ 407 w 423"/>
                  <a:gd name="T111" fmla="*/ 21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3" h="424">
                    <a:moveTo>
                      <a:pt x="419" y="216"/>
                    </a:moveTo>
                    <a:cubicBezTo>
                      <a:pt x="419" y="206"/>
                      <a:pt x="422" y="186"/>
                      <a:pt x="413" y="178"/>
                    </a:cubicBezTo>
                    <a:cubicBezTo>
                      <a:pt x="405" y="171"/>
                      <a:pt x="384" y="172"/>
                      <a:pt x="371" y="172"/>
                    </a:cubicBezTo>
                    <a:cubicBezTo>
                      <a:pt x="368" y="162"/>
                      <a:pt x="366" y="151"/>
                      <a:pt x="362" y="142"/>
                    </a:cubicBezTo>
                    <a:cubicBezTo>
                      <a:pt x="360" y="138"/>
                      <a:pt x="354" y="130"/>
                      <a:pt x="355" y="126"/>
                    </a:cubicBezTo>
                    <a:cubicBezTo>
                      <a:pt x="356" y="121"/>
                      <a:pt x="374" y="113"/>
                      <a:pt x="378" y="107"/>
                    </a:cubicBezTo>
                    <a:cubicBezTo>
                      <a:pt x="381" y="103"/>
                      <a:pt x="383" y="98"/>
                      <a:pt x="381" y="93"/>
                    </a:cubicBezTo>
                    <a:cubicBezTo>
                      <a:pt x="379" y="83"/>
                      <a:pt x="367" y="76"/>
                      <a:pt x="361" y="69"/>
                    </a:cubicBezTo>
                    <a:cubicBezTo>
                      <a:pt x="354" y="63"/>
                      <a:pt x="346" y="51"/>
                      <a:pt x="337" y="48"/>
                    </a:cubicBezTo>
                    <a:cubicBezTo>
                      <a:pt x="323" y="42"/>
                      <a:pt x="309" y="62"/>
                      <a:pt x="299" y="72"/>
                    </a:cubicBezTo>
                    <a:cubicBezTo>
                      <a:pt x="288" y="66"/>
                      <a:pt x="276" y="62"/>
                      <a:pt x="264" y="57"/>
                    </a:cubicBezTo>
                    <a:cubicBezTo>
                      <a:pt x="256" y="53"/>
                      <a:pt x="254" y="52"/>
                      <a:pt x="253" y="44"/>
                    </a:cubicBezTo>
                    <a:cubicBezTo>
                      <a:pt x="251" y="37"/>
                      <a:pt x="254" y="29"/>
                      <a:pt x="252" y="22"/>
                    </a:cubicBezTo>
                    <a:cubicBezTo>
                      <a:pt x="247" y="0"/>
                      <a:pt x="225" y="7"/>
                      <a:pt x="208" y="8"/>
                    </a:cubicBezTo>
                    <a:cubicBezTo>
                      <a:pt x="191" y="10"/>
                      <a:pt x="172" y="6"/>
                      <a:pt x="171" y="28"/>
                    </a:cubicBezTo>
                    <a:cubicBezTo>
                      <a:pt x="171" y="35"/>
                      <a:pt x="174" y="44"/>
                      <a:pt x="172" y="50"/>
                    </a:cubicBezTo>
                    <a:cubicBezTo>
                      <a:pt x="170" y="56"/>
                      <a:pt x="168" y="54"/>
                      <a:pt x="160" y="57"/>
                    </a:cubicBezTo>
                    <a:cubicBezTo>
                      <a:pt x="148" y="61"/>
                      <a:pt x="138" y="67"/>
                      <a:pt x="127" y="73"/>
                    </a:cubicBezTo>
                    <a:cubicBezTo>
                      <a:pt x="119" y="63"/>
                      <a:pt x="109" y="49"/>
                      <a:pt x="95" y="50"/>
                    </a:cubicBezTo>
                    <a:cubicBezTo>
                      <a:pt x="80" y="51"/>
                      <a:pt x="66" y="70"/>
                      <a:pt x="57" y="79"/>
                    </a:cubicBezTo>
                    <a:cubicBezTo>
                      <a:pt x="38" y="99"/>
                      <a:pt x="58" y="112"/>
                      <a:pt x="72" y="127"/>
                    </a:cubicBezTo>
                    <a:cubicBezTo>
                      <a:pt x="62" y="142"/>
                      <a:pt x="55" y="157"/>
                      <a:pt x="50" y="174"/>
                    </a:cubicBezTo>
                    <a:cubicBezTo>
                      <a:pt x="37" y="171"/>
                      <a:pt x="19" y="169"/>
                      <a:pt x="10" y="178"/>
                    </a:cubicBezTo>
                    <a:cubicBezTo>
                      <a:pt x="0" y="188"/>
                      <a:pt x="5" y="212"/>
                      <a:pt x="5" y="224"/>
                    </a:cubicBezTo>
                    <a:cubicBezTo>
                      <a:pt x="6" y="234"/>
                      <a:pt x="6" y="247"/>
                      <a:pt x="16" y="253"/>
                    </a:cubicBezTo>
                    <a:cubicBezTo>
                      <a:pt x="25" y="258"/>
                      <a:pt x="41" y="256"/>
                      <a:pt x="53" y="254"/>
                    </a:cubicBezTo>
                    <a:cubicBezTo>
                      <a:pt x="55" y="265"/>
                      <a:pt x="59" y="275"/>
                      <a:pt x="63" y="285"/>
                    </a:cubicBezTo>
                    <a:cubicBezTo>
                      <a:pt x="64" y="287"/>
                      <a:pt x="69" y="294"/>
                      <a:pt x="68" y="296"/>
                    </a:cubicBezTo>
                    <a:cubicBezTo>
                      <a:pt x="68" y="296"/>
                      <a:pt x="66" y="298"/>
                      <a:pt x="65" y="300"/>
                    </a:cubicBezTo>
                    <a:cubicBezTo>
                      <a:pt x="59" y="310"/>
                      <a:pt x="39" y="319"/>
                      <a:pt x="44" y="333"/>
                    </a:cubicBezTo>
                    <a:cubicBezTo>
                      <a:pt x="49" y="347"/>
                      <a:pt x="77" y="371"/>
                      <a:pt x="90" y="376"/>
                    </a:cubicBezTo>
                    <a:cubicBezTo>
                      <a:pt x="105" y="382"/>
                      <a:pt x="118" y="366"/>
                      <a:pt x="128" y="356"/>
                    </a:cubicBezTo>
                    <a:cubicBezTo>
                      <a:pt x="142" y="366"/>
                      <a:pt x="157" y="372"/>
                      <a:pt x="175" y="375"/>
                    </a:cubicBezTo>
                    <a:cubicBezTo>
                      <a:pt x="174" y="388"/>
                      <a:pt x="169" y="406"/>
                      <a:pt x="177" y="416"/>
                    </a:cubicBezTo>
                    <a:cubicBezTo>
                      <a:pt x="183" y="423"/>
                      <a:pt x="198" y="422"/>
                      <a:pt x="206" y="422"/>
                    </a:cubicBezTo>
                    <a:cubicBezTo>
                      <a:pt x="216" y="422"/>
                      <a:pt x="230" y="424"/>
                      <a:pt x="240" y="420"/>
                    </a:cubicBezTo>
                    <a:cubicBezTo>
                      <a:pt x="247" y="417"/>
                      <a:pt x="251" y="412"/>
                      <a:pt x="252" y="405"/>
                    </a:cubicBezTo>
                    <a:cubicBezTo>
                      <a:pt x="254" y="397"/>
                      <a:pt x="247" y="383"/>
                      <a:pt x="250" y="377"/>
                    </a:cubicBezTo>
                    <a:cubicBezTo>
                      <a:pt x="253" y="371"/>
                      <a:pt x="271" y="368"/>
                      <a:pt x="277" y="365"/>
                    </a:cubicBezTo>
                    <a:cubicBezTo>
                      <a:pt x="288" y="359"/>
                      <a:pt x="297" y="349"/>
                      <a:pt x="308" y="359"/>
                    </a:cubicBezTo>
                    <a:cubicBezTo>
                      <a:pt x="320" y="369"/>
                      <a:pt x="325" y="388"/>
                      <a:pt x="342" y="377"/>
                    </a:cubicBezTo>
                    <a:cubicBezTo>
                      <a:pt x="355" y="370"/>
                      <a:pt x="368" y="355"/>
                      <a:pt x="376" y="343"/>
                    </a:cubicBezTo>
                    <a:cubicBezTo>
                      <a:pt x="384" y="329"/>
                      <a:pt x="378" y="324"/>
                      <a:pt x="367" y="314"/>
                    </a:cubicBezTo>
                    <a:cubicBezTo>
                      <a:pt x="356" y="304"/>
                      <a:pt x="352" y="305"/>
                      <a:pt x="359" y="290"/>
                    </a:cubicBezTo>
                    <a:cubicBezTo>
                      <a:pt x="364" y="277"/>
                      <a:pt x="368" y="265"/>
                      <a:pt x="372" y="252"/>
                    </a:cubicBezTo>
                    <a:cubicBezTo>
                      <a:pt x="384" y="253"/>
                      <a:pt x="403" y="256"/>
                      <a:pt x="413" y="250"/>
                    </a:cubicBezTo>
                    <a:cubicBezTo>
                      <a:pt x="423" y="243"/>
                      <a:pt x="420" y="226"/>
                      <a:pt x="419" y="216"/>
                    </a:cubicBezTo>
                    <a:close/>
                    <a:moveTo>
                      <a:pt x="400" y="240"/>
                    </a:moveTo>
                    <a:cubicBezTo>
                      <a:pt x="391" y="243"/>
                      <a:pt x="376" y="240"/>
                      <a:pt x="367" y="240"/>
                    </a:cubicBezTo>
                    <a:cubicBezTo>
                      <a:pt x="365" y="240"/>
                      <a:pt x="364" y="241"/>
                      <a:pt x="363" y="242"/>
                    </a:cubicBezTo>
                    <a:cubicBezTo>
                      <a:pt x="362" y="243"/>
                      <a:pt x="362" y="243"/>
                      <a:pt x="361" y="244"/>
                    </a:cubicBezTo>
                    <a:cubicBezTo>
                      <a:pt x="356" y="261"/>
                      <a:pt x="348" y="277"/>
                      <a:pt x="342" y="293"/>
                    </a:cubicBezTo>
                    <a:cubicBezTo>
                      <a:pt x="340" y="301"/>
                      <a:pt x="341" y="305"/>
                      <a:pt x="345" y="311"/>
                    </a:cubicBezTo>
                    <a:cubicBezTo>
                      <a:pt x="351" y="317"/>
                      <a:pt x="363" y="322"/>
                      <a:pt x="366" y="329"/>
                    </a:cubicBezTo>
                    <a:cubicBezTo>
                      <a:pt x="370" y="338"/>
                      <a:pt x="353" y="352"/>
                      <a:pt x="348" y="357"/>
                    </a:cubicBezTo>
                    <a:cubicBezTo>
                      <a:pt x="346" y="359"/>
                      <a:pt x="341" y="365"/>
                      <a:pt x="337" y="366"/>
                    </a:cubicBezTo>
                    <a:cubicBezTo>
                      <a:pt x="330" y="368"/>
                      <a:pt x="327" y="363"/>
                      <a:pt x="322" y="357"/>
                    </a:cubicBezTo>
                    <a:cubicBezTo>
                      <a:pt x="317" y="351"/>
                      <a:pt x="311" y="341"/>
                      <a:pt x="302" y="340"/>
                    </a:cubicBezTo>
                    <a:cubicBezTo>
                      <a:pt x="296" y="339"/>
                      <a:pt x="289" y="344"/>
                      <a:pt x="284" y="347"/>
                    </a:cubicBezTo>
                    <a:cubicBezTo>
                      <a:pt x="270" y="355"/>
                      <a:pt x="259" y="361"/>
                      <a:pt x="243" y="363"/>
                    </a:cubicBezTo>
                    <a:cubicBezTo>
                      <a:pt x="241" y="364"/>
                      <a:pt x="239" y="366"/>
                      <a:pt x="239" y="367"/>
                    </a:cubicBezTo>
                    <a:cubicBezTo>
                      <a:pt x="238" y="375"/>
                      <a:pt x="240" y="382"/>
                      <a:pt x="240" y="390"/>
                    </a:cubicBezTo>
                    <a:cubicBezTo>
                      <a:pt x="240" y="410"/>
                      <a:pt x="222" y="410"/>
                      <a:pt x="206" y="410"/>
                    </a:cubicBezTo>
                    <a:cubicBezTo>
                      <a:pt x="191" y="409"/>
                      <a:pt x="185" y="409"/>
                      <a:pt x="186" y="394"/>
                    </a:cubicBezTo>
                    <a:cubicBezTo>
                      <a:pt x="186" y="386"/>
                      <a:pt x="187" y="378"/>
                      <a:pt x="187" y="369"/>
                    </a:cubicBezTo>
                    <a:cubicBezTo>
                      <a:pt x="186" y="366"/>
                      <a:pt x="184" y="364"/>
                      <a:pt x="181" y="363"/>
                    </a:cubicBezTo>
                    <a:cubicBezTo>
                      <a:pt x="162" y="362"/>
                      <a:pt x="146" y="355"/>
                      <a:pt x="132" y="344"/>
                    </a:cubicBezTo>
                    <a:cubicBezTo>
                      <a:pt x="131" y="343"/>
                      <a:pt x="130" y="343"/>
                      <a:pt x="129" y="342"/>
                    </a:cubicBezTo>
                    <a:cubicBezTo>
                      <a:pt x="127" y="342"/>
                      <a:pt x="125" y="342"/>
                      <a:pt x="123" y="344"/>
                    </a:cubicBezTo>
                    <a:cubicBezTo>
                      <a:pt x="118" y="348"/>
                      <a:pt x="108" y="362"/>
                      <a:pt x="101" y="364"/>
                    </a:cubicBezTo>
                    <a:cubicBezTo>
                      <a:pt x="90" y="367"/>
                      <a:pt x="79" y="353"/>
                      <a:pt x="72" y="346"/>
                    </a:cubicBezTo>
                    <a:cubicBezTo>
                      <a:pt x="66" y="341"/>
                      <a:pt x="55" y="334"/>
                      <a:pt x="58" y="325"/>
                    </a:cubicBezTo>
                    <a:cubicBezTo>
                      <a:pt x="60" y="318"/>
                      <a:pt x="70" y="312"/>
                      <a:pt x="75" y="307"/>
                    </a:cubicBezTo>
                    <a:cubicBezTo>
                      <a:pt x="80" y="302"/>
                      <a:pt x="82" y="301"/>
                      <a:pt x="80" y="293"/>
                    </a:cubicBezTo>
                    <a:cubicBezTo>
                      <a:pt x="79" y="285"/>
                      <a:pt x="73" y="278"/>
                      <a:pt x="70" y="270"/>
                    </a:cubicBezTo>
                    <a:cubicBezTo>
                      <a:pt x="67" y="262"/>
                      <a:pt x="65" y="254"/>
                      <a:pt x="63" y="246"/>
                    </a:cubicBezTo>
                    <a:cubicBezTo>
                      <a:pt x="62" y="243"/>
                      <a:pt x="60" y="241"/>
                      <a:pt x="57" y="241"/>
                    </a:cubicBezTo>
                    <a:cubicBezTo>
                      <a:pt x="51" y="242"/>
                      <a:pt x="45" y="243"/>
                      <a:pt x="38" y="243"/>
                    </a:cubicBezTo>
                    <a:cubicBezTo>
                      <a:pt x="27" y="243"/>
                      <a:pt x="21" y="245"/>
                      <a:pt x="18" y="232"/>
                    </a:cubicBezTo>
                    <a:cubicBezTo>
                      <a:pt x="17" y="223"/>
                      <a:pt x="16" y="211"/>
                      <a:pt x="17" y="202"/>
                    </a:cubicBezTo>
                    <a:cubicBezTo>
                      <a:pt x="17" y="197"/>
                      <a:pt x="18" y="188"/>
                      <a:pt x="23" y="185"/>
                    </a:cubicBezTo>
                    <a:cubicBezTo>
                      <a:pt x="29" y="182"/>
                      <a:pt x="47" y="185"/>
                      <a:pt x="53" y="186"/>
                    </a:cubicBezTo>
                    <a:cubicBezTo>
                      <a:pt x="56" y="187"/>
                      <a:pt x="60" y="186"/>
                      <a:pt x="61" y="182"/>
                    </a:cubicBezTo>
                    <a:cubicBezTo>
                      <a:pt x="65" y="163"/>
                      <a:pt x="73" y="146"/>
                      <a:pt x="85" y="130"/>
                    </a:cubicBezTo>
                    <a:cubicBezTo>
                      <a:pt x="87" y="128"/>
                      <a:pt x="86" y="124"/>
                      <a:pt x="84" y="123"/>
                    </a:cubicBezTo>
                    <a:cubicBezTo>
                      <a:pt x="76" y="113"/>
                      <a:pt x="56" y="102"/>
                      <a:pt x="65" y="88"/>
                    </a:cubicBezTo>
                    <a:cubicBezTo>
                      <a:pt x="69" y="82"/>
                      <a:pt x="80" y="71"/>
                      <a:pt x="86" y="68"/>
                    </a:cubicBezTo>
                    <a:cubicBezTo>
                      <a:pt x="103" y="60"/>
                      <a:pt x="110" y="73"/>
                      <a:pt x="120" y="84"/>
                    </a:cubicBezTo>
                    <a:cubicBezTo>
                      <a:pt x="122" y="87"/>
                      <a:pt x="125" y="89"/>
                      <a:pt x="128" y="87"/>
                    </a:cubicBezTo>
                    <a:cubicBezTo>
                      <a:pt x="142" y="78"/>
                      <a:pt x="155" y="72"/>
                      <a:pt x="170" y="67"/>
                    </a:cubicBezTo>
                    <a:cubicBezTo>
                      <a:pt x="173" y="66"/>
                      <a:pt x="178" y="64"/>
                      <a:pt x="180" y="62"/>
                    </a:cubicBezTo>
                    <a:cubicBezTo>
                      <a:pt x="184" y="58"/>
                      <a:pt x="184" y="52"/>
                      <a:pt x="184" y="47"/>
                    </a:cubicBezTo>
                    <a:cubicBezTo>
                      <a:pt x="184" y="42"/>
                      <a:pt x="182" y="36"/>
                      <a:pt x="183" y="31"/>
                    </a:cubicBezTo>
                    <a:cubicBezTo>
                      <a:pt x="185" y="21"/>
                      <a:pt x="196" y="21"/>
                      <a:pt x="205" y="20"/>
                    </a:cubicBezTo>
                    <a:cubicBezTo>
                      <a:pt x="210" y="20"/>
                      <a:pt x="217" y="19"/>
                      <a:pt x="223" y="19"/>
                    </a:cubicBezTo>
                    <a:cubicBezTo>
                      <a:pt x="230" y="18"/>
                      <a:pt x="234" y="20"/>
                      <a:pt x="238" y="22"/>
                    </a:cubicBezTo>
                    <a:cubicBezTo>
                      <a:pt x="243" y="25"/>
                      <a:pt x="241" y="30"/>
                      <a:pt x="241" y="37"/>
                    </a:cubicBezTo>
                    <a:cubicBezTo>
                      <a:pt x="242" y="44"/>
                      <a:pt x="238" y="52"/>
                      <a:pt x="242" y="58"/>
                    </a:cubicBezTo>
                    <a:cubicBezTo>
                      <a:pt x="245" y="63"/>
                      <a:pt x="249" y="64"/>
                      <a:pt x="255" y="66"/>
                    </a:cubicBezTo>
                    <a:cubicBezTo>
                      <a:pt x="270" y="72"/>
                      <a:pt x="283" y="76"/>
                      <a:pt x="296" y="85"/>
                    </a:cubicBezTo>
                    <a:cubicBezTo>
                      <a:pt x="297" y="85"/>
                      <a:pt x="297" y="85"/>
                      <a:pt x="298" y="85"/>
                    </a:cubicBezTo>
                    <a:cubicBezTo>
                      <a:pt x="300" y="86"/>
                      <a:pt x="303" y="86"/>
                      <a:pt x="305" y="84"/>
                    </a:cubicBezTo>
                    <a:cubicBezTo>
                      <a:pt x="311" y="78"/>
                      <a:pt x="318" y="67"/>
                      <a:pt x="326" y="63"/>
                    </a:cubicBezTo>
                    <a:cubicBezTo>
                      <a:pt x="336" y="58"/>
                      <a:pt x="342" y="68"/>
                      <a:pt x="350" y="75"/>
                    </a:cubicBezTo>
                    <a:cubicBezTo>
                      <a:pt x="358" y="83"/>
                      <a:pt x="372" y="92"/>
                      <a:pt x="365" y="104"/>
                    </a:cubicBezTo>
                    <a:cubicBezTo>
                      <a:pt x="361" y="110"/>
                      <a:pt x="351" y="112"/>
                      <a:pt x="346" y="118"/>
                    </a:cubicBezTo>
                    <a:cubicBezTo>
                      <a:pt x="341" y="123"/>
                      <a:pt x="341" y="126"/>
                      <a:pt x="343" y="133"/>
                    </a:cubicBezTo>
                    <a:cubicBezTo>
                      <a:pt x="346" y="139"/>
                      <a:pt x="350" y="144"/>
                      <a:pt x="352" y="151"/>
                    </a:cubicBezTo>
                    <a:cubicBezTo>
                      <a:pt x="355" y="160"/>
                      <a:pt x="358" y="170"/>
                      <a:pt x="361" y="179"/>
                    </a:cubicBezTo>
                    <a:cubicBezTo>
                      <a:pt x="362" y="182"/>
                      <a:pt x="364" y="184"/>
                      <a:pt x="366" y="184"/>
                    </a:cubicBezTo>
                    <a:cubicBezTo>
                      <a:pt x="376" y="185"/>
                      <a:pt x="387" y="184"/>
                      <a:pt x="396" y="186"/>
                    </a:cubicBezTo>
                    <a:cubicBezTo>
                      <a:pt x="411" y="190"/>
                      <a:pt x="407" y="204"/>
                      <a:pt x="407" y="216"/>
                    </a:cubicBezTo>
                    <a:cubicBezTo>
                      <a:pt x="408" y="226"/>
                      <a:pt x="411" y="236"/>
                      <a:pt x="400" y="2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8" name="Freeform 13"/>
              <p:cNvSpPr/>
              <p:nvPr/>
            </p:nvSpPr>
            <p:spPr bwMode="auto">
              <a:xfrm>
                <a:off x="2195" y="368"/>
                <a:ext cx="108" cy="49"/>
              </a:xfrm>
              <a:custGeom>
                <a:avLst/>
                <a:gdLst>
                  <a:gd name="T0" fmla="*/ 10 w 40"/>
                  <a:gd name="T1" fmla="*/ 16 h 18"/>
                  <a:gd name="T2" fmla="*/ 33 w 40"/>
                  <a:gd name="T3" fmla="*/ 12 h 18"/>
                  <a:gd name="T4" fmla="*/ 33 w 40"/>
                  <a:gd name="T5" fmla="*/ 0 h 18"/>
                  <a:gd name="T6" fmla="*/ 7 w 40"/>
                  <a:gd name="T7" fmla="*/ 4 h 18"/>
                  <a:gd name="T8" fmla="*/ 10 w 40"/>
                  <a:gd name="T9" fmla="*/ 16 h 18"/>
                </a:gdLst>
                <a:ahLst/>
                <a:cxnLst>
                  <a:cxn ang="0">
                    <a:pos x="T0" y="T1"/>
                  </a:cxn>
                  <a:cxn ang="0">
                    <a:pos x="T2" y="T3"/>
                  </a:cxn>
                  <a:cxn ang="0">
                    <a:pos x="T4" y="T5"/>
                  </a:cxn>
                  <a:cxn ang="0">
                    <a:pos x="T6" y="T7"/>
                  </a:cxn>
                  <a:cxn ang="0">
                    <a:pos x="T8" y="T9"/>
                  </a:cxn>
                </a:cxnLst>
                <a:rect l="0" t="0" r="r" b="b"/>
                <a:pathLst>
                  <a:path w="40" h="18">
                    <a:moveTo>
                      <a:pt x="10" y="16"/>
                    </a:moveTo>
                    <a:cubicBezTo>
                      <a:pt x="18" y="13"/>
                      <a:pt x="25" y="12"/>
                      <a:pt x="33" y="12"/>
                    </a:cubicBezTo>
                    <a:cubicBezTo>
                      <a:pt x="40" y="12"/>
                      <a:pt x="40" y="0"/>
                      <a:pt x="33" y="0"/>
                    </a:cubicBezTo>
                    <a:cubicBezTo>
                      <a:pt x="24" y="0"/>
                      <a:pt x="15" y="1"/>
                      <a:pt x="7" y="4"/>
                    </a:cubicBezTo>
                    <a:cubicBezTo>
                      <a:pt x="0" y="6"/>
                      <a:pt x="3" y="18"/>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9" name="Freeform 14"/>
              <p:cNvSpPr/>
              <p:nvPr/>
            </p:nvSpPr>
            <p:spPr bwMode="auto">
              <a:xfrm>
                <a:off x="2383" y="384"/>
                <a:ext cx="102" cy="73"/>
              </a:xfrm>
              <a:custGeom>
                <a:avLst/>
                <a:gdLst>
                  <a:gd name="T0" fmla="*/ 7 w 38"/>
                  <a:gd name="T1" fmla="*/ 13 h 27"/>
                  <a:gd name="T2" fmla="*/ 24 w 38"/>
                  <a:gd name="T3" fmla="*/ 22 h 27"/>
                  <a:gd name="T4" fmla="*/ 33 w 38"/>
                  <a:gd name="T5" fmla="*/ 13 h 27"/>
                  <a:gd name="T6" fmla="*/ 10 w 38"/>
                  <a:gd name="T7" fmla="*/ 2 h 27"/>
                  <a:gd name="T8" fmla="*/ 7 w 38"/>
                  <a:gd name="T9" fmla="*/ 13 h 27"/>
                </a:gdLst>
                <a:ahLst/>
                <a:cxnLst>
                  <a:cxn ang="0">
                    <a:pos x="T0" y="T1"/>
                  </a:cxn>
                  <a:cxn ang="0">
                    <a:pos x="T2" y="T3"/>
                  </a:cxn>
                  <a:cxn ang="0">
                    <a:pos x="T4" y="T5"/>
                  </a:cxn>
                  <a:cxn ang="0">
                    <a:pos x="T6" y="T7"/>
                  </a:cxn>
                  <a:cxn ang="0">
                    <a:pos x="T8" y="T9"/>
                  </a:cxn>
                </a:cxnLst>
                <a:rect l="0" t="0" r="r" b="b"/>
                <a:pathLst>
                  <a:path w="38" h="27">
                    <a:moveTo>
                      <a:pt x="7" y="13"/>
                    </a:moveTo>
                    <a:cubicBezTo>
                      <a:pt x="13" y="15"/>
                      <a:pt x="19" y="18"/>
                      <a:pt x="24" y="22"/>
                    </a:cubicBezTo>
                    <a:cubicBezTo>
                      <a:pt x="30" y="27"/>
                      <a:pt x="38" y="18"/>
                      <a:pt x="33" y="13"/>
                    </a:cubicBezTo>
                    <a:cubicBezTo>
                      <a:pt x="26" y="8"/>
                      <a:pt x="19" y="4"/>
                      <a:pt x="10" y="2"/>
                    </a:cubicBezTo>
                    <a:cubicBezTo>
                      <a:pt x="3" y="0"/>
                      <a:pt x="0" y="11"/>
                      <a:pt x="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0" name="Freeform 15"/>
              <p:cNvSpPr/>
              <p:nvPr/>
            </p:nvSpPr>
            <p:spPr bwMode="auto">
              <a:xfrm>
                <a:off x="2531" y="503"/>
                <a:ext cx="70" cy="94"/>
              </a:xfrm>
              <a:custGeom>
                <a:avLst/>
                <a:gdLst>
                  <a:gd name="T0" fmla="*/ 23 w 26"/>
                  <a:gd name="T1" fmla="*/ 24 h 35"/>
                  <a:gd name="T2" fmla="*/ 12 w 26"/>
                  <a:gd name="T3" fmla="*/ 4 h 35"/>
                  <a:gd name="T4" fmla="*/ 4 w 26"/>
                  <a:gd name="T5" fmla="*/ 1 h 35"/>
                  <a:gd name="T6" fmla="*/ 2 w 26"/>
                  <a:gd name="T7" fmla="*/ 10 h 35"/>
                  <a:gd name="T8" fmla="*/ 12 w 26"/>
                  <a:gd name="T9" fmla="*/ 27 h 35"/>
                  <a:gd name="T10" fmla="*/ 23 w 26"/>
                  <a:gd name="T11" fmla="*/ 24 h 35"/>
                </a:gdLst>
                <a:ahLst/>
                <a:cxnLst>
                  <a:cxn ang="0">
                    <a:pos x="T0" y="T1"/>
                  </a:cxn>
                  <a:cxn ang="0">
                    <a:pos x="T2" y="T3"/>
                  </a:cxn>
                  <a:cxn ang="0">
                    <a:pos x="T4" y="T5"/>
                  </a:cxn>
                  <a:cxn ang="0">
                    <a:pos x="T6" y="T7"/>
                  </a:cxn>
                  <a:cxn ang="0">
                    <a:pos x="T8" y="T9"/>
                  </a:cxn>
                  <a:cxn ang="0">
                    <a:pos x="T10" y="T11"/>
                  </a:cxn>
                </a:cxnLst>
                <a:rect l="0" t="0" r="r" b="b"/>
                <a:pathLst>
                  <a:path w="26" h="35">
                    <a:moveTo>
                      <a:pt x="23" y="24"/>
                    </a:moveTo>
                    <a:cubicBezTo>
                      <a:pt x="20" y="17"/>
                      <a:pt x="17" y="10"/>
                      <a:pt x="12" y="4"/>
                    </a:cubicBezTo>
                    <a:cubicBezTo>
                      <a:pt x="10" y="1"/>
                      <a:pt x="7" y="0"/>
                      <a:pt x="4" y="1"/>
                    </a:cubicBezTo>
                    <a:cubicBezTo>
                      <a:pt x="1" y="3"/>
                      <a:pt x="0" y="7"/>
                      <a:pt x="2" y="10"/>
                    </a:cubicBezTo>
                    <a:cubicBezTo>
                      <a:pt x="6" y="15"/>
                      <a:pt x="9" y="21"/>
                      <a:pt x="12" y="27"/>
                    </a:cubicBezTo>
                    <a:cubicBezTo>
                      <a:pt x="14" y="35"/>
                      <a:pt x="26" y="32"/>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1" name="Freeform 16"/>
              <p:cNvSpPr/>
              <p:nvPr/>
            </p:nvSpPr>
            <p:spPr bwMode="auto">
              <a:xfrm>
                <a:off x="2566" y="680"/>
                <a:ext cx="48" cy="105"/>
              </a:xfrm>
              <a:custGeom>
                <a:avLst/>
                <a:gdLst>
                  <a:gd name="T0" fmla="*/ 5 w 18"/>
                  <a:gd name="T1" fmla="*/ 8 h 39"/>
                  <a:gd name="T2" fmla="*/ 2 w 18"/>
                  <a:gd name="T3" fmla="*/ 28 h 39"/>
                  <a:gd name="T4" fmla="*/ 13 w 18"/>
                  <a:gd name="T5" fmla="*/ 32 h 39"/>
                  <a:gd name="T6" fmla="*/ 17 w 18"/>
                  <a:gd name="T7" fmla="*/ 8 h 39"/>
                  <a:gd name="T8" fmla="*/ 5 w 18"/>
                  <a:gd name="T9" fmla="*/ 8 h 39"/>
                </a:gdLst>
                <a:ahLst/>
                <a:cxnLst>
                  <a:cxn ang="0">
                    <a:pos x="T0" y="T1"/>
                  </a:cxn>
                  <a:cxn ang="0">
                    <a:pos x="T2" y="T3"/>
                  </a:cxn>
                  <a:cxn ang="0">
                    <a:pos x="T4" y="T5"/>
                  </a:cxn>
                  <a:cxn ang="0">
                    <a:pos x="T6" y="T7"/>
                  </a:cxn>
                  <a:cxn ang="0">
                    <a:pos x="T8" y="T9"/>
                  </a:cxn>
                </a:cxnLst>
                <a:rect l="0" t="0" r="r" b="b"/>
                <a:pathLst>
                  <a:path w="18" h="39">
                    <a:moveTo>
                      <a:pt x="5" y="8"/>
                    </a:moveTo>
                    <a:cubicBezTo>
                      <a:pt x="5" y="15"/>
                      <a:pt x="4" y="21"/>
                      <a:pt x="2" y="28"/>
                    </a:cubicBezTo>
                    <a:cubicBezTo>
                      <a:pt x="0" y="36"/>
                      <a:pt x="12" y="39"/>
                      <a:pt x="13" y="32"/>
                    </a:cubicBezTo>
                    <a:cubicBezTo>
                      <a:pt x="15" y="24"/>
                      <a:pt x="17" y="16"/>
                      <a:pt x="17" y="8"/>
                    </a:cubicBezTo>
                    <a:cubicBezTo>
                      <a:pt x="18" y="0"/>
                      <a:pt x="6" y="0"/>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2" name="Freeform 17"/>
              <p:cNvSpPr/>
              <p:nvPr/>
            </p:nvSpPr>
            <p:spPr bwMode="auto">
              <a:xfrm>
                <a:off x="2461" y="855"/>
                <a:ext cx="86" cy="83"/>
              </a:xfrm>
              <a:custGeom>
                <a:avLst/>
                <a:gdLst>
                  <a:gd name="T0" fmla="*/ 28 w 32"/>
                  <a:gd name="T1" fmla="*/ 1 h 31"/>
                  <a:gd name="T2" fmla="*/ 20 w 32"/>
                  <a:gd name="T3" fmla="*/ 3 h 31"/>
                  <a:gd name="T4" fmla="*/ 7 w 32"/>
                  <a:gd name="T5" fmla="*/ 17 h 31"/>
                  <a:gd name="T6" fmla="*/ 13 w 32"/>
                  <a:gd name="T7" fmla="*/ 28 h 31"/>
                  <a:gd name="T8" fmla="*/ 30 w 32"/>
                  <a:gd name="T9" fmla="*/ 9 h 31"/>
                  <a:gd name="T10" fmla="*/ 28 w 32"/>
                  <a:gd name="T11" fmla="*/ 1 h 31"/>
                </a:gdLst>
                <a:ahLst/>
                <a:cxnLst>
                  <a:cxn ang="0">
                    <a:pos x="T0" y="T1"/>
                  </a:cxn>
                  <a:cxn ang="0">
                    <a:pos x="T2" y="T3"/>
                  </a:cxn>
                  <a:cxn ang="0">
                    <a:pos x="T4" y="T5"/>
                  </a:cxn>
                  <a:cxn ang="0">
                    <a:pos x="T6" y="T7"/>
                  </a:cxn>
                  <a:cxn ang="0">
                    <a:pos x="T8" y="T9"/>
                  </a:cxn>
                  <a:cxn ang="0">
                    <a:pos x="T10" y="T11"/>
                  </a:cxn>
                </a:cxnLst>
                <a:rect l="0" t="0" r="r" b="b"/>
                <a:pathLst>
                  <a:path w="32" h="31">
                    <a:moveTo>
                      <a:pt x="28" y="1"/>
                    </a:moveTo>
                    <a:cubicBezTo>
                      <a:pt x="26" y="0"/>
                      <a:pt x="21" y="0"/>
                      <a:pt x="20" y="3"/>
                    </a:cubicBezTo>
                    <a:cubicBezTo>
                      <a:pt x="17" y="9"/>
                      <a:pt x="13" y="14"/>
                      <a:pt x="7" y="17"/>
                    </a:cubicBezTo>
                    <a:cubicBezTo>
                      <a:pt x="0" y="21"/>
                      <a:pt x="6" y="31"/>
                      <a:pt x="13" y="28"/>
                    </a:cubicBezTo>
                    <a:cubicBezTo>
                      <a:pt x="21" y="24"/>
                      <a:pt x="27" y="17"/>
                      <a:pt x="30" y="9"/>
                    </a:cubicBezTo>
                    <a:cubicBezTo>
                      <a:pt x="32" y="6"/>
                      <a:pt x="31" y="3"/>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3" name="Freeform 18"/>
              <p:cNvSpPr/>
              <p:nvPr/>
            </p:nvSpPr>
            <p:spPr bwMode="auto">
              <a:xfrm>
                <a:off x="2295" y="954"/>
                <a:ext cx="104" cy="43"/>
              </a:xfrm>
              <a:custGeom>
                <a:avLst/>
                <a:gdLst>
                  <a:gd name="T0" fmla="*/ 28 w 39"/>
                  <a:gd name="T1" fmla="*/ 1 h 16"/>
                  <a:gd name="T2" fmla="*/ 7 w 39"/>
                  <a:gd name="T3" fmla="*/ 4 h 16"/>
                  <a:gd name="T4" fmla="*/ 7 w 39"/>
                  <a:gd name="T5" fmla="*/ 16 h 16"/>
                  <a:gd name="T6" fmla="*/ 31 w 39"/>
                  <a:gd name="T7" fmla="*/ 13 h 16"/>
                  <a:gd name="T8" fmla="*/ 28 w 39"/>
                  <a:gd name="T9" fmla="*/ 1 h 16"/>
                </a:gdLst>
                <a:ahLst/>
                <a:cxnLst>
                  <a:cxn ang="0">
                    <a:pos x="T0" y="T1"/>
                  </a:cxn>
                  <a:cxn ang="0">
                    <a:pos x="T2" y="T3"/>
                  </a:cxn>
                  <a:cxn ang="0">
                    <a:pos x="T4" y="T5"/>
                  </a:cxn>
                  <a:cxn ang="0">
                    <a:pos x="T6" y="T7"/>
                  </a:cxn>
                  <a:cxn ang="0">
                    <a:pos x="T8" y="T9"/>
                  </a:cxn>
                </a:cxnLst>
                <a:rect l="0" t="0" r="r" b="b"/>
                <a:pathLst>
                  <a:path w="39" h="16">
                    <a:moveTo>
                      <a:pt x="28" y="1"/>
                    </a:moveTo>
                    <a:cubicBezTo>
                      <a:pt x="21" y="2"/>
                      <a:pt x="14" y="3"/>
                      <a:pt x="7" y="4"/>
                    </a:cubicBezTo>
                    <a:cubicBezTo>
                      <a:pt x="0" y="4"/>
                      <a:pt x="0" y="16"/>
                      <a:pt x="7" y="16"/>
                    </a:cubicBezTo>
                    <a:cubicBezTo>
                      <a:pt x="15" y="15"/>
                      <a:pt x="23" y="14"/>
                      <a:pt x="31" y="13"/>
                    </a:cubicBezTo>
                    <a:cubicBezTo>
                      <a:pt x="39" y="11"/>
                      <a:pt x="36" y="0"/>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4" name="Freeform 19"/>
              <p:cNvSpPr/>
              <p:nvPr/>
            </p:nvSpPr>
            <p:spPr bwMode="auto">
              <a:xfrm>
                <a:off x="2117" y="914"/>
                <a:ext cx="100" cy="69"/>
              </a:xfrm>
              <a:custGeom>
                <a:avLst/>
                <a:gdLst>
                  <a:gd name="T0" fmla="*/ 29 w 37"/>
                  <a:gd name="T1" fmla="*/ 12 h 26"/>
                  <a:gd name="T2" fmla="*/ 10 w 37"/>
                  <a:gd name="T3" fmla="*/ 2 h 26"/>
                  <a:gd name="T4" fmla="*/ 2 w 37"/>
                  <a:gd name="T5" fmla="*/ 5 h 26"/>
                  <a:gd name="T6" fmla="*/ 4 w 37"/>
                  <a:gd name="T7" fmla="*/ 13 h 26"/>
                  <a:gd name="T8" fmla="*/ 26 w 37"/>
                  <a:gd name="T9" fmla="*/ 24 h 26"/>
                  <a:gd name="T10" fmla="*/ 29 w 37"/>
                  <a:gd name="T11" fmla="*/ 12 h 26"/>
                </a:gdLst>
                <a:ahLst/>
                <a:cxnLst>
                  <a:cxn ang="0">
                    <a:pos x="T0" y="T1"/>
                  </a:cxn>
                  <a:cxn ang="0">
                    <a:pos x="T2" y="T3"/>
                  </a:cxn>
                  <a:cxn ang="0">
                    <a:pos x="T4" y="T5"/>
                  </a:cxn>
                  <a:cxn ang="0">
                    <a:pos x="T6" y="T7"/>
                  </a:cxn>
                  <a:cxn ang="0">
                    <a:pos x="T8" y="T9"/>
                  </a:cxn>
                  <a:cxn ang="0">
                    <a:pos x="T10" y="T11"/>
                  </a:cxn>
                </a:cxnLst>
                <a:rect l="0" t="0" r="r" b="b"/>
                <a:pathLst>
                  <a:path w="37" h="26">
                    <a:moveTo>
                      <a:pt x="29" y="12"/>
                    </a:moveTo>
                    <a:cubicBezTo>
                      <a:pt x="22" y="10"/>
                      <a:pt x="16" y="7"/>
                      <a:pt x="10" y="2"/>
                    </a:cubicBezTo>
                    <a:cubicBezTo>
                      <a:pt x="7" y="0"/>
                      <a:pt x="3" y="2"/>
                      <a:pt x="2" y="5"/>
                    </a:cubicBezTo>
                    <a:cubicBezTo>
                      <a:pt x="0" y="8"/>
                      <a:pt x="1" y="11"/>
                      <a:pt x="4" y="13"/>
                    </a:cubicBezTo>
                    <a:cubicBezTo>
                      <a:pt x="11" y="18"/>
                      <a:pt x="18" y="21"/>
                      <a:pt x="26" y="24"/>
                    </a:cubicBezTo>
                    <a:cubicBezTo>
                      <a:pt x="34" y="26"/>
                      <a:pt x="37" y="14"/>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5" name="Freeform 20"/>
              <p:cNvSpPr/>
              <p:nvPr/>
            </p:nvSpPr>
            <p:spPr bwMode="auto">
              <a:xfrm>
                <a:off x="1996" y="766"/>
                <a:ext cx="68" cy="97"/>
              </a:xfrm>
              <a:custGeom>
                <a:avLst/>
                <a:gdLst>
                  <a:gd name="T0" fmla="*/ 14 w 25"/>
                  <a:gd name="T1" fmla="*/ 7 h 36"/>
                  <a:gd name="T2" fmla="*/ 2 w 25"/>
                  <a:gd name="T3" fmla="*/ 11 h 36"/>
                  <a:gd name="T4" fmla="*/ 14 w 25"/>
                  <a:gd name="T5" fmla="*/ 34 h 36"/>
                  <a:gd name="T6" fmla="*/ 23 w 25"/>
                  <a:gd name="T7" fmla="*/ 34 h 36"/>
                  <a:gd name="T8" fmla="*/ 23 w 25"/>
                  <a:gd name="T9" fmla="*/ 25 h 36"/>
                  <a:gd name="T10" fmla="*/ 14 w 25"/>
                  <a:gd name="T11" fmla="*/ 7 h 36"/>
                </a:gdLst>
                <a:ahLst/>
                <a:cxnLst>
                  <a:cxn ang="0">
                    <a:pos x="T0" y="T1"/>
                  </a:cxn>
                  <a:cxn ang="0">
                    <a:pos x="T2" y="T3"/>
                  </a:cxn>
                  <a:cxn ang="0">
                    <a:pos x="T4" y="T5"/>
                  </a:cxn>
                  <a:cxn ang="0">
                    <a:pos x="T6" y="T7"/>
                  </a:cxn>
                  <a:cxn ang="0">
                    <a:pos x="T8" y="T9"/>
                  </a:cxn>
                  <a:cxn ang="0">
                    <a:pos x="T10" y="T11"/>
                  </a:cxn>
                </a:cxnLst>
                <a:rect l="0" t="0" r="r" b="b"/>
                <a:pathLst>
                  <a:path w="25" h="36">
                    <a:moveTo>
                      <a:pt x="14" y="7"/>
                    </a:moveTo>
                    <a:cubicBezTo>
                      <a:pt x="12" y="0"/>
                      <a:pt x="0" y="3"/>
                      <a:pt x="2" y="11"/>
                    </a:cubicBezTo>
                    <a:cubicBezTo>
                      <a:pt x="5" y="19"/>
                      <a:pt x="9" y="27"/>
                      <a:pt x="14" y="34"/>
                    </a:cubicBezTo>
                    <a:cubicBezTo>
                      <a:pt x="16" y="36"/>
                      <a:pt x="21" y="36"/>
                      <a:pt x="23" y="34"/>
                    </a:cubicBezTo>
                    <a:cubicBezTo>
                      <a:pt x="25" y="31"/>
                      <a:pt x="25" y="28"/>
                      <a:pt x="23" y="25"/>
                    </a:cubicBezTo>
                    <a:cubicBezTo>
                      <a:pt x="19" y="20"/>
                      <a:pt x="16" y="14"/>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6" name="Freeform 21"/>
              <p:cNvSpPr/>
              <p:nvPr/>
            </p:nvSpPr>
            <p:spPr bwMode="auto">
              <a:xfrm>
                <a:off x="1986" y="581"/>
                <a:ext cx="40" cy="107"/>
              </a:xfrm>
              <a:custGeom>
                <a:avLst/>
                <a:gdLst>
                  <a:gd name="T0" fmla="*/ 13 w 15"/>
                  <a:gd name="T1" fmla="*/ 33 h 40"/>
                  <a:gd name="T2" fmla="*/ 14 w 15"/>
                  <a:gd name="T3" fmla="*/ 11 h 40"/>
                  <a:gd name="T4" fmla="*/ 3 w 15"/>
                  <a:gd name="T5" fmla="*/ 8 h 40"/>
                  <a:gd name="T6" fmla="*/ 1 w 15"/>
                  <a:gd name="T7" fmla="*/ 33 h 40"/>
                  <a:gd name="T8" fmla="*/ 13 w 15"/>
                  <a:gd name="T9" fmla="*/ 33 h 40"/>
                </a:gdLst>
                <a:ahLst/>
                <a:cxnLst>
                  <a:cxn ang="0">
                    <a:pos x="T0" y="T1"/>
                  </a:cxn>
                  <a:cxn ang="0">
                    <a:pos x="T2" y="T3"/>
                  </a:cxn>
                  <a:cxn ang="0">
                    <a:pos x="T4" y="T5"/>
                  </a:cxn>
                  <a:cxn ang="0">
                    <a:pos x="T6" y="T7"/>
                  </a:cxn>
                  <a:cxn ang="0">
                    <a:pos x="T8" y="T9"/>
                  </a:cxn>
                </a:cxnLst>
                <a:rect l="0" t="0" r="r" b="b"/>
                <a:pathLst>
                  <a:path w="15" h="40">
                    <a:moveTo>
                      <a:pt x="13" y="33"/>
                    </a:moveTo>
                    <a:cubicBezTo>
                      <a:pt x="12" y="25"/>
                      <a:pt x="13" y="18"/>
                      <a:pt x="14" y="11"/>
                    </a:cubicBezTo>
                    <a:cubicBezTo>
                      <a:pt x="15" y="3"/>
                      <a:pt x="4" y="0"/>
                      <a:pt x="3" y="8"/>
                    </a:cubicBezTo>
                    <a:cubicBezTo>
                      <a:pt x="1" y="16"/>
                      <a:pt x="0" y="24"/>
                      <a:pt x="1" y="33"/>
                    </a:cubicBezTo>
                    <a:cubicBezTo>
                      <a:pt x="1" y="40"/>
                      <a:pt x="13" y="40"/>
                      <a:pt x="13"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7" name="Freeform 22"/>
              <p:cNvSpPr/>
              <p:nvPr/>
            </p:nvSpPr>
            <p:spPr bwMode="auto">
              <a:xfrm>
                <a:off x="2045" y="430"/>
                <a:ext cx="91" cy="83"/>
              </a:xfrm>
              <a:custGeom>
                <a:avLst/>
                <a:gdLst>
                  <a:gd name="T0" fmla="*/ 22 w 34"/>
                  <a:gd name="T1" fmla="*/ 4 h 31"/>
                  <a:gd name="T2" fmla="*/ 3 w 34"/>
                  <a:gd name="T3" fmla="*/ 20 h 31"/>
                  <a:gd name="T4" fmla="*/ 3 w 34"/>
                  <a:gd name="T5" fmla="*/ 29 h 31"/>
                  <a:gd name="T6" fmla="*/ 11 w 34"/>
                  <a:gd name="T7" fmla="*/ 29 h 31"/>
                  <a:gd name="T8" fmla="*/ 28 w 34"/>
                  <a:gd name="T9" fmla="*/ 14 h 31"/>
                  <a:gd name="T10" fmla="*/ 22 w 34"/>
                  <a:gd name="T11" fmla="*/ 4 h 31"/>
                </a:gdLst>
                <a:ahLst/>
                <a:cxnLst>
                  <a:cxn ang="0">
                    <a:pos x="T0" y="T1"/>
                  </a:cxn>
                  <a:cxn ang="0">
                    <a:pos x="T2" y="T3"/>
                  </a:cxn>
                  <a:cxn ang="0">
                    <a:pos x="T4" y="T5"/>
                  </a:cxn>
                  <a:cxn ang="0">
                    <a:pos x="T6" y="T7"/>
                  </a:cxn>
                  <a:cxn ang="0">
                    <a:pos x="T8" y="T9"/>
                  </a:cxn>
                  <a:cxn ang="0">
                    <a:pos x="T10" y="T11"/>
                  </a:cxn>
                </a:cxnLst>
                <a:rect l="0" t="0" r="r" b="b"/>
                <a:pathLst>
                  <a:path w="34" h="31">
                    <a:moveTo>
                      <a:pt x="22" y="4"/>
                    </a:moveTo>
                    <a:cubicBezTo>
                      <a:pt x="14" y="8"/>
                      <a:pt x="8" y="14"/>
                      <a:pt x="3" y="20"/>
                    </a:cubicBezTo>
                    <a:cubicBezTo>
                      <a:pt x="1" y="23"/>
                      <a:pt x="0" y="26"/>
                      <a:pt x="3" y="29"/>
                    </a:cubicBezTo>
                    <a:cubicBezTo>
                      <a:pt x="5" y="31"/>
                      <a:pt x="9" y="31"/>
                      <a:pt x="11" y="29"/>
                    </a:cubicBezTo>
                    <a:cubicBezTo>
                      <a:pt x="16" y="23"/>
                      <a:pt x="21" y="18"/>
                      <a:pt x="28" y="14"/>
                    </a:cubicBezTo>
                    <a:cubicBezTo>
                      <a:pt x="34" y="10"/>
                      <a:pt x="28" y="0"/>
                      <a:pt x="2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18" name="Freeform 5"/>
          <p:cNvSpPr>
            <a:spLocks noEditPoints="1"/>
          </p:cNvSpPr>
          <p:nvPr/>
        </p:nvSpPr>
        <p:spPr bwMode="auto">
          <a:xfrm>
            <a:off x="11069600" y="2042089"/>
            <a:ext cx="176602" cy="265889"/>
          </a:xfrm>
          <a:custGeom>
            <a:avLst/>
            <a:gdLst>
              <a:gd name="T0" fmla="*/ 193 w 368"/>
              <a:gd name="T1" fmla="*/ 144 h 324"/>
              <a:gd name="T2" fmla="*/ 131 w 368"/>
              <a:gd name="T3" fmla="*/ 213 h 324"/>
              <a:gd name="T4" fmla="*/ 108 w 368"/>
              <a:gd name="T5" fmla="*/ 219 h 324"/>
              <a:gd name="T6" fmla="*/ 75 w 368"/>
              <a:gd name="T7" fmla="*/ 168 h 324"/>
              <a:gd name="T8" fmla="*/ 51 w 368"/>
              <a:gd name="T9" fmla="*/ 129 h 324"/>
              <a:gd name="T10" fmla="*/ 57 w 368"/>
              <a:gd name="T11" fmla="*/ 154 h 324"/>
              <a:gd name="T12" fmla="*/ 80 w 368"/>
              <a:gd name="T13" fmla="*/ 192 h 324"/>
              <a:gd name="T14" fmla="*/ 106 w 368"/>
              <a:gd name="T15" fmla="*/ 233 h 324"/>
              <a:gd name="T16" fmla="*/ 78 w 368"/>
              <a:gd name="T17" fmla="*/ 192 h 324"/>
              <a:gd name="T18" fmla="*/ 39 w 368"/>
              <a:gd name="T19" fmla="*/ 134 h 324"/>
              <a:gd name="T20" fmla="*/ 39 w 368"/>
              <a:gd name="T21" fmla="*/ 157 h 324"/>
              <a:gd name="T22" fmla="*/ 35 w 368"/>
              <a:gd name="T23" fmla="*/ 158 h 324"/>
              <a:gd name="T24" fmla="*/ 28 w 368"/>
              <a:gd name="T25" fmla="*/ 168 h 324"/>
              <a:gd name="T26" fmla="*/ 79 w 368"/>
              <a:gd name="T27" fmla="*/ 241 h 324"/>
              <a:gd name="T28" fmla="*/ 22 w 368"/>
              <a:gd name="T29" fmla="*/ 168 h 324"/>
              <a:gd name="T30" fmla="*/ 4 w 368"/>
              <a:gd name="T31" fmla="*/ 150 h 324"/>
              <a:gd name="T32" fmla="*/ 32 w 368"/>
              <a:gd name="T33" fmla="*/ 199 h 324"/>
              <a:gd name="T34" fmla="*/ 69 w 368"/>
              <a:gd name="T35" fmla="*/ 246 h 324"/>
              <a:gd name="T36" fmla="*/ 104 w 368"/>
              <a:gd name="T37" fmla="*/ 292 h 324"/>
              <a:gd name="T38" fmla="*/ 93 w 368"/>
              <a:gd name="T39" fmla="*/ 317 h 324"/>
              <a:gd name="T40" fmla="*/ 102 w 368"/>
              <a:gd name="T41" fmla="*/ 309 h 324"/>
              <a:gd name="T42" fmla="*/ 122 w 368"/>
              <a:gd name="T43" fmla="*/ 311 h 324"/>
              <a:gd name="T44" fmla="*/ 141 w 368"/>
              <a:gd name="T45" fmla="*/ 321 h 324"/>
              <a:gd name="T46" fmla="*/ 164 w 368"/>
              <a:gd name="T47" fmla="*/ 272 h 324"/>
              <a:gd name="T48" fmla="*/ 263 w 368"/>
              <a:gd name="T49" fmla="*/ 161 h 324"/>
              <a:gd name="T50" fmla="*/ 349 w 368"/>
              <a:gd name="T51" fmla="*/ 70 h 324"/>
              <a:gd name="T52" fmla="*/ 366 w 368"/>
              <a:gd name="T53" fmla="*/ 42 h 324"/>
              <a:gd name="T54" fmla="*/ 343 w 368"/>
              <a:gd name="T55" fmla="*/ 59 h 324"/>
              <a:gd name="T56" fmla="*/ 354 w 368"/>
              <a:gd name="T57" fmla="*/ 35 h 324"/>
              <a:gd name="T58" fmla="*/ 358 w 368"/>
              <a:gd name="T59" fmla="*/ 30 h 324"/>
              <a:gd name="T60" fmla="*/ 353 w 368"/>
              <a:gd name="T61" fmla="*/ 23 h 324"/>
              <a:gd name="T62" fmla="*/ 340 w 368"/>
              <a:gd name="T63" fmla="*/ 29 h 324"/>
              <a:gd name="T64" fmla="*/ 324 w 368"/>
              <a:gd name="T65" fmla="*/ 47 h 324"/>
              <a:gd name="T66" fmla="*/ 255 w 368"/>
              <a:gd name="T67" fmla="*/ 104 h 324"/>
              <a:gd name="T68" fmla="*/ 301 w 368"/>
              <a:gd name="T69" fmla="*/ 57 h 324"/>
              <a:gd name="T70" fmla="*/ 334 w 368"/>
              <a:gd name="T71" fmla="*/ 27 h 324"/>
              <a:gd name="T72" fmla="*/ 354 w 368"/>
              <a:gd name="T73" fmla="*/ 2 h 324"/>
              <a:gd name="T74" fmla="*/ 328 w 368"/>
              <a:gd name="T75" fmla="*/ 20 h 324"/>
              <a:gd name="T76" fmla="*/ 301 w 368"/>
              <a:gd name="T77" fmla="*/ 39 h 324"/>
              <a:gd name="T78" fmla="*/ 257 w 368"/>
              <a:gd name="T79" fmla="*/ 79 h 324"/>
              <a:gd name="T80" fmla="*/ 284 w 368"/>
              <a:gd name="T81" fmla="*/ 103 h 324"/>
              <a:gd name="T82" fmla="*/ 250 w 368"/>
              <a:gd name="T83" fmla="*/ 141 h 324"/>
              <a:gd name="T84" fmla="*/ 199 w 368"/>
              <a:gd name="T85" fmla="*/ 196 h 324"/>
              <a:gd name="T86" fmla="*/ 132 w 368"/>
              <a:gd name="T87" fmla="*/ 270 h 324"/>
              <a:gd name="T88" fmla="*/ 192 w 368"/>
              <a:gd name="T89" fmla="*/ 198 h 324"/>
              <a:gd name="T90" fmla="*/ 244 w 368"/>
              <a:gd name="T91" fmla="*/ 142 h 324"/>
              <a:gd name="T92" fmla="*/ 125 w 368"/>
              <a:gd name="T93" fmla="*/ 283 h 324"/>
              <a:gd name="T94" fmla="*/ 311 w 368"/>
              <a:gd name="T95" fmla="*/ 78 h 324"/>
              <a:gd name="T96" fmla="*/ 297 w 368"/>
              <a:gd name="T97" fmla="*/ 91 h 324"/>
              <a:gd name="T98" fmla="*/ 314 w 368"/>
              <a:gd name="T99" fmla="*/ 72 h 324"/>
              <a:gd name="T100" fmla="*/ 257 w 368"/>
              <a:gd name="T101" fmla="*/ 113 h 324"/>
              <a:gd name="T102" fmla="*/ 187 w 368"/>
              <a:gd name="T103" fmla="*/ 187 h 324"/>
              <a:gd name="T104" fmla="*/ 123 w 368"/>
              <a:gd name="T105" fmla="*/ 245 h 324"/>
              <a:gd name="T106" fmla="*/ 163 w 368"/>
              <a:gd name="T107" fmla="*/ 195 h 324"/>
              <a:gd name="T108" fmla="*/ 207 w 368"/>
              <a:gd name="T109" fmla="*/ 15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8" h="324">
                <a:moveTo>
                  <a:pt x="234" y="100"/>
                </a:moveTo>
                <a:cubicBezTo>
                  <a:pt x="232" y="103"/>
                  <a:pt x="229" y="106"/>
                  <a:pt x="226" y="108"/>
                </a:cubicBezTo>
                <a:cubicBezTo>
                  <a:pt x="226" y="109"/>
                  <a:pt x="225" y="110"/>
                  <a:pt x="224" y="111"/>
                </a:cubicBezTo>
                <a:cubicBezTo>
                  <a:pt x="214" y="122"/>
                  <a:pt x="203" y="133"/>
                  <a:pt x="193" y="144"/>
                </a:cubicBezTo>
                <a:cubicBezTo>
                  <a:pt x="182" y="156"/>
                  <a:pt x="170" y="168"/>
                  <a:pt x="159" y="180"/>
                </a:cubicBezTo>
                <a:cubicBezTo>
                  <a:pt x="157" y="183"/>
                  <a:pt x="155" y="185"/>
                  <a:pt x="153" y="187"/>
                </a:cubicBezTo>
                <a:cubicBezTo>
                  <a:pt x="146" y="195"/>
                  <a:pt x="140" y="202"/>
                  <a:pt x="134" y="209"/>
                </a:cubicBezTo>
                <a:cubicBezTo>
                  <a:pt x="133" y="210"/>
                  <a:pt x="132" y="211"/>
                  <a:pt x="131" y="213"/>
                </a:cubicBezTo>
                <a:cubicBezTo>
                  <a:pt x="129" y="214"/>
                  <a:pt x="128" y="215"/>
                  <a:pt x="127" y="216"/>
                </a:cubicBezTo>
                <a:cubicBezTo>
                  <a:pt x="125" y="218"/>
                  <a:pt x="122" y="220"/>
                  <a:pt x="120" y="222"/>
                </a:cubicBezTo>
                <a:cubicBezTo>
                  <a:pt x="118" y="224"/>
                  <a:pt x="116" y="226"/>
                  <a:pt x="114" y="228"/>
                </a:cubicBezTo>
                <a:cubicBezTo>
                  <a:pt x="112" y="225"/>
                  <a:pt x="110" y="222"/>
                  <a:pt x="108" y="219"/>
                </a:cubicBezTo>
                <a:cubicBezTo>
                  <a:pt x="107" y="217"/>
                  <a:pt x="106" y="215"/>
                  <a:pt x="105" y="213"/>
                </a:cubicBezTo>
                <a:cubicBezTo>
                  <a:pt x="104" y="212"/>
                  <a:pt x="103" y="211"/>
                  <a:pt x="103" y="210"/>
                </a:cubicBezTo>
                <a:cubicBezTo>
                  <a:pt x="97" y="201"/>
                  <a:pt x="91" y="193"/>
                  <a:pt x="86" y="184"/>
                </a:cubicBezTo>
                <a:cubicBezTo>
                  <a:pt x="82" y="179"/>
                  <a:pt x="78" y="173"/>
                  <a:pt x="75" y="168"/>
                </a:cubicBezTo>
                <a:cubicBezTo>
                  <a:pt x="73" y="165"/>
                  <a:pt x="71" y="162"/>
                  <a:pt x="69" y="158"/>
                </a:cubicBezTo>
                <a:cubicBezTo>
                  <a:pt x="67" y="154"/>
                  <a:pt x="64" y="150"/>
                  <a:pt x="62" y="145"/>
                </a:cubicBezTo>
                <a:cubicBezTo>
                  <a:pt x="59" y="141"/>
                  <a:pt x="57" y="136"/>
                  <a:pt x="54" y="131"/>
                </a:cubicBezTo>
                <a:cubicBezTo>
                  <a:pt x="54" y="130"/>
                  <a:pt x="52" y="129"/>
                  <a:pt x="51" y="129"/>
                </a:cubicBezTo>
                <a:cubicBezTo>
                  <a:pt x="50" y="129"/>
                  <a:pt x="49" y="129"/>
                  <a:pt x="49" y="130"/>
                </a:cubicBezTo>
                <a:cubicBezTo>
                  <a:pt x="47" y="131"/>
                  <a:pt x="46" y="134"/>
                  <a:pt x="47" y="136"/>
                </a:cubicBezTo>
                <a:cubicBezTo>
                  <a:pt x="49" y="139"/>
                  <a:pt x="51" y="143"/>
                  <a:pt x="53" y="147"/>
                </a:cubicBezTo>
                <a:cubicBezTo>
                  <a:pt x="54" y="149"/>
                  <a:pt x="56" y="152"/>
                  <a:pt x="57" y="154"/>
                </a:cubicBezTo>
                <a:cubicBezTo>
                  <a:pt x="60" y="159"/>
                  <a:pt x="63" y="165"/>
                  <a:pt x="66" y="170"/>
                </a:cubicBezTo>
                <a:cubicBezTo>
                  <a:pt x="66" y="171"/>
                  <a:pt x="67" y="172"/>
                  <a:pt x="68" y="173"/>
                </a:cubicBezTo>
                <a:cubicBezTo>
                  <a:pt x="69" y="175"/>
                  <a:pt x="71" y="178"/>
                  <a:pt x="73" y="181"/>
                </a:cubicBezTo>
                <a:cubicBezTo>
                  <a:pt x="75" y="185"/>
                  <a:pt x="78" y="188"/>
                  <a:pt x="80" y="192"/>
                </a:cubicBezTo>
                <a:cubicBezTo>
                  <a:pt x="84" y="197"/>
                  <a:pt x="87" y="202"/>
                  <a:pt x="90" y="207"/>
                </a:cubicBezTo>
                <a:cubicBezTo>
                  <a:pt x="92" y="209"/>
                  <a:pt x="93" y="212"/>
                  <a:pt x="95" y="215"/>
                </a:cubicBezTo>
                <a:cubicBezTo>
                  <a:pt x="96" y="216"/>
                  <a:pt x="96" y="217"/>
                  <a:pt x="97" y="218"/>
                </a:cubicBezTo>
                <a:cubicBezTo>
                  <a:pt x="100" y="223"/>
                  <a:pt x="103" y="228"/>
                  <a:pt x="106" y="233"/>
                </a:cubicBezTo>
                <a:cubicBezTo>
                  <a:pt x="106" y="234"/>
                  <a:pt x="107" y="234"/>
                  <a:pt x="107" y="235"/>
                </a:cubicBezTo>
                <a:cubicBezTo>
                  <a:pt x="106" y="236"/>
                  <a:pt x="106" y="236"/>
                  <a:pt x="105" y="237"/>
                </a:cubicBezTo>
                <a:cubicBezTo>
                  <a:pt x="101" y="231"/>
                  <a:pt x="97" y="225"/>
                  <a:pt x="94" y="219"/>
                </a:cubicBezTo>
                <a:cubicBezTo>
                  <a:pt x="88" y="210"/>
                  <a:pt x="83" y="201"/>
                  <a:pt x="78" y="192"/>
                </a:cubicBezTo>
                <a:cubicBezTo>
                  <a:pt x="73" y="185"/>
                  <a:pt x="68" y="178"/>
                  <a:pt x="64" y="171"/>
                </a:cubicBezTo>
                <a:cubicBezTo>
                  <a:pt x="59" y="163"/>
                  <a:pt x="54" y="156"/>
                  <a:pt x="49" y="149"/>
                </a:cubicBezTo>
                <a:cubicBezTo>
                  <a:pt x="49" y="147"/>
                  <a:pt x="47" y="147"/>
                  <a:pt x="46" y="146"/>
                </a:cubicBezTo>
                <a:cubicBezTo>
                  <a:pt x="44" y="142"/>
                  <a:pt x="42" y="138"/>
                  <a:pt x="39" y="134"/>
                </a:cubicBezTo>
                <a:cubicBezTo>
                  <a:pt x="38" y="132"/>
                  <a:pt x="36" y="131"/>
                  <a:pt x="34" y="131"/>
                </a:cubicBezTo>
                <a:cubicBezTo>
                  <a:pt x="33" y="131"/>
                  <a:pt x="32" y="131"/>
                  <a:pt x="32" y="132"/>
                </a:cubicBezTo>
                <a:cubicBezTo>
                  <a:pt x="29" y="133"/>
                  <a:pt x="28" y="137"/>
                  <a:pt x="30" y="139"/>
                </a:cubicBezTo>
                <a:cubicBezTo>
                  <a:pt x="33" y="145"/>
                  <a:pt x="36" y="151"/>
                  <a:pt x="39" y="157"/>
                </a:cubicBezTo>
                <a:cubicBezTo>
                  <a:pt x="41" y="159"/>
                  <a:pt x="42" y="161"/>
                  <a:pt x="43" y="163"/>
                </a:cubicBezTo>
                <a:cubicBezTo>
                  <a:pt x="47" y="169"/>
                  <a:pt x="50" y="175"/>
                  <a:pt x="54" y="181"/>
                </a:cubicBezTo>
                <a:cubicBezTo>
                  <a:pt x="49" y="174"/>
                  <a:pt x="44" y="167"/>
                  <a:pt x="39" y="161"/>
                </a:cubicBezTo>
                <a:cubicBezTo>
                  <a:pt x="38" y="159"/>
                  <a:pt x="37" y="158"/>
                  <a:pt x="35" y="158"/>
                </a:cubicBezTo>
                <a:cubicBezTo>
                  <a:pt x="35" y="157"/>
                  <a:pt x="34" y="157"/>
                  <a:pt x="34" y="157"/>
                </a:cubicBezTo>
                <a:cubicBezTo>
                  <a:pt x="32" y="157"/>
                  <a:pt x="31" y="158"/>
                  <a:pt x="30" y="158"/>
                </a:cubicBezTo>
                <a:cubicBezTo>
                  <a:pt x="29" y="159"/>
                  <a:pt x="27" y="161"/>
                  <a:pt x="27" y="162"/>
                </a:cubicBezTo>
                <a:cubicBezTo>
                  <a:pt x="27" y="164"/>
                  <a:pt x="27" y="166"/>
                  <a:pt x="28" y="168"/>
                </a:cubicBezTo>
                <a:cubicBezTo>
                  <a:pt x="40" y="185"/>
                  <a:pt x="52" y="202"/>
                  <a:pt x="64" y="219"/>
                </a:cubicBezTo>
                <a:cubicBezTo>
                  <a:pt x="72" y="230"/>
                  <a:pt x="79" y="240"/>
                  <a:pt x="86" y="251"/>
                </a:cubicBezTo>
                <a:cubicBezTo>
                  <a:pt x="86" y="250"/>
                  <a:pt x="85" y="249"/>
                  <a:pt x="84" y="248"/>
                </a:cubicBezTo>
                <a:cubicBezTo>
                  <a:pt x="82" y="246"/>
                  <a:pt x="80" y="244"/>
                  <a:pt x="79" y="241"/>
                </a:cubicBezTo>
                <a:cubicBezTo>
                  <a:pt x="75" y="237"/>
                  <a:pt x="71" y="232"/>
                  <a:pt x="67" y="227"/>
                </a:cubicBezTo>
                <a:cubicBezTo>
                  <a:pt x="61" y="220"/>
                  <a:pt x="55" y="213"/>
                  <a:pt x="50" y="206"/>
                </a:cubicBezTo>
                <a:cubicBezTo>
                  <a:pt x="44" y="198"/>
                  <a:pt x="38" y="190"/>
                  <a:pt x="33" y="183"/>
                </a:cubicBezTo>
                <a:cubicBezTo>
                  <a:pt x="29" y="178"/>
                  <a:pt x="25" y="173"/>
                  <a:pt x="22" y="168"/>
                </a:cubicBezTo>
                <a:cubicBezTo>
                  <a:pt x="18" y="163"/>
                  <a:pt x="14" y="158"/>
                  <a:pt x="11" y="152"/>
                </a:cubicBezTo>
                <a:cubicBezTo>
                  <a:pt x="10" y="151"/>
                  <a:pt x="9" y="150"/>
                  <a:pt x="8" y="150"/>
                </a:cubicBezTo>
                <a:cubicBezTo>
                  <a:pt x="7" y="150"/>
                  <a:pt x="7" y="150"/>
                  <a:pt x="6" y="150"/>
                </a:cubicBezTo>
                <a:cubicBezTo>
                  <a:pt x="5" y="150"/>
                  <a:pt x="4" y="150"/>
                  <a:pt x="4" y="150"/>
                </a:cubicBezTo>
                <a:cubicBezTo>
                  <a:pt x="1" y="152"/>
                  <a:pt x="0" y="155"/>
                  <a:pt x="2" y="157"/>
                </a:cubicBezTo>
                <a:cubicBezTo>
                  <a:pt x="5" y="162"/>
                  <a:pt x="8" y="166"/>
                  <a:pt x="11" y="171"/>
                </a:cubicBezTo>
                <a:cubicBezTo>
                  <a:pt x="13" y="173"/>
                  <a:pt x="14" y="175"/>
                  <a:pt x="16" y="177"/>
                </a:cubicBezTo>
                <a:cubicBezTo>
                  <a:pt x="21" y="185"/>
                  <a:pt x="27" y="192"/>
                  <a:pt x="32" y="199"/>
                </a:cubicBezTo>
                <a:cubicBezTo>
                  <a:pt x="34" y="202"/>
                  <a:pt x="36" y="205"/>
                  <a:pt x="39" y="208"/>
                </a:cubicBezTo>
                <a:cubicBezTo>
                  <a:pt x="40" y="210"/>
                  <a:pt x="41" y="211"/>
                  <a:pt x="42" y="213"/>
                </a:cubicBezTo>
                <a:cubicBezTo>
                  <a:pt x="45" y="217"/>
                  <a:pt x="48" y="221"/>
                  <a:pt x="52" y="225"/>
                </a:cubicBezTo>
                <a:cubicBezTo>
                  <a:pt x="57" y="232"/>
                  <a:pt x="63" y="239"/>
                  <a:pt x="69" y="246"/>
                </a:cubicBezTo>
                <a:cubicBezTo>
                  <a:pt x="71" y="249"/>
                  <a:pt x="74" y="253"/>
                  <a:pt x="77" y="256"/>
                </a:cubicBezTo>
                <a:cubicBezTo>
                  <a:pt x="85" y="266"/>
                  <a:pt x="94" y="276"/>
                  <a:pt x="103" y="286"/>
                </a:cubicBezTo>
                <a:cubicBezTo>
                  <a:pt x="104" y="287"/>
                  <a:pt x="105" y="289"/>
                  <a:pt x="106" y="290"/>
                </a:cubicBezTo>
                <a:cubicBezTo>
                  <a:pt x="105" y="291"/>
                  <a:pt x="105" y="291"/>
                  <a:pt x="104" y="292"/>
                </a:cubicBezTo>
                <a:cubicBezTo>
                  <a:pt x="100" y="298"/>
                  <a:pt x="95" y="304"/>
                  <a:pt x="90" y="310"/>
                </a:cubicBezTo>
                <a:cubicBezTo>
                  <a:pt x="90" y="311"/>
                  <a:pt x="89" y="312"/>
                  <a:pt x="89" y="313"/>
                </a:cubicBezTo>
                <a:cubicBezTo>
                  <a:pt x="89" y="314"/>
                  <a:pt x="90" y="315"/>
                  <a:pt x="90" y="316"/>
                </a:cubicBezTo>
                <a:cubicBezTo>
                  <a:pt x="91" y="316"/>
                  <a:pt x="92" y="317"/>
                  <a:pt x="93" y="317"/>
                </a:cubicBezTo>
                <a:cubicBezTo>
                  <a:pt x="94" y="317"/>
                  <a:pt x="95" y="316"/>
                  <a:pt x="96" y="316"/>
                </a:cubicBezTo>
                <a:cubicBezTo>
                  <a:pt x="101" y="309"/>
                  <a:pt x="106" y="303"/>
                  <a:pt x="111" y="296"/>
                </a:cubicBezTo>
                <a:cubicBezTo>
                  <a:pt x="111" y="297"/>
                  <a:pt x="112" y="297"/>
                  <a:pt x="112" y="297"/>
                </a:cubicBezTo>
                <a:cubicBezTo>
                  <a:pt x="109" y="301"/>
                  <a:pt x="105" y="305"/>
                  <a:pt x="102" y="309"/>
                </a:cubicBezTo>
                <a:cubicBezTo>
                  <a:pt x="101" y="311"/>
                  <a:pt x="100" y="312"/>
                  <a:pt x="100" y="315"/>
                </a:cubicBezTo>
                <a:cubicBezTo>
                  <a:pt x="100" y="317"/>
                  <a:pt x="100" y="319"/>
                  <a:pt x="102" y="320"/>
                </a:cubicBezTo>
                <a:cubicBezTo>
                  <a:pt x="105" y="324"/>
                  <a:pt x="111" y="324"/>
                  <a:pt x="114" y="320"/>
                </a:cubicBezTo>
                <a:cubicBezTo>
                  <a:pt x="116" y="317"/>
                  <a:pt x="119" y="314"/>
                  <a:pt x="122" y="311"/>
                </a:cubicBezTo>
                <a:cubicBezTo>
                  <a:pt x="122" y="312"/>
                  <a:pt x="123" y="313"/>
                  <a:pt x="123" y="313"/>
                </a:cubicBezTo>
                <a:cubicBezTo>
                  <a:pt x="125" y="316"/>
                  <a:pt x="128" y="317"/>
                  <a:pt x="131" y="316"/>
                </a:cubicBezTo>
                <a:cubicBezTo>
                  <a:pt x="132" y="317"/>
                  <a:pt x="132" y="318"/>
                  <a:pt x="133" y="318"/>
                </a:cubicBezTo>
                <a:cubicBezTo>
                  <a:pt x="134" y="321"/>
                  <a:pt x="138" y="322"/>
                  <a:pt x="141" y="321"/>
                </a:cubicBezTo>
                <a:cubicBezTo>
                  <a:pt x="143" y="320"/>
                  <a:pt x="144" y="318"/>
                  <a:pt x="144" y="317"/>
                </a:cubicBezTo>
                <a:cubicBezTo>
                  <a:pt x="145" y="315"/>
                  <a:pt x="144" y="313"/>
                  <a:pt x="144" y="312"/>
                </a:cubicBezTo>
                <a:cubicBezTo>
                  <a:pt x="142" y="309"/>
                  <a:pt x="141" y="307"/>
                  <a:pt x="139" y="304"/>
                </a:cubicBezTo>
                <a:cubicBezTo>
                  <a:pt x="148" y="293"/>
                  <a:pt x="156" y="283"/>
                  <a:pt x="164" y="272"/>
                </a:cubicBezTo>
                <a:cubicBezTo>
                  <a:pt x="175" y="260"/>
                  <a:pt x="185" y="248"/>
                  <a:pt x="195" y="236"/>
                </a:cubicBezTo>
                <a:cubicBezTo>
                  <a:pt x="199" y="231"/>
                  <a:pt x="203" y="226"/>
                  <a:pt x="207" y="222"/>
                </a:cubicBezTo>
                <a:cubicBezTo>
                  <a:pt x="217" y="211"/>
                  <a:pt x="227" y="200"/>
                  <a:pt x="236" y="190"/>
                </a:cubicBezTo>
                <a:cubicBezTo>
                  <a:pt x="245" y="180"/>
                  <a:pt x="254" y="170"/>
                  <a:pt x="263" y="161"/>
                </a:cubicBezTo>
                <a:cubicBezTo>
                  <a:pt x="269" y="154"/>
                  <a:pt x="276" y="147"/>
                  <a:pt x="282" y="140"/>
                </a:cubicBezTo>
                <a:cubicBezTo>
                  <a:pt x="289" y="132"/>
                  <a:pt x="297" y="125"/>
                  <a:pt x="304" y="117"/>
                </a:cubicBezTo>
                <a:cubicBezTo>
                  <a:pt x="312" y="108"/>
                  <a:pt x="321" y="99"/>
                  <a:pt x="329" y="91"/>
                </a:cubicBezTo>
                <a:cubicBezTo>
                  <a:pt x="336" y="84"/>
                  <a:pt x="342" y="77"/>
                  <a:pt x="349" y="70"/>
                </a:cubicBezTo>
                <a:cubicBezTo>
                  <a:pt x="352" y="67"/>
                  <a:pt x="354" y="64"/>
                  <a:pt x="357" y="61"/>
                </a:cubicBezTo>
                <a:cubicBezTo>
                  <a:pt x="360" y="57"/>
                  <a:pt x="364" y="53"/>
                  <a:pt x="367" y="49"/>
                </a:cubicBezTo>
                <a:cubicBezTo>
                  <a:pt x="367" y="48"/>
                  <a:pt x="368" y="47"/>
                  <a:pt x="368" y="46"/>
                </a:cubicBezTo>
                <a:cubicBezTo>
                  <a:pt x="368" y="45"/>
                  <a:pt x="367" y="44"/>
                  <a:pt x="366" y="42"/>
                </a:cubicBezTo>
                <a:cubicBezTo>
                  <a:pt x="365" y="41"/>
                  <a:pt x="363" y="41"/>
                  <a:pt x="362" y="41"/>
                </a:cubicBezTo>
                <a:cubicBezTo>
                  <a:pt x="360" y="41"/>
                  <a:pt x="359" y="41"/>
                  <a:pt x="358" y="42"/>
                </a:cubicBezTo>
                <a:cubicBezTo>
                  <a:pt x="354" y="47"/>
                  <a:pt x="351" y="51"/>
                  <a:pt x="347" y="55"/>
                </a:cubicBezTo>
                <a:cubicBezTo>
                  <a:pt x="346" y="56"/>
                  <a:pt x="345" y="58"/>
                  <a:pt x="343" y="59"/>
                </a:cubicBezTo>
                <a:cubicBezTo>
                  <a:pt x="344" y="59"/>
                  <a:pt x="344" y="58"/>
                  <a:pt x="344" y="58"/>
                </a:cubicBezTo>
                <a:cubicBezTo>
                  <a:pt x="348" y="53"/>
                  <a:pt x="352" y="48"/>
                  <a:pt x="356" y="42"/>
                </a:cubicBezTo>
                <a:cubicBezTo>
                  <a:pt x="358" y="40"/>
                  <a:pt x="357" y="38"/>
                  <a:pt x="356" y="36"/>
                </a:cubicBezTo>
                <a:cubicBezTo>
                  <a:pt x="355" y="36"/>
                  <a:pt x="354" y="35"/>
                  <a:pt x="354" y="35"/>
                </a:cubicBezTo>
                <a:cubicBezTo>
                  <a:pt x="354" y="35"/>
                  <a:pt x="354" y="34"/>
                  <a:pt x="355" y="34"/>
                </a:cubicBezTo>
                <a:cubicBezTo>
                  <a:pt x="355" y="33"/>
                  <a:pt x="356" y="33"/>
                  <a:pt x="356" y="32"/>
                </a:cubicBezTo>
                <a:cubicBezTo>
                  <a:pt x="356" y="32"/>
                  <a:pt x="357" y="31"/>
                  <a:pt x="357" y="30"/>
                </a:cubicBezTo>
                <a:cubicBezTo>
                  <a:pt x="357" y="30"/>
                  <a:pt x="358" y="30"/>
                  <a:pt x="358" y="30"/>
                </a:cubicBezTo>
                <a:cubicBezTo>
                  <a:pt x="358" y="29"/>
                  <a:pt x="358" y="29"/>
                  <a:pt x="358" y="28"/>
                </a:cubicBezTo>
                <a:cubicBezTo>
                  <a:pt x="359" y="27"/>
                  <a:pt x="358" y="25"/>
                  <a:pt x="357" y="24"/>
                </a:cubicBezTo>
                <a:cubicBezTo>
                  <a:pt x="356" y="23"/>
                  <a:pt x="355" y="23"/>
                  <a:pt x="354" y="23"/>
                </a:cubicBezTo>
                <a:cubicBezTo>
                  <a:pt x="354" y="23"/>
                  <a:pt x="353" y="23"/>
                  <a:pt x="353" y="23"/>
                </a:cubicBezTo>
                <a:cubicBezTo>
                  <a:pt x="352" y="23"/>
                  <a:pt x="351" y="23"/>
                  <a:pt x="351" y="23"/>
                </a:cubicBezTo>
                <a:cubicBezTo>
                  <a:pt x="350" y="24"/>
                  <a:pt x="348" y="24"/>
                  <a:pt x="347" y="25"/>
                </a:cubicBezTo>
                <a:cubicBezTo>
                  <a:pt x="346" y="25"/>
                  <a:pt x="345" y="26"/>
                  <a:pt x="344" y="26"/>
                </a:cubicBezTo>
                <a:cubicBezTo>
                  <a:pt x="343" y="27"/>
                  <a:pt x="341" y="28"/>
                  <a:pt x="340" y="29"/>
                </a:cubicBezTo>
                <a:cubicBezTo>
                  <a:pt x="339" y="30"/>
                  <a:pt x="338" y="31"/>
                  <a:pt x="338" y="33"/>
                </a:cubicBezTo>
                <a:cubicBezTo>
                  <a:pt x="336" y="35"/>
                  <a:pt x="334" y="37"/>
                  <a:pt x="332" y="39"/>
                </a:cubicBezTo>
                <a:cubicBezTo>
                  <a:pt x="330" y="41"/>
                  <a:pt x="329" y="42"/>
                  <a:pt x="327" y="43"/>
                </a:cubicBezTo>
                <a:cubicBezTo>
                  <a:pt x="326" y="44"/>
                  <a:pt x="325" y="46"/>
                  <a:pt x="324" y="47"/>
                </a:cubicBezTo>
                <a:cubicBezTo>
                  <a:pt x="323" y="47"/>
                  <a:pt x="323" y="48"/>
                  <a:pt x="322" y="48"/>
                </a:cubicBezTo>
                <a:cubicBezTo>
                  <a:pt x="318" y="52"/>
                  <a:pt x="314" y="55"/>
                  <a:pt x="310" y="59"/>
                </a:cubicBezTo>
                <a:cubicBezTo>
                  <a:pt x="307" y="61"/>
                  <a:pt x="304" y="64"/>
                  <a:pt x="302" y="66"/>
                </a:cubicBezTo>
                <a:cubicBezTo>
                  <a:pt x="286" y="79"/>
                  <a:pt x="270" y="92"/>
                  <a:pt x="255" y="104"/>
                </a:cubicBezTo>
                <a:cubicBezTo>
                  <a:pt x="253" y="106"/>
                  <a:pt x="251" y="107"/>
                  <a:pt x="250" y="108"/>
                </a:cubicBezTo>
                <a:cubicBezTo>
                  <a:pt x="253" y="106"/>
                  <a:pt x="256" y="103"/>
                  <a:pt x="258" y="100"/>
                </a:cubicBezTo>
                <a:cubicBezTo>
                  <a:pt x="271" y="87"/>
                  <a:pt x="283" y="75"/>
                  <a:pt x="296" y="62"/>
                </a:cubicBezTo>
                <a:cubicBezTo>
                  <a:pt x="297" y="61"/>
                  <a:pt x="299" y="59"/>
                  <a:pt x="301" y="57"/>
                </a:cubicBezTo>
                <a:cubicBezTo>
                  <a:pt x="304" y="54"/>
                  <a:pt x="308" y="51"/>
                  <a:pt x="312" y="47"/>
                </a:cubicBezTo>
                <a:cubicBezTo>
                  <a:pt x="317" y="43"/>
                  <a:pt x="322" y="38"/>
                  <a:pt x="327" y="33"/>
                </a:cubicBezTo>
                <a:cubicBezTo>
                  <a:pt x="328" y="33"/>
                  <a:pt x="328" y="32"/>
                  <a:pt x="328" y="32"/>
                </a:cubicBezTo>
                <a:cubicBezTo>
                  <a:pt x="330" y="30"/>
                  <a:pt x="332" y="28"/>
                  <a:pt x="334" y="27"/>
                </a:cubicBezTo>
                <a:cubicBezTo>
                  <a:pt x="337" y="24"/>
                  <a:pt x="340" y="21"/>
                  <a:pt x="343" y="19"/>
                </a:cubicBezTo>
                <a:cubicBezTo>
                  <a:pt x="346" y="15"/>
                  <a:pt x="350" y="12"/>
                  <a:pt x="354" y="8"/>
                </a:cubicBezTo>
                <a:cubicBezTo>
                  <a:pt x="354" y="7"/>
                  <a:pt x="355" y="6"/>
                  <a:pt x="355" y="5"/>
                </a:cubicBezTo>
                <a:cubicBezTo>
                  <a:pt x="355" y="3"/>
                  <a:pt x="354" y="2"/>
                  <a:pt x="354" y="2"/>
                </a:cubicBezTo>
                <a:cubicBezTo>
                  <a:pt x="353" y="1"/>
                  <a:pt x="352" y="0"/>
                  <a:pt x="351" y="0"/>
                </a:cubicBezTo>
                <a:cubicBezTo>
                  <a:pt x="349" y="0"/>
                  <a:pt x="348" y="1"/>
                  <a:pt x="348" y="2"/>
                </a:cubicBezTo>
                <a:cubicBezTo>
                  <a:pt x="344" y="5"/>
                  <a:pt x="340" y="9"/>
                  <a:pt x="336" y="12"/>
                </a:cubicBezTo>
                <a:cubicBezTo>
                  <a:pt x="333" y="15"/>
                  <a:pt x="330" y="17"/>
                  <a:pt x="328" y="20"/>
                </a:cubicBezTo>
                <a:cubicBezTo>
                  <a:pt x="327" y="21"/>
                  <a:pt x="325" y="22"/>
                  <a:pt x="324" y="23"/>
                </a:cubicBezTo>
                <a:cubicBezTo>
                  <a:pt x="324" y="23"/>
                  <a:pt x="323" y="23"/>
                  <a:pt x="323" y="23"/>
                </a:cubicBezTo>
                <a:cubicBezTo>
                  <a:pt x="322" y="23"/>
                  <a:pt x="321" y="23"/>
                  <a:pt x="320" y="23"/>
                </a:cubicBezTo>
                <a:cubicBezTo>
                  <a:pt x="313" y="28"/>
                  <a:pt x="307" y="33"/>
                  <a:pt x="301" y="39"/>
                </a:cubicBezTo>
                <a:cubicBezTo>
                  <a:pt x="298" y="41"/>
                  <a:pt x="295" y="43"/>
                  <a:pt x="293" y="46"/>
                </a:cubicBezTo>
                <a:cubicBezTo>
                  <a:pt x="291" y="47"/>
                  <a:pt x="289" y="49"/>
                  <a:pt x="287" y="51"/>
                </a:cubicBezTo>
                <a:cubicBezTo>
                  <a:pt x="280" y="57"/>
                  <a:pt x="273" y="63"/>
                  <a:pt x="267" y="69"/>
                </a:cubicBezTo>
                <a:cubicBezTo>
                  <a:pt x="263" y="72"/>
                  <a:pt x="260" y="75"/>
                  <a:pt x="257" y="79"/>
                </a:cubicBezTo>
                <a:cubicBezTo>
                  <a:pt x="249" y="86"/>
                  <a:pt x="242" y="93"/>
                  <a:pt x="234" y="100"/>
                </a:cubicBezTo>
                <a:close/>
                <a:moveTo>
                  <a:pt x="282" y="104"/>
                </a:moveTo>
                <a:cubicBezTo>
                  <a:pt x="283" y="103"/>
                  <a:pt x="284" y="103"/>
                  <a:pt x="284" y="102"/>
                </a:cubicBezTo>
                <a:cubicBezTo>
                  <a:pt x="284" y="102"/>
                  <a:pt x="284" y="102"/>
                  <a:pt x="284" y="103"/>
                </a:cubicBezTo>
                <a:cubicBezTo>
                  <a:pt x="283" y="104"/>
                  <a:pt x="282" y="105"/>
                  <a:pt x="280" y="107"/>
                </a:cubicBezTo>
                <a:cubicBezTo>
                  <a:pt x="278" y="109"/>
                  <a:pt x="276" y="112"/>
                  <a:pt x="273" y="115"/>
                </a:cubicBezTo>
                <a:cubicBezTo>
                  <a:pt x="269" y="120"/>
                  <a:pt x="264" y="125"/>
                  <a:pt x="259" y="131"/>
                </a:cubicBezTo>
                <a:cubicBezTo>
                  <a:pt x="256" y="134"/>
                  <a:pt x="253" y="138"/>
                  <a:pt x="250" y="141"/>
                </a:cubicBezTo>
                <a:cubicBezTo>
                  <a:pt x="248" y="143"/>
                  <a:pt x="246" y="145"/>
                  <a:pt x="244" y="147"/>
                </a:cubicBezTo>
                <a:cubicBezTo>
                  <a:pt x="241" y="150"/>
                  <a:pt x="239" y="153"/>
                  <a:pt x="236" y="156"/>
                </a:cubicBezTo>
                <a:cubicBezTo>
                  <a:pt x="234" y="158"/>
                  <a:pt x="232" y="160"/>
                  <a:pt x="231" y="162"/>
                </a:cubicBezTo>
                <a:cubicBezTo>
                  <a:pt x="220" y="173"/>
                  <a:pt x="210" y="184"/>
                  <a:pt x="199" y="196"/>
                </a:cubicBezTo>
                <a:cubicBezTo>
                  <a:pt x="189" y="207"/>
                  <a:pt x="179" y="218"/>
                  <a:pt x="169" y="230"/>
                </a:cubicBezTo>
                <a:cubicBezTo>
                  <a:pt x="157" y="243"/>
                  <a:pt x="145" y="256"/>
                  <a:pt x="133" y="270"/>
                </a:cubicBezTo>
                <a:cubicBezTo>
                  <a:pt x="133" y="270"/>
                  <a:pt x="133" y="270"/>
                  <a:pt x="132" y="271"/>
                </a:cubicBezTo>
                <a:cubicBezTo>
                  <a:pt x="132" y="270"/>
                  <a:pt x="132" y="270"/>
                  <a:pt x="132" y="270"/>
                </a:cubicBezTo>
                <a:cubicBezTo>
                  <a:pt x="135" y="267"/>
                  <a:pt x="137" y="264"/>
                  <a:pt x="140" y="260"/>
                </a:cubicBezTo>
                <a:cubicBezTo>
                  <a:pt x="155" y="243"/>
                  <a:pt x="170" y="225"/>
                  <a:pt x="184" y="207"/>
                </a:cubicBezTo>
                <a:cubicBezTo>
                  <a:pt x="186" y="205"/>
                  <a:pt x="188" y="203"/>
                  <a:pt x="190" y="200"/>
                </a:cubicBezTo>
                <a:cubicBezTo>
                  <a:pt x="191" y="200"/>
                  <a:pt x="191" y="199"/>
                  <a:pt x="192" y="198"/>
                </a:cubicBezTo>
                <a:cubicBezTo>
                  <a:pt x="198" y="192"/>
                  <a:pt x="204" y="185"/>
                  <a:pt x="210" y="179"/>
                </a:cubicBezTo>
                <a:cubicBezTo>
                  <a:pt x="218" y="170"/>
                  <a:pt x="226" y="162"/>
                  <a:pt x="234" y="153"/>
                </a:cubicBezTo>
                <a:cubicBezTo>
                  <a:pt x="236" y="151"/>
                  <a:pt x="237" y="149"/>
                  <a:pt x="239" y="147"/>
                </a:cubicBezTo>
                <a:cubicBezTo>
                  <a:pt x="241" y="146"/>
                  <a:pt x="243" y="144"/>
                  <a:pt x="244" y="142"/>
                </a:cubicBezTo>
                <a:cubicBezTo>
                  <a:pt x="257" y="129"/>
                  <a:pt x="269" y="117"/>
                  <a:pt x="282" y="104"/>
                </a:cubicBezTo>
                <a:close/>
                <a:moveTo>
                  <a:pt x="124" y="280"/>
                </a:moveTo>
                <a:cubicBezTo>
                  <a:pt x="124" y="281"/>
                  <a:pt x="125" y="281"/>
                  <a:pt x="126" y="282"/>
                </a:cubicBezTo>
                <a:cubicBezTo>
                  <a:pt x="125" y="282"/>
                  <a:pt x="125" y="283"/>
                  <a:pt x="125" y="283"/>
                </a:cubicBezTo>
                <a:cubicBezTo>
                  <a:pt x="124" y="282"/>
                  <a:pt x="124" y="281"/>
                  <a:pt x="123" y="281"/>
                </a:cubicBezTo>
                <a:cubicBezTo>
                  <a:pt x="124" y="280"/>
                  <a:pt x="124" y="280"/>
                  <a:pt x="124" y="280"/>
                </a:cubicBezTo>
                <a:close/>
                <a:moveTo>
                  <a:pt x="325" y="63"/>
                </a:moveTo>
                <a:cubicBezTo>
                  <a:pt x="321" y="68"/>
                  <a:pt x="316" y="73"/>
                  <a:pt x="311" y="78"/>
                </a:cubicBezTo>
                <a:cubicBezTo>
                  <a:pt x="310" y="79"/>
                  <a:pt x="309" y="80"/>
                  <a:pt x="308" y="81"/>
                </a:cubicBezTo>
                <a:cubicBezTo>
                  <a:pt x="305" y="84"/>
                  <a:pt x="303" y="87"/>
                  <a:pt x="300" y="90"/>
                </a:cubicBezTo>
                <a:cubicBezTo>
                  <a:pt x="299" y="90"/>
                  <a:pt x="299" y="91"/>
                  <a:pt x="298" y="91"/>
                </a:cubicBezTo>
                <a:cubicBezTo>
                  <a:pt x="298" y="91"/>
                  <a:pt x="297" y="91"/>
                  <a:pt x="297" y="91"/>
                </a:cubicBezTo>
                <a:cubicBezTo>
                  <a:pt x="297" y="91"/>
                  <a:pt x="296" y="91"/>
                  <a:pt x="296" y="91"/>
                </a:cubicBezTo>
                <a:cubicBezTo>
                  <a:pt x="297" y="91"/>
                  <a:pt x="297" y="89"/>
                  <a:pt x="297" y="88"/>
                </a:cubicBezTo>
                <a:cubicBezTo>
                  <a:pt x="300" y="85"/>
                  <a:pt x="304" y="82"/>
                  <a:pt x="307" y="78"/>
                </a:cubicBezTo>
                <a:cubicBezTo>
                  <a:pt x="309" y="76"/>
                  <a:pt x="312" y="74"/>
                  <a:pt x="314" y="72"/>
                </a:cubicBezTo>
                <a:cubicBezTo>
                  <a:pt x="319" y="68"/>
                  <a:pt x="324" y="63"/>
                  <a:pt x="328" y="59"/>
                </a:cubicBezTo>
                <a:cubicBezTo>
                  <a:pt x="329" y="59"/>
                  <a:pt x="329" y="59"/>
                  <a:pt x="329" y="58"/>
                </a:cubicBezTo>
                <a:cubicBezTo>
                  <a:pt x="328" y="60"/>
                  <a:pt x="327" y="61"/>
                  <a:pt x="325" y="63"/>
                </a:cubicBezTo>
                <a:close/>
                <a:moveTo>
                  <a:pt x="257" y="113"/>
                </a:moveTo>
                <a:cubicBezTo>
                  <a:pt x="254" y="116"/>
                  <a:pt x="251" y="119"/>
                  <a:pt x="249" y="122"/>
                </a:cubicBezTo>
                <a:cubicBezTo>
                  <a:pt x="239" y="132"/>
                  <a:pt x="229" y="142"/>
                  <a:pt x="219" y="153"/>
                </a:cubicBezTo>
                <a:cubicBezTo>
                  <a:pt x="212" y="160"/>
                  <a:pt x="205" y="168"/>
                  <a:pt x="198" y="175"/>
                </a:cubicBezTo>
                <a:cubicBezTo>
                  <a:pt x="194" y="179"/>
                  <a:pt x="191" y="183"/>
                  <a:pt x="187" y="187"/>
                </a:cubicBezTo>
                <a:cubicBezTo>
                  <a:pt x="172" y="204"/>
                  <a:pt x="156" y="221"/>
                  <a:pt x="140" y="238"/>
                </a:cubicBezTo>
                <a:cubicBezTo>
                  <a:pt x="136" y="243"/>
                  <a:pt x="132" y="248"/>
                  <a:pt x="127" y="253"/>
                </a:cubicBezTo>
                <a:cubicBezTo>
                  <a:pt x="127" y="253"/>
                  <a:pt x="127" y="253"/>
                  <a:pt x="127" y="252"/>
                </a:cubicBezTo>
                <a:cubicBezTo>
                  <a:pt x="126" y="250"/>
                  <a:pt x="124" y="248"/>
                  <a:pt x="123" y="245"/>
                </a:cubicBezTo>
                <a:cubicBezTo>
                  <a:pt x="123" y="244"/>
                  <a:pt x="122" y="244"/>
                  <a:pt x="122" y="243"/>
                </a:cubicBezTo>
                <a:cubicBezTo>
                  <a:pt x="123" y="241"/>
                  <a:pt x="125" y="240"/>
                  <a:pt x="126" y="238"/>
                </a:cubicBezTo>
                <a:cubicBezTo>
                  <a:pt x="132" y="231"/>
                  <a:pt x="139" y="223"/>
                  <a:pt x="145" y="216"/>
                </a:cubicBezTo>
                <a:cubicBezTo>
                  <a:pt x="151" y="209"/>
                  <a:pt x="157" y="202"/>
                  <a:pt x="163" y="195"/>
                </a:cubicBezTo>
                <a:cubicBezTo>
                  <a:pt x="165" y="193"/>
                  <a:pt x="167" y="191"/>
                  <a:pt x="169" y="189"/>
                </a:cubicBezTo>
                <a:cubicBezTo>
                  <a:pt x="171" y="186"/>
                  <a:pt x="174" y="184"/>
                  <a:pt x="176" y="181"/>
                </a:cubicBezTo>
                <a:cubicBezTo>
                  <a:pt x="181" y="177"/>
                  <a:pt x="187" y="172"/>
                  <a:pt x="192" y="168"/>
                </a:cubicBezTo>
                <a:cubicBezTo>
                  <a:pt x="197" y="163"/>
                  <a:pt x="202" y="159"/>
                  <a:pt x="207" y="154"/>
                </a:cubicBezTo>
                <a:cubicBezTo>
                  <a:pt x="209" y="153"/>
                  <a:pt x="210" y="152"/>
                  <a:pt x="212" y="150"/>
                </a:cubicBezTo>
                <a:cubicBezTo>
                  <a:pt x="227" y="138"/>
                  <a:pt x="242" y="126"/>
                  <a:pt x="257" y="113"/>
                </a:cubicBezTo>
                <a:close/>
              </a:path>
            </a:pathLst>
          </a:custGeom>
          <a:solidFill>
            <a:srgbClr val="132F95"/>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19" name="文本框 218"/>
          <p:cNvSpPr txBox="1"/>
          <p:nvPr/>
        </p:nvSpPr>
        <p:spPr>
          <a:xfrm>
            <a:off x="3283403" y="5093128"/>
            <a:ext cx="334378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注：此部分由当地具备电力设计资质的单位依据供电方案答复书进行设计</a:t>
            </a:r>
            <a:endParaRPr kumimoji="0" lang="en-IN"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可参考</a:t>
            </a:r>
            <a:r>
              <a:rPr kumimoji="0" lang="en-US"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PPT《</a:t>
            </a:r>
            <a:r>
              <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充电桩</a:t>
            </a:r>
            <a:r>
              <a:rPr kumimoji="0" lang="en-US"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高压接入流程</a:t>
            </a:r>
            <a:r>
              <a:rPr kumimoji="0" lang="en-US"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220" name="文本框 219"/>
          <p:cNvSpPr txBox="1"/>
          <p:nvPr/>
        </p:nvSpPr>
        <p:spPr>
          <a:xfrm>
            <a:off x="730131" y="4924588"/>
            <a:ext cx="16968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注：可参考</a:t>
            </a:r>
            <a:r>
              <a:rPr kumimoji="0" lang="en-US"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PPT《</a:t>
            </a:r>
            <a:r>
              <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充电桩信息收集</a:t>
            </a:r>
            <a:r>
              <a:rPr kumimoji="0" lang="en-US"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221" name="Rectangle 48"/>
          <p:cNvSpPr/>
          <p:nvPr/>
        </p:nvSpPr>
        <p:spPr>
          <a:xfrm>
            <a:off x="946307" y="3539561"/>
            <a:ext cx="1104180" cy="11963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设备类型</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rPr>
              <a:t>充电方式</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rPr>
              <a:t>运营模式</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rPr>
              <a:t>车辆类型</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rPr>
              <a:t>……</a:t>
            </a:r>
            <a:endParaRPr kumimoji="0" lang="en-I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endParaRPr>
          </a:p>
        </p:txBody>
      </p:sp>
      <p:sp>
        <p:nvSpPr>
          <p:cNvPr id="222" name="Rectangle 48"/>
          <p:cNvSpPr/>
          <p:nvPr/>
        </p:nvSpPr>
        <p:spPr>
          <a:xfrm>
            <a:off x="7850075" y="3540175"/>
            <a:ext cx="1045592" cy="95410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土建部分</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电气安装</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硬件调试</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平台验证</a:t>
            </a:r>
            <a:endParaRPr kumimoji="0" lang="en-I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grpSp>
        <p:nvGrpSpPr>
          <p:cNvPr id="223" name="组合 222"/>
          <p:cNvGrpSpPr/>
          <p:nvPr/>
        </p:nvGrpSpPr>
        <p:grpSpPr>
          <a:xfrm>
            <a:off x="7912188" y="1821645"/>
            <a:ext cx="718040" cy="718040"/>
            <a:chOff x="5213804" y="3986816"/>
            <a:chExt cx="718040" cy="718040"/>
          </a:xfrm>
        </p:grpSpPr>
        <p:sp>
          <p:nvSpPr>
            <p:cNvPr id="224" name="Shape 1806"/>
            <p:cNvSpPr/>
            <p:nvPr/>
          </p:nvSpPr>
          <p:spPr>
            <a:xfrm>
              <a:off x="5213804" y="3986816"/>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225" name="Group 10"/>
            <p:cNvGrpSpPr>
              <a:grpSpLocks noChangeAspect="1"/>
            </p:cNvGrpSpPr>
            <p:nvPr/>
          </p:nvGrpSpPr>
          <p:grpSpPr bwMode="auto">
            <a:xfrm>
              <a:off x="5386922" y="4154789"/>
              <a:ext cx="389827" cy="390857"/>
              <a:chOff x="1728" y="113"/>
              <a:chExt cx="1136" cy="1139"/>
            </a:xfrm>
            <a:solidFill>
              <a:srgbClr val="132F95"/>
            </a:solidFill>
          </p:grpSpPr>
          <p:sp>
            <p:nvSpPr>
              <p:cNvPr id="226" name="Freeform 11"/>
              <p:cNvSpPr>
                <a:spLocks noEditPoints="1"/>
              </p:cNvSpPr>
              <p:nvPr/>
            </p:nvSpPr>
            <p:spPr bwMode="auto">
              <a:xfrm>
                <a:off x="2099" y="460"/>
                <a:ext cx="470" cy="419"/>
              </a:xfrm>
              <a:custGeom>
                <a:avLst/>
                <a:gdLst>
                  <a:gd name="T0" fmla="*/ 68 w 175"/>
                  <a:gd name="T1" fmla="*/ 11 h 156"/>
                  <a:gd name="T2" fmla="*/ 2 w 175"/>
                  <a:gd name="T3" fmla="*/ 85 h 156"/>
                  <a:gd name="T4" fmla="*/ 77 w 175"/>
                  <a:gd name="T5" fmla="*/ 155 h 156"/>
                  <a:gd name="T6" fmla="*/ 68 w 175"/>
                  <a:gd name="T7" fmla="*/ 11 h 156"/>
                  <a:gd name="T8" fmla="*/ 77 w 175"/>
                  <a:gd name="T9" fmla="*/ 143 h 156"/>
                  <a:gd name="T10" fmla="*/ 14 w 175"/>
                  <a:gd name="T11" fmla="*/ 85 h 156"/>
                  <a:gd name="T12" fmla="*/ 68 w 175"/>
                  <a:gd name="T13" fmla="*/ 23 h 156"/>
                  <a:gd name="T14" fmla="*/ 77 w 175"/>
                  <a:gd name="T15" fmla="*/ 143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6">
                    <a:moveTo>
                      <a:pt x="68" y="11"/>
                    </a:moveTo>
                    <a:cubicBezTo>
                      <a:pt x="30" y="15"/>
                      <a:pt x="0" y="46"/>
                      <a:pt x="2" y="85"/>
                    </a:cubicBezTo>
                    <a:cubicBezTo>
                      <a:pt x="4" y="125"/>
                      <a:pt x="37" y="155"/>
                      <a:pt x="77" y="155"/>
                    </a:cubicBezTo>
                    <a:cubicBezTo>
                      <a:pt x="175" y="156"/>
                      <a:pt x="164" y="0"/>
                      <a:pt x="68" y="11"/>
                    </a:cubicBezTo>
                    <a:close/>
                    <a:moveTo>
                      <a:pt x="77" y="143"/>
                    </a:moveTo>
                    <a:cubicBezTo>
                      <a:pt x="44" y="143"/>
                      <a:pt x="16" y="118"/>
                      <a:pt x="14" y="85"/>
                    </a:cubicBezTo>
                    <a:cubicBezTo>
                      <a:pt x="12" y="53"/>
                      <a:pt x="37" y="26"/>
                      <a:pt x="68" y="23"/>
                    </a:cubicBezTo>
                    <a:cubicBezTo>
                      <a:pt x="149" y="14"/>
                      <a:pt x="159" y="143"/>
                      <a:pt x="77"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7" name="Freeform 12"/>
              <p:cNvSpPr>
                <a:spLocks noEditPoints="1"/>
              </p:cNvSpPr>
              <p:nvPr/>
            </p:nvSpPr>
            <p:spPr bwMode="auto">
              <a:xfrm>
                <a:off x="1728" y="113"/>
                <a:ext cx="1136" cy="1139"/>
              </a:xfrm>
              <a:custGeom>
                <a:avLst/>
                <a:gdLst>
                  <a:gd name="T0" fmla="*/ 413 w 423"/>
                  <a:gd name="T1" fmla="*/ 178 h 424"/>
                  <a:gd name="T2" fmla="*/ 362 w 423"/>
                  <a:gd name="T3" fmla="*/ 142 h 424"/>
                  <a:gd name="T4" fmla="*/ 378 w 423"/>
                  <a:gd name="T5" fmla="*/ 107 h 424"/>
                  <a:gd name="T6" fmla="*/ 361 w 423"/>
                  <a:gd name="T7" fmla="*/ 69 h 424"/>
                  <a:gd name="T8" fmla="*/ 299 w 423"/>
                  <a:gd name="T9" fmla="*/ 72 h 424"/>
                  <a:gd name="T10" fmla="*/ 253 w 423"/>
                  <a:gd name="T11" fmla="*/ 44 h 424"/>
                  <a:gd name="T12" fmla="*/ 208 w 423"/>
                  <a:gd name="T13" fmla="*/ 8 h 424"/>
                  <a:gd name="T14" fmla="*/ 172 w 423"/>
                  <a:gd name="T15" fmla="*/ 50 h 424"/>
                  <a:gd name="T16" fmla="*/ 127 w 423"/>
                  <a:gd name="T17" fmla="*/ 73 h 424"/>
                  <a:gd name="T18" fmla="*/ 57 w 423"/>
                  <a:gd name="T19" fmla="*/ 79 h 424"/>
                  <a:gd name="T20" fmla="*/ 50 w 423"/>
                  <a:gd name="T21" fmla="*/ 174 h 424"/>
                  <a:gd name="T22" fmla="*/ 5 w 423"/>
                  <a:gd name="T23" fmla="*/ 224 h 424"/>
                  <a:gd name="T24" fmla="*/ 53 w 423"/>
                  <a:gd name="T25" fmla="*/ 254 h 424"/>
                  <a:gd name="T26" fmla="*/ 68 w 423"/>
                  <a:gd name="T27" fmla="*/ 296 h 424"/>
                  <a:gd name="T28" fmla="*/ 44 w 423"/>
                  <a:gd name="T29" fmla="*/ 333 h 424"/>
                  <a:gd name="T30" fmla="*/ 128 w 423"/>
                  <a:gd name="T31" fmla="*/ 356 h 424"/>
                  <a:gd name="T32" fmla="*/ 177 w 423"/>
                  <a:gd name="T33" fmla="*/ 416 h 424"/>
                  <a:gd name="T34" fmla="*/ 240 w 423"/>
                  <a:gd name="T35" fmla="*/ 420 h 424"/>
                  <a:gd name="T36" fmla="*/ 250 w 423"/>
                  <a:gd name="T37" fmla="*/ 377 h 424"/>
                  <a:gd name="T38" fmla="*/ 308 w 423"/>
                  <a:gd name="T39" fmla="*/ 359 h 424"/>
                  <a:gd name="T40" fmla="*/ 376 w 423"/>
                  <a:gd name="T41" fmla="*/ 343 h 424"/>
                  <a:gd name="T42" fmla="*/ 359 w 423"/>
                  <a:gd name="T43" fmla="*/ 290 h 424"/>
                  <a:gd name="T44" fmla="*/ 413 w 423"/>
                  <a:gd name="T45" fmla="*/ 250 h 424"/>
                  <a:gd name="T46" fmla="*/ 400 w 423"/>
                  <a:gd name="T47" fmla="*/ 240 h 424"/>
                  <a:gd name="T48" fmla="*/ 363 w 423"/>
                  <a:gd name="T49" fmla="*/ 242 h 424"/>
                  <a:gd name="T50" fmla="*/ 342 w 423"/>
                  <a:gd name="T51" fmla="*/ 293 h 424"/>
                  <a:gd name="T52" fmla="*/ 366 w 423"/>
                  <a:gd name="T53" fmla="*/ 329 h 424"/>
                  <a:gd name="T54" fmla="*/ 337 w 423"/>
                  <a:gd name="T55" fmla="*/ 366 h 424"/>
                  <a:gd name="T56" fmla="*/ 302 w 423"/>
                  <a:gd name="T57" fmla="*/ 340 h 424"/>
                  <a:gd name="T58" fmla="*/ 243 w 423"/>
                  <a:gd name="T59" fmla="*/ 363 h 424"/>
                  <a:gd name="T60" fmla="*/ 240 w 423"/>
                  <a:gd name="T61" fmla="*/ 390 h 424"/>
                  <a:gd name="T62" fmla="*/ 186 w 423"/>
                  <a:gd name="T63" fmla="*/ 394 h 424"/>
                  <a:gd name="T64" fmla="*/ 181 w 423"/>
                  <a:gd name="T65" fmla="*/ 363 h 424"/>
                  <a:gd name="T66" fmla="*/ 129 w 423"/>
                  <a:gd name="T67" fmla="*/ 342 h 424"/>
                  <a:gd name="T68" fmla="*/ 101 w 423"/>
                  <a:gd name="T69" fmla="*/ 364 h 424"/>
                  <a:gd name="T70" fmla="*/ 58 w 423"/>
                  <a:gd name="T71" fmla="*/ 325 h 424"/>
                  <a:gd name="T72" fmla="*/ 80 w 423"/>
                  <a:gd name="T73" fmla="*/ 293 h 424"/>
                  <a:gd name="T74" fmla="*/ 63 w 423"/>
                  <a:gd name="T75" fmla="*/ 246 h 424"/>
                  <a:gd name="T76" fmla="*/ 38 w 423"/>
                  <a:gd name="T77" fmla="*/ 243 h 424"/>
                  <a:gd name="T78" fmla="*/ 17 w 423"/>
                  <a:gd name="T79" fmla="*/ 202 h 424"/>
                  <a:gd name="T80" fmla="*/ 53 w 423"/>
                  <a:gd name="T81" fmla="*/ 186 h 424"/>
                  <a:gd name="T82" fmla="*/ 85 w 423"/>
                  <a:gd name="T83" fmla="*/ 130 h 424"/>
                  <a:gd name="T84" fmla="*/ 65 w 423"/>
                  <a:gd name="T85" fmla="*/ 88 h 424"/>
                  <a:gd name="T86" fmla="*/ 120 w 423"/>
                  <a:gd name="T87" fmla="*/ 84 h 424"/>
                  <a:gd name="T88" fmla="*/ 170 w 423"/>
                  <a:gd name="T89" fmla="*/ 67 h 424"/>
                  <a:gd name="T90" fmla="*/ 184 w 423"/>
                  <a:gd name="T91" fmla="*/ 47 h 424"/>
                  <a:gd name="T92" fmla="*/ 205 w 423"/>
                  <a:gd name="T93" fmla="*/ 20 h 424"/>
                  <a:gd name="T94" fmla="*/ 238 w 423"/>
                  <a:gd name="T95" fmla="*/ 22 h 424"/>
                  <a:gd name="T96" fmla="*/ 242 w 423"/>
                  <a:gd name="T97" fmla="*/ 58 h 424"/>
                  <a:gd name="T98" fmla="*/ 296 w 423"/>
                  <a:gd name="T99" fmla="*/ 85 h 424"/>
                  <a:gd name="T100" fmla="*/ 305 w 423"/>
                  <a:gd name="T101" fmla="*/ 84 h 424"/>
                  <a:gd name="T102" fmla="*/ 350 w 423"/>
                  <a:gd name="T103" fmla="*/ 75 h 424"/>
                  <a:gd name="T104" fmla="*/ 346 w 423"/>
                  <a:gd name="T105" fmla="*/ 118 h 424"/>
                  <a:gd name="T106" fmla="*/ 352 w 423"/>
                  <a:gd name="T107" fmla="*/ 151 h 424"/>
                  <a:gd name="T108" fmla="*/ 366 w 423"/>
                  <a:gd name="T109" fmla="*/ 184 h 424"/>
                  <a:gd name="T110" fmla="*/ 407 w 423"/>
                  <a:gd name="T111" fmla="*/ 21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3" h="424">
                    <a:moveTo>
                      <a:pt x="419" y="216"/>
                    </a:moveTo>
                    <a:cubicBezTo>
                      <a:pt x="419" y="206"/>
                      <a:pt x="422" y="186"/>
                      <a:pt x="413" y="178"/>
                    </a:cubicBezTo>
                    <a:cubicBezTo>
                      <a:pt x="405" y="171"/>
                      <a:pt x="384" y="172"/>
                      <a:pt x="371" y="172"/>
                    </a:cubicBezTo>
                    <a:cubicBezTo>
                      <a:pt x="368" y="162"/>
                      <a:pt x="366" y="151"/>
                      <a:pt x="362" y="142"/>
                    </a:cubicBezTo>
                    <a:cubicBezTo>
                      <a:pt x="360" y="138"/>
                      <a:pt x="354" y="130"/>
                      <a:pt x="355" y="126"/>
                    </a:cubicBezTo>
                    <a:cubicBezTo>
                      <a:pt x="356" y="121"/>
                      <a:pt x="374" y="113"/>
                      <a:pt x="378" y="107"/>
                    </a:cubicBezTo>
                    <a:cubicBezTo>
                      <a:pt x="381" y="103"/>
                      <a:pt x="383" y="98"/>
                      <a:pt x="381" y="93"/>
                    </a:cubicBezTo>
                    <a:cubicBezTo>
                      <a:pt x="379" y="83"/>
                      <a:pt x="367" y="76"/>
                      <a:pt x="361" y="69"/>
                    </a:cubicBezTo>
                    <a:cubicBezTo>
                      <a:pt x="354" y="63"/>
                      <a:pt x="346" y="51"/>
                      <a:pt x="337" y="48"/>
                    </a:cubicBezTo>
                    <a:cubicBezTo>
                      <a:pt x="323" y="42"/>
                      <a:pt x="309" y="62"/>
                      <a:pt x="299" y="72"/>
                    </a:cubicBezTo>
                    <a:cubicBezTo>
                      <a:pt x="288" y="66"/>
                      <a:pt x="276" y="62"/>
                      <a:pt x="264" y="57"/>
                    </a:cubicBezTo>
                    <a:cubicBezTo>
                      <a:pt x="256" y="53"/>
                      <a:pt x="254" y="52"/>
                      <a:pt x="253" y="44"/>
                    </a:cubicBezTo>
                    <a:cubicBezTo>
                      <a:pt x="251" y="37"/>
                      <a:pt x="254" y="29"/>
                      <a:pt x="252" y="22"/>
                    </a:cubicBezTo>
                    <a:cubicBezTo>
                      <a:pt x="247" y="0"/>
                      <a:pt x="225" y="7"/>
                      <a:pt x="208" y="8"/>
                    </a:cubicBezTo>
                    <a:cubicBezTo>
                      <a:pt x="191" y="10"/>
                      <a:pt x="172" y="6"/>
                      <a:pt x="171" y="28"/>
                    </a:cubicBezTo>
                    <a:cubicBezTo>
                      <a:pt x="171" y="35"/>
                      <a:pt x="174" y="44"/>
                      <a:pt x="172" y="50"/>
                    </a:cubicBezTo>
                    <a:cubicBezTo>
                      <a:pt x="170" y="56"/>
                      <a:pt x="168" y="54"/>
                      <a:pt x="160" y="57"/>
                    </a:cubicBezTo>
                    <a:cubicBezTo>
                      <a:pt x="148" y="61"/>
                      <a:pt x="138" y="67"/>
                      <a:pt x="127" y="73"/>
                    </a:cubicBezTo>
                    <a:cubicBezTo>
                      <a:pt x="119" y="63"/>
                      <a:pt x="109" y="49"/>
                      <a:pt x="95" y="50"/>
                    </a:cubicBezTo>
                    <a:cubicBezTo>
                      <a:pt x="80" y="51"/>
                      <a:pt x="66" y="70"/>
                      <a:pt x="57" y="79"/>
                    </a:cubicBezTo>
                    <a:cubicBezTo>
                      <a:pt x="38" y="99"/>
                      <a:pt x="58" y="112"/>
                      <a:pt x="72" y="127"/>
                    </a:cubicBezTo>
                    <a:cubicBezTo>
                      <a:pt x="62" y="142"/>
                      <a:pt x="55" y="157"/>
                      <a:pt x="50" y="174"/>
                    </a:cubicBezTo>
                    <a:cubicBezTo>
                      <a:pt x="37" y="171"/>
                      <a:pt x="19" y="169"/>
                      <a:pt x="10" y="178"/>
                    </a:cubicBezTo>
                    <a:cubicBezTo>
                      <a:pt x="0" y="188"/>
                      <a:pt x="5" y="212"/>
                      <a:pt x="5" y="224"/>
                    </a:cubicBezTo>
                    <a:cubicBezTo>
                      <a:pt x="6" y="234"/>
                      <a:pt x="6" y="247"/>
                      <a:pt x="16" y="253"/>
                    </a:cubicBezTo>
                    <a:cubicBezTo>
                      <a:pt x="25" y="258"/>
                      <a:pt x="41" y="256"/>
                      <a:pt x="53" y="254"/>
                    </a:cubicBezTo>
                    <a:cubicBezTo>
                      <a:pt x="55" y="265"/>
                      <a:pt x="59" y="275"/>
                      <a:pt x="63" y="285"/>
                    </a:cubicBezTo>
                    <a:cubicBezTo>
                      <a:pt x="64" y="287"/>
                      <a:pt x="69" y="294"/>
                      <a:pt x="68" y="296"/>
                    </a:cubicBezTo>
                    <a:cubicBezTo>
                      <a:pt x="68" y="296"/>
                      <a:pt x="66" y="298"/>
                      <a:pt x="65" y="300"/>
                    </a:cubicBezTo>
                    <a:cubicBezTo>
                      <a:pt x="59" y="310"/>
                      <a:pt x="39" y="319"/>
                      <a:pt x="44" y="333"/>
                    </a:cubicBezTo>
                    <a:cubicBezTo>
                      <a:pt x="49" y="347"/>
                      <a:pt x="77" y="371"/>
                      <a:pt x="90" y="376"/>
                    </a:cubicBezTo>
                    <a:cubicBezTo>
                      <a:pt x="105" y="382"/>
                      <a:pt x="118" y="366"/>
                      <a:pt x="128" y="356"/>
                    </a:cubicBezTo>
                    <a:cubicBezTo>
                      <a:pt x="142" y="366"/>
                      <a:pt x="157" y="372"/>
                      <a:pt x="175" y="375"/>
                    </a:cubicBezTo>
                    <a:cubicBezTo>
                      <a:pt x="174" y="388"/>
                      <a:pt x="169" y="406"/>
                      <a:pt x="177" y="416"/>
                    </a:cubicBezTo>
                    <a:cubicBezTo>
                      <a:pt x="183" y="423"/>
                      <a:pt x="198" y="422"/>
                      <a:pt x="206" y="422"/>
                    </a:cubicBezTo>
                    <a:cubicBezTo>
                      <a:pt x="216" y="422"/>
                      <a:pt x="230" y="424"/>
                      <a:pt x="240" y="420"/>
                    </a:cubicBezTo>
                    <a:cubicBezTo>
                      <a:pt x="247" y="417"/>
                      <a:pt x="251" y="412"/>
                      <a:pt x="252" y="405"/>
                    </a:cubicBezTo>
                    <a:cubicBezTo>
                      <a:pt x="254" y="397"/>
                      <a:pt x="247" y="383"/>
                      <a:pt x="250" y="377"/>
                    </a:cubicBezTo>
                    <a:cubicBezTo>
                      <a:pt x="253" y="371"/>
                      <a:pt x="271" y="368"/>
                      <a:pt x="277" y="365"/>
                    </a:cubicBezTo>
                    <a:cubicBezTo>
                      <a:pt x="288" y="359"/>
                      <a:pt x="297" y="349"/>
                      <a:pt x="308" y="359"/>
                    </a:cubicBezTo>
                    <a:cubicBezTo>
                      <a:pt x="320" y="369"/>
                      <a:pt x="325" y="388"/>
                      <a:pt x="342" y="377"/>
                    </a:cubicBezTo>
                    <a:cubicBezTo>
                      <a:pt x="355" y="370"/>
                      <a:pt x="368" y="355"/>
                      <a:pt x="376" y="343"/>
                    </a:cubicBezTo>
                    <a:cubicBezTo>
                      <a:pt x="384" y="329"/>
                      <a:pt x="378" y="324"/>
                      <a:pt x="367" y="314"/>
                    </a:cubicBezTo>
                    <a:cubicBezTo>
                      <a:pt x="356" y="304"/>
                      <a:pt x="352" y="305"/>
                      <a:pt x="359" y="290"/>
                    </a:cubicBezTo>
                    <a:cubicBezTo>
                      <a:pt x="364" y="277"/>
                      <a:pt x="368" y="265"/>
                      <a:pt x="372" y="252"/>
                    </a:cubicBezTo>
                    <a:cubicBezTo>
                      <a:pt x="384" y="253"/>
                      <a:pt x="403" y="256"/>
                      <a:pt x="413" y="250"/>
                    </a:cubicBezTo>
                    <a:cubicBezTo>
                      <a:pt x="423" y="243"/>
                      <a:pt x="420" y="226"/>
                      <a:pt x="419" y="216"/>
                    </a:cubicBezTo>
                    <a:close/>
                    <a:moveTo>
                      <a:pt x="400" y="240"/>
                    </a:moveTo>
                    <a:cubicBezTo>
                      <a:pt x="391" y="243"/>
                      <a:pt x="376" y="240"/>
                      <a:pt x="367" y="240"/>
                    </a:cubicBezTo>
                    <a:cubicBezTo>
                      <a:pt x="365" y="240"/>
                      <a:pt x="364" y="241"/>
                      <a:pt x="363" y="242"/>
                    </a:cubicBezTo>
                    <a:cubicBezTo>
                      <a:pt x="362" y="243"/>
                      <a:pt x="362" y="243"/>
                      <a:pt x="361" y="244"/>
                    </a:cubicBezTo>
                    <a:cubicBezTo>
                      <a:pt x="356" y="261"/>
                      <a:pt x="348" y="277"/>
                      <a:pt x="342" y="293"/>
                    </a:cubicBezTo>
                    <a:cubicBezTo>
                      <a:pt x="340" y="301"/>
                      <a:pt x="341" y="305"/>
                      <a:pt x="345" y="311"/>
                    </a:cubicBezTo>
                    <a:cubicBezTo>
                      <a:pt x="351" y="317"/>
                      <a:pt x="363" y="322"/>
                      <a:pt x="366" y="329"/>
                    </a:cubicBezTo>
                    <a:cubicBezTo>
                      <a:pt x="370" y="338"/>
                      <a:pt x="353" y="352"/>
                      <a:pt x="348" y="357"/>
                    </a:cubicBezTo>
                    <a:cubicBezTo>
                      <a:pt x="346" y="359"/>
                      <a:pt x="341" y="365"/>
                      <a:pt x="337" y="366"/>
                    </a:cubicBezTo>
                    <a:cubicBezTo>
                      <a:pt x="330" y="368"/>
                      <a:pt x="327" y="363"/>
                      <a:pt x="322" y="357"/>
                    </a:cubicBezTo>
                    <a:cubicBezTo>
                      <a:pt x="317" y="351"/>
                      <a:pt x="311" y="341"/>
                      <a:pt x="302" y="340"/>
                    </a:cubicBezTo>
                    <a:cubicBezTo>
                      <a:pt x="296" y="339"/>
                      <a:pt x="289" y="344"/>
                      <a:pt x="284" y="347"/>
                    </a:cubicBezTo>
                    <a:cubicBezTo>
                      <a:pt x="270" y="355"/>
                      <a:pt x="259" y="361"/>
                      <a:pt x="243" y="363"/>
                    </a:cubicBezTo>
                    <a:cubicBezTo>
                      <a:pt x="241" y="364"/>
                      <a:pt x="239" y="366"/>
                      <a:pt x="239" y="367"/>
                    </a:cubicBezTo>
                    <a:cubicBezTo>
                      <a:pt x="238" y="375"/>
                      <a:pt x="240" y="382"/>
                      <a:pt x="240" y="390"/>
                    </a:cubicBezTo>
                    <a:cubicBezTo>
                      <a:pt x="240" y="410"/>
                      <a:pt x="222" y="410"/>
                      <a:pt x="206" y="410"/>
                    </a:cubicBezTo>
                    <a:cubicBezTo>
                      <a:pt x="191" y="409"/>
                      <a:pt x="185" y="409"/>
                      <a:pt x="186" y="394"/>
                    </a:cubicBezTo>
                    <a:cubicBezTo>
                      <a:pt x="186" y="386"/>
                      <a:pt x="187" y="378"/>
                      <a:pt x="187" y="369"/>
                    </a:cubicBezTo>
                    <a:cubicBezTo>
                      <a:pt x="186" y="366"/>
                      <a:pt x="184" y="364"/>
                      <a:pt x="181" y="363"/>
                    </a:cubicBezTo>
                    <a:cubicBezTo>
                      <a:pt x="162" y="362"/>
                      <a:pt x="146" y="355"/>
                      <a:pt x="132" y="344"/>
                    </a:cubicBezTo>
                    <a:cubicBezTo>
                      <a:pt x="131" y="343"/>
                      <a:pt x="130" y="343"/>
                      <a:pt x="129" y="342"/>
                    </a:cubicBezTo>
                    <a:cubicBezTo>
                      <a:pt x="127" y="342"/>
                      <a:pt x="125" y="342"/>
                      <a:pt x="123" y="344"/>
                    </a:cubicBezTo>
                    <a:cubicBezTo>
                      <a:pt x="118" y="348"/>
                      <a:pt x="108" y="362"/>
                      <a:pt x="101" y="364"/>
                    </a:cubicBezTo>
                    <a:cubicBezTo>
                      <a:pt x="90" y="367"/>
                      <a:pt x="79" y="353"/>
                      <a:pt x="72" y="346"/>
                    </a:cubicBezTo>
                    <a:cubicBezTo>
                      <a:pt x="66" y="341"/>
                      <a:pt x="55" y="334"/>
                      <a:pt x="58" y="325"/>
                    </a:cubicBezTo>
                    <a:cubicBezTo>
                      <a:pt x="60" y="318"/>
                      <a:pt x="70" y="312"/>
                      <a:pt x="75" y="307"/>
                    </a:cubicBezTo>
                    <a:cubicBezTo>
                      <a:pt x="80" y="302"/>
                      <a:pt x="82" y="301"/>
                      <a:pt x="80" y="293"/>
                    </a:cubicBezTo>
                    <a:cubicBezTo>
                      <a:pt x="79" y="285"/>
                      <a:pt x="73" y="278"/>
                      <a:pt x="70" y="270"/>
                    </a:cubicBezTo>
                    <a:cubicBezTo>
                      <a:pt x="67" y="262"/>
                      <a:pt x="65" y="254"/>
                      <a:pt x="63" y="246"/>
                    </a:cubicBezTo>
                    <a:cubicBezTo>
                      <a:pt x="62" y="243"/>
                      <a:pt x="60" y="241"/>
                      <a:pt x="57" y="241"/>
                    </a:cubicBezTo>
                    <a:cubicBezTo>
                      <a:pt x="51" y="242"/>
                      <a:pt x="45" y="243"/>
                      <a:pt x="38" y="243"/>
                    </a:cubicBezTo>
                    <a:cubicBezTo>
                      <a:pt x="27" y="243"/>
                      <a:pt x="21" y="245"/>
                      <a:pt x="18" y="232"/>
                    </a:cubicBezTo>
                    <a:cubicBezTo>
                      <a:pt x="17" y="223"/>
                      <a:pt x="16" y="211"/>
                      <a:pt x="17" y="202"/>
                    </a:cubicBezTo>
                    <a:cubicBezTo>
                      <a:pt x="17" y="197"/>
                      <a:pt x="18" y="188"/>
                      <a:pt x="23" y="185"/>
                    </a:cubicBezTo>
                    <a:cubicBezTo>
                      <a:pt x="29" y="182"/>
                      <a:pt x="47" y="185"/>
                      <a:pt x="53" y="186"/>
                    </a:cubicBezTo>
                    <a:cubicBezTo>
                      <a:pt x="56" y="187"/>
                      <a:pt x="60" y="186"/>
                      <a:pt x="61" y="182"/>
                    </a:cubicBezTo>
                    <a:cubicBezTo>
                      <a:pt x="65" y="163"/>
                      <a:pt x="73" y="146"/>
                      <a:pt x="85" y="130"/>
                    </a:cubicBezTo>
                    <a:cubicBezTo>
                      <a:pt x="87" y="128"/>
                      <a:pt x="86" y="124"/>
                      <a:pt x="84" y="123"/>
                    </a:cubicBezTo>
                    <a:cubicBezTo>
                      <a:pt x="76" y="113"/>
                      <a:pt x="56" y="102"/>
                      <a:pt x="65" y="88"/>
                    </a:cubicBezTo>
                    <a:cubicBezTo>
                      <a:pt x="69" y="82"/>
                      <a:pt x="80" y="71"/>
                      <a:pt x="86" y="68"/>
                    </a:cubicBezTo>
                    <a:cubicBezTo>
                      <a:pt x="103" y="60"/>
                      <a:pt x="110" y="73"/>
                      <a:pt x="120" y="84"/>
                    </a:cubicBezTo>
                    <a:cubicBezTo>
                      <a:pt x="122" y="87"/>
                      <a:pt x="125" y="89"/>
                      <a:pt x="128" y="87"/>
                    </a:cubicBezTo>
                    <a:cubicBezTo>
                      <a:pt x="142" y="78"/>
                      <a:pt x="155" y="72"/>
                      <a:pt x="170" y="67"/>
                    </a:cubicBezTo>
                    <a:cubicBezTo>
                      <a:pt x="173" y="66"/>
                      <a:pt x="178" y="64"/>
                      <a:pt x="180" y="62"/>
                    </a:cubicBezTo>
                    <a:cubicBezTo>
                      <a:pt x="184" y="58"/>
                      <a:pt x="184" y="52"/>
                      <a:pt x="184" y="47"/>
                    </a:cubicBezTo>
                    <a:cubicBezTo>
                      <a:pt x="184" y="42"/>
                      <a:pt x="182" y="36"/>
                      <a:pt x="183" y="31"/>
                    </a:cubicBezTo>
                    <a:cubicBezTo>
                      <a:pt x="185" y="21"/>
                      <a:pt x="196" y="21"/>
                      <a:pt x="205" y="20"/>
                    </a:cubicBezTo>
                    <a:cubicBezTo>
                      <a:pt x="210" y="20"/>
                      <a:pt x="217" y="19"/>
                      <a:pt x="223" y="19"/>
                    </a:cubicBezTo>
                    <a:cubicBezTo>
                      <a:pt x="230" y="18"/>
                      <a:pt x="234" y="20"/>
                      <a:pt x="238" y="22"/>
                    </a:cubicBezTo>
                    <a:cubicBezTo>
                      <a:pt x="243" y="25"/>
                      <a:pt x="241" y="30"/>
                      <a:pt x="241" y="37"/>
                    </a:cubicBezTo>
                    <a:cubicBezTo>
                      <a:pt x="242" y="44"/>
                      <a:pt x="238" y="52"/>
                      <a:pt x="242" y="58"/>
                    </a:cubicBezTo>
                    <a:cubicBezTo>
                      <a:pt x="245" y="63"/>
                      <a:pt x="249" y="64"/>
                      <a:pt x="255" y="66"/>
                    </a:cubicBezTo>
                    <a:cubicBezTo>
                      <a:pt x="270" y="72"/>
                      <a:pt x="283" y="76"/>
                      <a:pt x="296" y="85"/>
                    </a:cubicBezTo>
                    <a:cubicBezTo>
                      <a:pt x="297" y="85"/>
                      <a:pt x="297" y="85"/>
                      <a:pt x="298" y="85"/>
                    </a:cubicBezTo>
                    <a:cubicBezTo>
                      <a:pt x="300" y="86"/>
                      <a:pt x="303" y="86"/>
                      <a:pt x="305" y="84"/>
                    </a:cubicBezTo>
                    <a:cubicBezTo>
                      <a:pt x="311" y="78"/>
                      <a:pt x="318" y="67"/>
                      <a:pt x="326" y="63"/>
                    </a:cubicBezTo>
                    <a:cubicBezTo>
                      <a:pt x="336" y="58"/>
                      <a:pt x="342" y="68"/>
                      <a:pt x="350" y="75"/>
                    </a:cubicBezTo>
                    <a:cubicBezTo>
                      <a:pt x="358" y="83"/>
                      <a:pt x="372" y="92"/>
                      <a:pt x="365" y="104"/>
                    </a:cubicBezTo>
                    <a:cubicBezTo>
                      <a:pt x="361" y="110"/>
                      <a:pt x="351" y="112"/>
                      <a:pt x="346" y="118"/>
                    </a:cubicBezTo>
                    <a:cubicBezTo>
                      <a:pt x="341" y="123"/>
                      <a:pt x="341" y="126"/>
                      <a:pt x="343" y="133"/>
                    </a:cubicBezTo>
                    <a:cubicBezTo>
                      <a:pt x="346" y="139"/>
                      <a:pt x="350" y="144"/>
                      <a:pt x="352" y="151"/>
                    </a:cubicBezTo>
                    <a:cubicBezTo>
                      <a:pt x="355" y="160"/>
                      <a:pt x="358" y="170"/>
                      <a:pt x="361" y="179"/>
                    </a:cubicBezTo>
                    <a:cubicBezTo>
                      <a:pt x="362" y="182"/>
                      <a:pt x="364" y="184"/>
                      <a:pt x="366" y="184"/>
                    </a:cubicBezTo>
                    <a:cubicBezTo>
                      <a:pt x="376" y="185"/>
                      <a:pt x="387" y="184"/>
                      <a:pt x="396" y="186"/>
                    </a:cubicBezTo>
                    <a:cubicBezTo>
                      <a:pt x="411" y="190"/>
                      <a:pt x="407" y="204"/>
                      <a:pt x="407" y="216"/>
                    </a:cubicBezTo>
                    <a:cubicBezTo>
                      <a:pt x="408" y="226"/>
                      <a:pt x="411" y="236"/>
                      <a:pt x="400" y="2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8" name="Freeform 13"/>
              <p:cNvSpPr/>
              <p:nvPr/>
            </p:nvSpPr>
            <p:spPr bwMode="auto">
              <a:xfrm>
                <a:off x="2195" y="368"/>
                <a:ext cx="108" cy="49"/>
              </a:xfrm>
              <a:custGeom>
                <a:avLst/>
                <a:gdLst>
                  <a:gd name="T0" fmla="*/ 10 w 40"/>
                  <a:gd name="T1" fmla="*/ 16 h 18"/>
                  <a:gd name="T2" fmla="*/ 33 w 40"/>
                  <a:gd name="T3" fmla="*/ 12 h 18"/>
                  <a:gd name="T4" fmla="*/ 33 w 40"/>
                  <a:gd name="T5" fmla="*/ 0 h 18"/>
                  <a:gd name="T6" fmla="*/ 7 w 40"/>
                  <a:gd name="T7" fmla="*/ 4 h 18"/>
                  <a:gd name="T8" fmla="*/ 10 w 40"/>
                  <a:gd name="T9" fmla="*/ 16 h 18"/>
                </a:gdLst>
                <a:ahLst/>
                <a:cxnLst>
                  <a:cxn ang="0">
                    <a:pos x="T0" y="T1"/>
                  </a:cxn>
                  <a:cxn ang="0">
                    <a:pos x="T2" y="T3"/>
                  </a:cxn>
                  <a:cxn ang="0">
                    <a:pos x="T4" y="T5"/>
                  </a:cxn>
                  <a:cxn ang="0">
                    <a:pos x="T6" y="T7"/>
                  </a:cxn>
                  <a:cxn ang="0">
                    <a:pos x="T8" y="T9"/>
                  </a:cxn>
                </a:cxnLst>
                <a:rect l="0" t="0" r="r" b="b"/>
                <a:pathLst>
                  <a:path w="40" h="18">
                    <a:moveTo>
                      <a:pt x="10" y="16"/>
                    </a:moveTo>
                    <a:cubicBezTo>
                      <a:pt x="18" y="13"/>
                      <a:pt x="25" y="12"/>
                      <a:pt x="33" y="12"/>
                    </a:cubicBezTo>
                    <a:cubicBezTo>
                      <a:pt x="40" y="12"/>
                      <a:pt x="40" y="0"/>
                      <a:pt x="33" y="0"/>
                    </a:cubicBezTo>
                    <a:cubicBezTo>
                      <a:pt x="24" y="0"/>
                      <a:pt x="15" y="1"/>
                      <a:pt x="7" y="4"/>
                    </a:cubicBezTo>
                    <a:cubicBezTo>
                      <a:pt x="0" y="6"/>
                      <a:pt x="3" y="18"/>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9" name="Freeform 14"/>
              <p:cNvSpPr/>
              <p:nvPr/>
            </p:nvSpPr>
            <p:spPr bwMode="auto">
              <a:xfrm>
                <a:off x="2383" y="384"/>
                <a:ext cx="102" cy="73"/>
              </a:xfrm>
              <a:custGeom>
                <a:avLst/>
                <a:gdLst>
                  <a:gd name="T0" fmla="*/ 7 w 38"/>
                  <a:gd name="T1" fmla="*/ 13 h 27"/>
                  <a:gd name="T2" fmla="*/ 24 w 38"/>
                  <a:gd name="T3" fmla="*/ 22 h 27"/>
                  <a:gd name="T4" fmla="*/ 33 w 38"/>
                  <a:gd name="T5" fmla="*/ 13 h 27"/>
                  <a:gd name="T6" fmla="*/ 10 w 38"/>
                  <a:gd name="T7" fmla="*/ 2 h 27"/>
                  <a:gd name="T8" fmla="*/ 7 w 38"/>
                  <a:gd name="T9" fmla="*/ 13 h 27"/>
                </a:gdLst>
                <a:ahLst/>
                <a:cxnLst>
                  <a:cxn ang="0">
                    <a:pos x="T0" y="T1"/>
                  </a:cxn>
                  <a:cxn ang="0">
                    <a:pos x="T2" y="T3"/>
                  </a:cxn>
                  <a:cxn ang="0">
                    <a:pos x="T4" y="T5"/>
                  </a:cxn>
                  <a:cxn ang="0">
                    <a:pos x="T6" y="T7"/>
                  </a:cxn>
                  <a:cxn ang="0">
                    <a:pos x="T8" y="T9"/>
                  </a:cxn>
                </a:cxnLst>
                <a:rect l="0" t="0" r="r" b="b"/>
                <a:pathLst>
                  <a:path w="38" h="27">
                    <a:moveTo>
                      <a:pt x="7" y="13"/>
                    </a:moveTo>
                    <a:cubicBezTo>
                      <a:pt x="13" y="15"/>
                      <a:pt x="19" y="18"/>
                      <a:pt x="24" y="22"/>
                    </a:cubicBezTo>
                    <a:cubicBezTo>
                      <a:pt x="30" y="27"/>
                      <a:pt x="38" y="18"/>
                      <a:pt x="33" y="13"/>
                    </a:cubicBezTo>
                    <a:cubicBezTo>
                      <a:pt x="26" y="8"/>
                      <a:pt x="19" y="4"/>
                      <a:pt x="10" y="2"/>
                    </a:cubicBezTo>
                    <a:cubicBezTo>
                      <a:pt x="3" y="0"/>
                      <a:pt x="0" y="11"/>
                      <a:pt x="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0" name="Freeform 15"/>
              <p:cNvSpPr/>
              <p:nvPr/>
            </p:nvSpPr>
            <p:spPr bwMode="auto">
              <a:xfrm>
                <a:off x="2531" y="503"/>
                <a:ext cx="70" cy="94"/>
              </a:xfrm>
              <a:custGeom>
                <a:avLst/>
                <a:gdLst>
                  <a:gd name="T0" fmla="*/ 23 w 26"/>
                  <a:gd name="T1" fmla="*/ 24 h 35"/>
                  <a:gd name="T2" fmla="*/ 12 w 26"/>
                  <a:gd name="T3" fmla="*/ 4 h 35"/>
                  <a:gd name="T4" fmla="*/ 4 w 26"/>
                  <a:gd name="T5" fmla="*/ 1 h 35"/>
                  <a:gd name="T6" fmla="*/ 2 w 26"/>
                  <a:gd name="T7" fmla="*/ 10 h 35"/>
                  <a:gd name="T8" fmla="*/ 12 w 26"/>
                  <a:gd name="T9" fmla="*/ 27 h 35"/>
                  <a:gd name="T10" fmla="*/ 23 w 26"/>
                  <a:gd name="T11" fmla="*/ 24 h 35"/>
                </a:gdLst>
                <a:ahLst/>
                <a:cxnLst>
                  <a:cxn ang="0">
                    <a:pos x="T0" y="T1"/>
                  </a:cxn>
                  <a:cxn ang="0">
                    <a:pos x="T2" y="T3"/>
                  </a:cxn>
                  <a:cxn ang="0">
                    <a:pos x="T4" y="T5"/>
                  </a:cxn>
                  <a:cxn ang="0">
                    <a:pos x="T6" y="T7"/>
                  </a:cxn>
                  <a:cxn ang="0">
                    <a:pos x="T8" y="T9"/>
                  </a:cxn>
                  <a:cxn ang="0">
                    <a:pos x="T10" y="T11"/>
                  </a:cxn>
                </a:cxnLst>
                <a:rect l="0" t="0" r="r" b="b"/>
                <a:pathLst>
                  <a:path w="26" h="35">
                    <a:moveTo>
                      <a:pt x="23" y="24"/>
                    </a:moveTo>
                    <a:cubicBezTo>
                      <a:pt x="20" y="17"/>
                      <a:pt x="17" y="10"/>
                      <a:pt x="12" y="4"/>
                    </a:cubicBezTo>
                    <a:cubicBezTo>
                      <a:pt x="10" y="1"/>
                      <a:pt x="7" y="0"/>
                      <a:pt x="4" y="1"/>
                    </a:cubicBezTo>
                    <a:cubicBezTo>
                      <a:pt x="1" y="3"/>
                      <a:pt x="0" y="7"/>
                      <a:pt x="2" y="10"/>
                    </a:cubicBezTo>
                    <a:cubicBezTo>
                      <a:pt x="6" y="15"/>
                      <a:pt x="9" y="21"/>
                      <a:pt x="12" y="27"/>
                    </a:cubicBezTo>
                    <a:cubicBezTo>
                      <a:pt x="14" y="35"/>
                      <a:pt x="26" y="32"/>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1" name="Freeform 16"/>
              <p:cNvSpPr/>
              <p:nvPr/>
            </p:nvSpPr>
            <p:spPr bwMode="auto">
              <a:xfrm>
                <a:off x="2566" y="680"/>
                <a:ext cx="48" cy="105"/>
              </a:xfrm>
              <a:custGeom>
                <a:avLst/>
                <a:gdLst>
                  <a:gd name="T0" fmla="*/ 5 w 18"/>
                  <a:gd name="T1" fmla="*/ 8 h 39"/>
                  <a:gd name="T2" fmla="*/ 2 w 18"/>
                  <a:gd name="T3" fmla="*/ 28 h 39"/>
                  <a:gd name="T4" fmla="*/ 13 w 18"/>
                  <a:gd name="T5" fmla="*/ 32 h 39"/>
                  <a:gd name="T6" fmla="*/ 17 w 18"/>
                  <a:gd name="T7" fmla="*/ 8 h 39"/>
                  <a:gd name="T8" fmla="*/ 5 w 18"/>
                  <a:gd name="T9" fmla="*/ 8 h 39"/>
                </a:gdLst>
                <a:ahLst/>
                <a:cxnLst>
                  <a:cxn ang="0">
                    <a:pos x="T0" y="T1"/>
                  </a:cxn>
                  <a:cxn ang="0">
                    <a:pos x="T2" y="T3"/>
                  </a:cxn>
                  <a:cxn ang="0">
                    <a:pos x="T4" y="T5"/>
                  </a:cxn>
                  <a:cxn ang="0">
                    <a:pos x="T6" y="T7"/>
                  </a:cxn>
                  <a:cxn ang="0">
                    <a:pos x="T8" y="T9"/>
                  </a:cxn>
                </a:cxnLst>
                <a:rect l="0" t="0" r="r" b="b"/>
                <a:pathLst>
                  <a:path w="18" h="39">
                    <a:moveTo>
                      <a:pt x="5" y="8"/>
                    </a:moveTo>
                    <a:cubicBezTo>
                      <a:pt x="5" y="15"/>
                      <a:pt x="4" y="21"/>
                      <a:pt x="2" y="28"/>
                    </a:cubicBezTo>
                    <a:cubicBezTo>
                      <a:pt x="0" y="36"/>
                      <a:pt x="12" y="39"/>
                      <a:pt x="13" y="32"/>
                    </a:cubicBezTo>
                    <a:cubicBezTo>
                      <a:pt x="15" y="24"/>
                      <a:pt x="17" y="16"/>
                      <a:pt x="17" y="8"/>
                    </a:cubicBezTo>
                    <a:cubicBezTo>
                      <a:pt x="18" y="0"/>
                      <a:pt x="6" y="0"/>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2" name="Freeform 17"/>
              <p:cNvSpPr/>
              <p:nvPr/>
            </p:nvSpPr>
            <p:spPr bwMode="auto">
              <a:xfrm>
                <a:off x="2461" y="855"/>
                <a:ext cx="86" cy="83"/>
              </a:xfrm>
              <a:custGeom>
                <a:avLst/>
                <a:gdLst>
                  <a:gd name="T0" fmla="*/ 28 w 32"/>
                  <a:gd name="T1" fmla="*/ 1 h 31"/>
                  <a:gd name="T2" fmla="*/ 20 w 32"/>
                  <a:gd name="T3" fmla="*/ 3 h 31"/>
                  <a:gd name="T4" fmla="*/ 7 w 32"/>
                  <a:gd name="T5" fmla="*/ 17 h 31"/>
                  <a:gd name="T6" fmla="*/ 13 w 32"/>
                  <a:gd name="T7" fmla="*/ 28 h 31"/>
                  <a:gd name="T8" fmla="*/ 30 w 32"/>
                  <a:gd name="T9" fmla="*/ 9 h 31"/>
                  <a:gd name="T10" fmla="*/ 28 w 32"/>
                  <a:gd name="T11" fmla="*/ 1 h 31"/>
                </a:gdLst>
                <a:ahLst/>
                <a:cxnLst>
                  <a:cxn ang="0">
                    <a:pos x="T0" y="T1"/>
                  </a:cxn>
                  <a:cxn ang="0">
                    <a:pos x="T2" y="T3"/>
                  </a:cxn>
                  <a:cxn ang="0">
                    <a:pos x="T4" y="T5"/>
                  </a:cxn>
                  <a:cxn ang="0">
                    <a:pos x="T6" y="T7"/>
                  </a:cxn>
                  <a:cxn ang="0">
                    <a:pos x="T8" y="T9"/>
                  </a:cxn>
                  <a:cxn ang="0">
                    <a:pos x="T10" y="T11"/>
                  </a:cxn>
                </a:cxnLst>
                <a:rect l="0" t="0" r="r" b="b"/>
                <a:pathLst>
                  <a:path w="32" h="31">
                    <a:moveTo>
                      <a:pt x="28" y="1"/>
                    </a:moveTo>
                    <a:cubicBezTo>
                      <a:pt x="26" y="0"/>
                      <a:pt x="21" y="0"/>
                      <a:pt x="20" y="3"/>
                    </a:cubicBezTo>
                    <a:cubicBezTo>
                      <a:pt x="17" y="9"/>
                      <a:pt x="13" y="14"/>
                      <a:pt x="7" y="17"/>
                    </a:cubicBezTo>
                    <a:cubicBezTo>
                      <a:pt x="0" y="21"/>
                      <a:pt x="6" y="31"/>
                      <a:pt x="13" y="28"/>
                    </a:cubicBezTo>
                    <a:cubicBezTo>
                      <a:pt x="21" y="24"/>
                      <a:pt x="27" y="17"/>
                      <a:pt x="30" y="9"/>
                    </a:cubicBezTo>
                    <a:cubicBezTo>
                      <a:pt x="32" y="6"/>
                      <a:pt x="31" y="3"/>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3" name="Freeform 18"/>
              <p:cNvSpPr/>
              <p:nvPr/>
            </p:nvSpPr>
            <p:spPr bwMode="auto">
              <a:xfrm>
                <a:off x="2295" y="954"/>
                <a:ext cx="104" cy="43"/>
              </a:xfrm>
              <a:custGeom>
                <a:avLst/>
                <a:gdLst>
                  <a:gd name="T0" fmla="*/ 28 w 39"/>
                  <a:gd name="T1" fmla="*/ 1 h 16"/>
                  <a:gd name="T2" fmla="*/ 7 w 39"/>
                  <a:gd name="T3" fmla="*/ 4 h 16"/>
                  <a:gd name="T4" fmla="*/ 7 w 39"/>
                  <a:gd name="T5" fmla="*/ 16 h 16"/>
                  <a:gd name="T6" fmla="*/ 31 w 39"/>
                  <a:gd name="T7" fmla="*/ 13 h 16"/>
                  <a:gd name="T8" fmla="*/ 28 w 39"/>
                  <a:gd name="T9" fmla="*/ 1 h 16"/>
                </a:gdLst>
                <a:ahLst/>
                <a:cxnLst>
                  <a:cxn ang="0">
                    <a:pos x="T0" y="T1"/>
                  </a:cxn>
                  <a:cxn ang="0">
                    <a:pos x="T2" y="T3"/>
                  </a:cxn>
                  <a:cxn ang="0">
                    <a:pos x="T4" y="T5"/>
                  </a:cxn>
                  <a:cxn ang="0">
                    <a:pos x="T6" y="T7"/>
                  </a:cxn>
                  <a:cxn ang="0">
                    <a:pos x="T8" y="T9"/>
                  </a:cxn>
                </a:cxnLst>
                <a:rect l="0" t="0" r="r" b="b"/>
                <a:pathLst>
                  <a:path w="39" h="16">
                    <a:moveTo>
                      <a:pt x="28" y="1"/>
                    </a:moveTo>
                    <a:cubicBezTo>
                      <a:pt x="21" y="2"/>
                      <a:pt x="14" y="3"/>
                      <a:pt x="7" y="4"/>
                    </a:cubicBezTo>
                    <a:cubicBezTo>
                      <a:pt x="0" y="4"/>
                      <a:pt x="0" y="16"/>
                      <a:pt x="7" y="16"/>
                    </a:cubicBezTo>
                    <a:cubicBezTo>
                      <a:pt x="15" y="15"/>
                      <a:pt x="23" y="14"/>
                      <a:pt x="31" y="13"/>
                    </a:cubicBezTo>
                    <a:cubicBezTo>
                      <a:pt x="39" y="11"/>
                      <a:pt x="36" y="0"/>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4" name="Freeform 19"/>
              <p:cNvSpPr/>
              <p:nvPr/>
            </p:nvSpPr>
            <p:spPr bwMode="auto">
              <a:xfrm>
                <a:off x="2117" y="914"/>
                <a:ext cx="100" cy="69"/>
              </a:xfrm>
              <a:custGeom>
                <a:avLst/>
                <a:gdLst>
                  <a:gd name="T0" fmla="*/ 29 w 37"/>
                  <a:gd name="T1" fmla="*/ 12 h 26"/>
                  <a:gd name="T2" fmla="*/ 10 w 37"/>
                  <a:gd name="T3" fmla="*/ 2 h 26"/>
                  <a:gd name="T4" fmla="*/ 2 w 37"/>
                  <a:gd name="T5" fmla="*/ 5 h 26"/>
                  <a:gd name="T6" fmla="*/ 4 w 37"/>
                  <a:gd name="T7" fmla="*/ 13 h 26"/>
                  <a:gd name="T8" fmla="*/ 26 w 37"/>
                  <a:gd name="T9" fmla="*/ 24 h 26"/>
                  <a:gd name="T10" fmla="*/ 29 w 37"/>
                  <a:gd name="T11" fmla="*/ 12 h 26"/>
                </a:gdLst>
                <a:ahLst/>
                <a:cxnLst>
                  <a:cxn ang="0">
                    <a:pos x="T0" y="T1"/>
                  </a:cxn>
                  <a:cxn ang="0">
                    <a:pos x="T2" y="T3"/>
                  </a:cxn>
                  <a:cxn ang="0">
                    <a:pos x="T4" y="T5"/>
                  </a:cxn>
                  <a:cxn ang="0">
                    <a:pos x="T6" y="T7"/>
                  </a:cxn>
                  <a:cxn ang="0">
                    <a:pos x="T8" y="T9"/>
                  </a:cxn>
                  <a:cxn ang="0">
                    <a:pos x="T10" y="T11"/>
                  </a:cxn>
                </a:cxnLst>
                <a:rect l="0" t="0" r="r" b="b"/>
                <a:pathLst>
                  <a:path w="37" h="26">
                    <a:moveTo>
                      <a:pt x="29" y="12"/>
                    </a:moveTo>
                    <a:cubicBezTo>
                      <a:pt x="22" y="10"/>
                      <a:pt x="16" y="7"/>
                      <a:pt x="10" y="2"/>
                    </a:cubicBezTo>
                    <a:cubicBezTo>
                      <a:pt x="7" y="0"/>
                      <a:pt x="3" y="2"/>
                      <a:pt x="2" y="5"/>
                    </a:cubicBezTo>
                    <a:cubicBezTo>
                      <a:pt x="0" y="8"/>
                      <a:pt x="1" y="11"/>
                      <a:pt x="4" y="13"/>
                    </a:cubicBezTo>
                    <a:cubicBezTo>
                      <a:pt x="11" y="18"/>
                      <a:pt x="18" y="21"/>
                      <a:pt x="26" y="24"/>
                    </a:cubicBezTo>
                    <a:cubicBezTo>
                      <a:pt x="34" y="26"/>
                      <a:pt x="37" y="14"/>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5" name="Freeform 20"/>
              <p:cNvSpPr/>
              <p:nvPr/>
            </p:nvSpPr>
            <p:spPr bwMode="auto">
              <a:xfrm>
                <a:off x="1996" y="766"/>
                <a:ext cx="68" cy="97"/>
              </a:xfrm>
              <a:custGeom>
                <a:avLst/>
                <a:gdLst>
                  <a:gd name="T0" fmla="*/ 14 w 25"/>
                  <a:gd name="T1" fmla="*/ 7 h 36"/>
                  <a:gd name="T2" fmla="*/ 2 w 25"/>
                  <a:gd name="T3" fmla="*/ 11 h 36"/>
                  <a:gd name="T4" fmla="*/ 14 w 25"/>
                  <a:gd name="T5" fmla="*/ 34 h 36"/>
                  <a:gd name="T6" fmla="*/ 23 w 25"/>
                  <a:gd name="T7" fmla="*/ 34 h 36"/>
                  <a:gd name="T8" fmla="*/ 23 w 25"/>
                  <a:gd name="T9" fmla="*/ 25 h 36"/>
                  <a:gd name="T10" fmla="*/ 14 w 25"/>
                  <a:gd name="T11" fmla="*/ 7 h 36"/>
                </a:gdLst>
                <a:ahLst/>
                <a:cxnLst>
                  <a:cxn ang="0">
                    <a:pos x="T0" y="T1"/>
                  </a:cxn>
                  <a:cxn ang="0">
                    <a:pos x="T2" y="T3"/>
                  </a:cxn>
                  <a:cxn ang="0">
                    <a:pos x="T4" y="T5"/>
                  </a:cxn>
                  <a:cxn ang="0">
                    <a:pos x="T6" y="T7"/>
                  </a:cxn>
                  <a:cxn ang="0">
                    <a:pos x="T8" y="T9"/>
                  </a:cxn>
                  <a:cxn ang="0">
                    <a:pos x="T10" y="T11"/>
                  </a:cxn>
                </a:cxnLst>
                <a:rect l="0" t="0" r="r" b="b"/>
                <a:pathLst>
                  <a:path w="25" h="36">
                    <a:moveTo>
                      <a:pt x="14" y="7"/>
                    </a:moveTo>
                    <a:cubicBezTo>
                      <a:pt x="12" y="0"/>
                      <a:pt x="0" y="3"/>
                      <a:pt x="2" y="11"/>
                    </a:cubicBezTo>
                    <a:cubicBezTo>
                      <a:pt x="5" y="19"/>
                      <a:pt x="9" y="27"/>
                      <a:pt x="14" y="34"/>
                    </a:cubicBezTo>
                    <a:cubicBezTo>
                      <a:pt x="16" y="36"/>
                      <a:pt x="21" y="36"/>
                      <a:pt x="23" y="34"/>
                    </a:cubicBezTo>
                    <a:cubicBezTo>
                      <a:pt x="25" y="31"/>
                      <a:pt x="25" y="28"/>
                      <a:pt x="23" y="25"/>
                    </a:cubicBezTo>
                    <a:cubicBezTo>
                      <a:pt x="19" y="20"/>
                      <a:pt x="16" y="14"/>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6" name="Freeform 21"/>
              <p:cNvSpPr/>
              <p:nvPr/>
            </p:nvSpPr>
            <p:spPr bwMode="auto">
              <a:xfrm>
                <a:off x="1986" y="581"/>
                <a:ext cx="40" cy="107"/>
              </a:xfrm>
              <a:custGeom>
                <a:avLst/>
                <a:gdLst>
                  <a:gd name="T0" fmla="*/ 13 w 15"/>
                  <a:gd name="T1" fmla="*/ 33 h 40"/>
                  <a:gd name="T2" fmla="*/ 14 w 15"/>
                  <a:gd name="T3" fmla="*/ 11 h 40"/>
                  <a:gd name="T4" fmla="*/ 3 w 15"/>
                  <a:gd name="T5" fmla="*/ 8 h 40"/>
                  <a:gd name="T6" fmla="*/ 1 w 15"/>
                  <a:gd name="T7" fmla="*/ 33 h 40"/>
                  <a:gd name="T8" fmla="*/ 13 w 15"/>
                  <a:gd name="T9" fmla="*/ 33 h 40"/>
                </a:gdLst>
                <a:ahLst/>
                <a:cxnLst>
                  <a:cxn ang="0">
                    <a:pos x="T0" y="T1"/>
                  </a:cxn>
                  <a:cxn ang="0">
                    <a:pos x="T2" y="T3"/>
                  </a:cxn>
                  <a:cxn ang="0">
                    <a:pos x="T4" y="T5"/>
                  </a:cxn>
                  <a:cxn ang="0">
                    <a:pos x="T6" y="T7"/>
                  </a:cxn>
                  <a:cxn ang="0">
                    <a:pos x="T8" y="T9"/>
                  </a:cxn>
                </a:cxnLst>
                <a:rect l="0" t="0" r="r" b="b"/>
                <a:pathLst>
                  <a:path w="15" h="40">
                    <a:moveTo>
                      <a:pt x="13" y="33"/>
                    </a:moveTo>
                    <a:cubicBezTo>
                      <a:pt x="12" y="25"/>
                      <a:pt x="13" y="18"/>
                      <a:pt x="14" y="11"/>
                    </a:cubicBezTo>
                    <a:cubicBezTo>
                      <a:pt x="15" y="3"/>
                      <a:pt x="4" y="0"/>
                      <a:pt x="3" y="8"/>
                    </a:cubicBezTo>
                    <a:cubicBezTo>
                      <a:pt x="1" y="16"/>
                      <a:pt x="0" y="24"/>
                      <a:pt x="1" y="33"/>
                    </a:cubicBezTo>
                    <a:cubicBezTo>
                      <a:pt x="1" y="40"/>
                      <a:pt x="13" y="40"/>
                      <a:pt x="13"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7" name="Freeform 22"/>
              <p:cNvSpPr/>
              <p:nvPr/>
            </p:nvSpPr>
            <p:spPr bwMode="auto">
              <a:xfrm>
                <a:off x="2045" y="430"/>
                <a:ext cx="91" cy="83"/>
              </a:xfrm>
              <a:custGeom>
                <a:avLst/>
                <a:gdLst>
                  <a:gd name="T0" fmla="*/ 22 w 34"/>
                  <a:gd name="T1" fmla="*/ 4 h 31"/>
                  <a:gd name="T2" fmla="*/ 3 w 34"/>
                  <a:gd name="T3" fmla="*/ 20 h 31"/>
                  <a:gd name="T4" fmla="*/ 3 w 34"/>
                  <a:gd name="T5" fmla="*/ 29 h 31"/>
                  <a:gd name="T6" fmla="*/ 11 w 34"/>
                  <a:gd name="T7" fmla="*/ 29 h 31"/>
                  <a:gd name="T8" fmla="*/ 28 w 34"/>
                  <a:gd name="T9" fmla="*/ 14 h 31"/>
                  <a:gd name="T10" fmla="*/ 22 w 34"/>
                  <a:gd name="T11" fmla="*/ 4 h 31"/>
                </a:gdLst>
                <a:ahLst/>
                <a:cxnLst>
                  <a:cxn ang="0">
                    <a:pos x="T0" y="T1"/>
                  </a:cxn>
                  <a:cxn ang="0">
                    <a:pos x="T2" y="T3"/>
                  </a:cxn>
                  <a:cxn ang="0">
                    <a:pos x="T4" y="T5"/>
                  </a:cxn>
                  <a:cxn ang="0">
                    <a:pos x="T6" y="T7"/>
                  </a:cxn>
                  <a:cxn ang="0">
                    <a:pos x="T8" y="T9"/>
                  </a:cxn>
                  <a:cxn ang="0">
                    <a:pos x="T10" y="T11"/>
                  </a:cxn>
                </a:cxnLst>
                <a:rect l="0" t="0" r="r" b="b"/>
                <a:pathLst>
                  <a:path w="34" h="31">
                    <a:moveTo>
                      <a:pt x="22" y="4"/>
                    </a:moveTo>
                    <a:cubicBezTo>
                      <a:pt x="14" y="8"/>
                      <a:pt x="8" y="14"/>
                      <a:pt x="3" y="20"/>
                    </a:cubicBezTo>
                    <a:cubicBezTo>
                      <a:pt x="1" y="23"/>
                      <a:pt x="0" y="26"/>
                      <a:pt x="3" y="29"/>
                    </a:cubicBezTo>
                    <a:cubicBezTo>
                      <a:pt x="5" y="31"/>
                      <a:pt x="9" y="31"/>
                      <a:pt x="11" y="29"/>
                    </a:cubicBezTo>
                    <a:cubicBezTo>
                      <a:pt x="16" y="23"/>
                      <a:pt x="21" y="18"/>
                      <a:pt x="28" y="14"/>
                    </a:cubicBezTo>
                    <a:cubicBezTo>
                      <a:pt x="34" y="10"/>
                      <a:pt x="28" y="0"/>
                      <a:pt x="2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grpSp>
        <p:nvGrpSpPr>
          <p:cNvPr id="238" name="组合 237"/>
          <p:cNvGrpSpPr/>
          <p:nvPr/>
        </p:nvGrpSpPr>
        <p:grpSpPr>
          <a:xfrm>
            <a:off x="6217158" y="1880194"/>
            <a:ext cx="718040" cy="718040"/>
            <a:chOff x="5213804" y="3986816"/>
            <a:chExt cx="718040" cy="718040"/>
          </a:xfrm>
        </p:grpSpPr>
        <p:sp>
          <p:nvSpPr>
            <p:cNvPr id="239" name="Shape 1806"/>
            <p:cNvSpPr/>
            <p:nvPr/>
          </p:nvSpPr>
          <p:spPr>
            <a:xfrm>
              <a:off x="5213804" y="3986816"/>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240" name="Group 10"/>
            <p:cNvGrpSpPr>
              <a:grpSpLocks noChangeAspect="1"/>
            </p:cNvGrpSpPr>
            <p:nvPr/>
          </p:nvGrpSpPr>
          <p:grpSpPr bwMode="auto">
            <a:xfrm>
              <a:off x="5386922" y="4154789"/>
              <a:ext cx="389827" cy="390857"/>
              <a:chOff x="1728" y="113"/>
              <a:chExt cx="1136" cy="1139"/>
            </a:xfrm>
            <a:solidFill>
              <a:srgbClr val="132F95"/>
            </a:solidFill>
          </p:grpSpPr>
          <p:sp>
            <p:nvSpPr>
              <p:cNvPr id="241" name="Freeform 11"/>
              <p:cNvSpPr>
                <a:spLocks noEditPoints="1"/>
              </p:cNvSpPr>
              <p:nvPr/>
            </p:nvSpPr>
            <p:spPr bwMode="auto">
              <a:xfrm>
                <a:off x="2099" y="460"/>
                <a:ext cx="470" cy="419"/>
              </a:xfrm>
              <a:custGeom>
                <a:avLst/>
                <a:gdLst>
                  <a:gd name="T0" fmla="*/ 68 w 175"/>
                  <a:gd name="T1" fmla="*/ 11 h 156"/>
                  <a:gd name="T2" fmla="*/ 2 w 175"/>
                  <a:gd name="T3" fmla="*/ 85 h 156"/>
                  <a:gd name="T4" fmla="*/ 77 w 175"/>
                  <a:gd name="T5" fmla="*/ 155 h 156"/>
                  <a:gd name="T6" fmla="*/ 68 w 175"/>
                  <a:gd name="T7" fmla="*/ 11 h 156"/>
                  <a:gd name="T8" fmla="*/ 77 w 175"/>
                  <a:gd name="T9" fmla="*/ 143 h 156"/>
                  <a:gd name="T10" fmla="*/ 14 w 175"/>
                  <a:gd name="T11" fmla="*/ 85 h 156"/>
                  <a:gd name="T12" fmla="*/ 68 w 175"/>
                  <a:gd name="T13" fmla="*/ 23 h 156"/>
                  <a:gd name="T14" fmla="*/ 77 w 175"/>
                  <a:gd name="T15" fmla="*/ 143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6">
                    <a:moveTo>
                      <a:pt x="68" y="11"/>
                    </a:moveTo>
                    <a:cubicBezTo>
                      <a:pt x="30" y="15"/>
                      <a:pt x="0" y="46"/>
                      <a:pt x="2" y="85"/>
                    </a:cubicBezTo>
                    <a:cubicBezTo>
                      <a:pt x="4" y="125"/>
                      <a:pt x="37" y="155"/>
                      <a:pt x="77" y="155"/>
                    </a:cubicBezTo>
                    <a:cubicBezTo>
                      <a:pt x="175" y="156"/>
                      <a:pt x="164" y="0"/>
                      <a:pt x="68" y="11"/>
                    </a:cubicBezTo>
                    <a:close/>
                    <a:moveTo>
                      <a:pt x="77" y="143"/>
                    </a:moveTo>
                    <a:cubicBezTo>
                      <a:pt x="44" y="143"/>
                      <a:pt x="16" y="118"/>
                      <a:pt x="14" y="85"/>
                    </a:cubicBezTo>
                    <a:cubicBezTo>
                      <a:pt x="12" y="53"/>
                      <a:pt x="37" y="26"/>
                      <a:pt x="68" y="23"/>
                    </a:cubicBezTo>
                    <a:cubicBezTo>
                      <a:pt x="149" y="14"/>
                      <a:pt x="159" y="143"/>
                      <a:pt x="77"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2" name="Freeform 12"/>
              <p:cNvSpPr>
                <a:spLocks noEditPoints="1"/>
              </p:cNvSpPr>
              <p:nvPr/>
            </p:nvSpPr>
            <p:spPr bwMode="auto">
              <a:xfrm>
                <a:off x="1728" y="113"/>
                <a:ext cx="1136" cy="1139"/>
              </a:xfrm>
              <a:custGeom>
                <a:avLst/>
                <a:gdLst>
                  <a:gd name="T0" fmla="*/ 413 w 423"/>
                  <a:gd name="T1" fmla="*/ 178 h 424"/>
                  <a:gd name="T2" fmla="*/ 362 w 423"/>
                  <a:gd name="T3" fmla="*/ 142 h 424"/>
                  <a:gd name="T4" fmla="*/ 378 w 423"/>
                  <a:gd name="T5" fmla="*/ 107 h 424"/>
                  <a:gd name="T6" fmla="*/ 361 w 423"/>
                  <a:gd name="T7" fmla="*/ 69 h 424"/>
                  <a:gd name="T8" fmla="*/ 299 w 423"/>
                  <a:gd name="T9" fmla="*/ 72 h 424"/>
                  <a:gd name="T10" fmla="*/ 253 w 423"/>
                  <a:gd name="T11" fmla="*/ 44 h 424"/>
                  <a:gd name="T12" fmla="*/ 208 w 423"/>
                  <a:gd name="T13" fmla="*/ 8 h 424"/>
                  <a:gd name="T14" fmla="*/ 172 w 423"/>
                  <a:gd name="T15" fmla="*/ 50 h 424"/>
                  <a:gd name="T16" fmla="*/ 127 w 423"/>
                  <a:gd name="T17" fmla="*/ 73 h 424"/>
                  <a:gd name="T18" fmla="*/ 57 w 423"/>
                  <a:gd name="T19" fmla="*/ 79 h 424"/>
                  <a:gd name="T20" fmla="*/ 50 w 423"/>
                  <a:gd name="T21" fmla="*/ 174 h 424"/>
                  <a:gd name="T22" fmla="*/ 5 w 423"/>
                  <a:gd name="T23" fmla="*/ 224 h 424"/>
                  <a:gd name="T24" fmla="*/ 53 w 423"/>
                  <a:gd name="T25" fmla="*/ 254 h 424"/>
                  <a:gd name="T26" fmla="*/ 68 w 423"/>
                  <a:gd name="T27" fmla="*/ 296 h 424"/>
                  <a:gd name="T28" fmla="*/ 44 w 423"/>
                  <a:gd name="T29" fmla="*/ 333 h 424"/>
                  <a:gd name="T30" fmla="*/ 128 w 423"/>
                  <a:gd name="T31" fmla="*/ 356 h 424"/>
                  <a:gd name="T32" fmla="*/ 177 w 423"/>
                  <a:gd name="T33" fmla="*/ 416 h 424"/>
                  <a:gd name="T34" fmla="*/ 240 w 423"/>
                  <a:gd name="T35" fmla="*/ 420 h 424"/>
                  <a:gd name="T36" fmla="*/ 250 w 423"/>
                  <a:gd name="T37" fmla="*/ 377 h 424"/>
                  <a:gd name="T38" fmla="*/ 308 w 423"/>
                  <a:gd name="T39" fmla="*/ 359 h 424"/>
                  <a:gd name="T40" fmla="*/ 376 w 423"/>
                  <a:gd name="T41" fmla="*/ 343 h 424"/>
                  <a:gd name="T42" fmla="*/ 359 w 423"/>
                  <a:gd name="T43" fmla="*/ 290 h 424"/>
                  <a:gd name="T44" fmla="*/ 413 w 423"/>
                  <a:gd name="T45" fmla="*/ 250 h 424"/>
                  <a:gd name="T46" fmla="*/ 400 w 423"/>
                  <a:gd name="T47" fmla="*/ 240 h 424"/>
                  <a:gd name="T48" fmla="*/ 363 w 423"/>
                  <a:gd name="T49" fmla="*/ 242 h 424"/>
                  <a:gd name="T50" fmla="*/ 342 w 423"/>
                  <a:gd name="T51" fmla="*/ 293 h 424"/>
                  <a:gd name="T52" fmla="*/ 366 w 423"/>
                  <a:gd name="T53" fmla="*/ 329 h 424"/>
                  <a:gd name="T54" fmla="*/ 337 w 423"/>
                  <a:gd name="T55" fmla="*/ 366 h 424"/>
                  <a:gd name="T56" fmla="*/ 302 w 423"/>
                  <a:gd name="T57" fmla="*/ 340 h 424"/>
                  <a:gd name="T58" fmla="*/ 243 w 423"/>
                  <a:gd name="T59" fmla="*/ 363 h 424"/>
                  <a:gd name="T60" fmla="*/ 240 w 423"/>
                  <a:gd name="T61" fmla="*/ 390 h 424"/>
                  <a:gd name="T62" fmla="*/ 186 w 423"/>
                  <a:gd name="T63" fmla="*/ 394 h 424"/>
                  <a:gd name="T64" fmla="*/ 181 w 423"/>
                  <a:gd name="T65" fmla="*/ 363 h 424"/>
                  <a:gd name="T66" fmla="*/ 129 w 423"/>
                  <a:gd name="T67" fmla="*/ 342 h 424"/>
                  <a:gd name="T68" fmla="*/ 101 w 423"/>
                  <a:gd name="T69" fmla="*/ 364 h 424"/>
                  <a:gd name="T70" fmla="*/ 58 w 423"/>
                  <a:gd name="T71" fmla="*/ 325 h 424"/>
                  <a:gd name="T72" fmla="*/ 80 w 423"/>
                  <a:gd name="T73" fmla="*/ 293 h 424"/>
                  <a:gd name="T74" fmla="*/ 63 w 423"/>
                  <a:gd name="T75" fmla="*/ 246 h 424"/>
                  <a:gd name="T76" fmla="*/ 38 w 423"/>
                  <a:gd name="T77" fmla="*/ 243 h 424"/>
                  <a:gd name="T78" fmla="*/ 17 w 423"/>
                  <a:gd name="T79" fmla="*/ 202 h 424"/>
                  <a:gd name="T80" fmla="*/ 53 w 423"/>
                  <a:gd name="T81" fmla="*/ 186 h 424"/>
                  <a:gd name="T82" fmla="*/ 85 w 423"/>
                  <a:gd name="T83" fmla="*/ 130 h 424"/>
                  <a:gd name="T84" fmla="*/ 65 w 423"/>
                  <a:gd name="T85" fmla="*/ 88 h 424"/>
                  <a:gd name="T86" fmla="*/ 120 w 423"/>
                  <a:gd name="T87" fmla="*/ 84 h 424"/>
                  <a:gd name="T88" fmla="*/ 170 w 423"/>
                  <a:gd name="T89" fmla="*/ 67 h 424"/>
                  <a:gd name="T90" fmla="*/ 184 w 423"/>
                  <a:gd name="T91" fmla="*/ 47 h 424"/>
                  <a:gd name="T92" fmla="*/ 205 w 423"/>
                  <a:gd name="T93" fmla="*/ 20 h 424"/>
                  <a:gd name="T94" fmla="*/ 238 w 423"/>
                  <a:gd name="T95" fmla="*/ 22 h 424"/>
                  <a:gd name="T96" fmla="*/ 242 w 423"/>
                  <a:gd name="T97" fmla="*/ 58 h 424"/>
                  <a:gd name="T98" fmla="*/ 296 w 423"/>
                  <a:gd name="T99" fmla="*/ 85 h 424"/>
                  <a:gd name="T100" fmla="*/ 305 w 423"/>
                  <a:gd name="T101" fmla="*/ 84 h 424"/>
                  <a:gd name="T102" fmla="*/ 350 w 423"/>
                  <a:gd name="T103" fmla="*/ 75 h 424"/>
                  <a:gd name="T104" fmla="*/ 346 w 423"/>
                  <a:gd name="T105" fmla="*/ 118 h 424"/>
                  <a:gd name="T106" fmla="*/ 352 w 423"/>
                  <a:gd name="T107" fmla="*/ 151 h 424"/>
                  <a:gd name="T108" fmla="*/ 366 w 423"/>
                  <a:gd name="T109" fmla="*/ 184 h 424"/>
                  <a:gd name="T110" fmla="*/ 407 w 423"/>
                  <a:gd name="T111" fmla="*/ 21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3" h="424">
                    <a:moveTo>
                      <a:pt x="419" y="216"/>
                    </a:moveTo>
                    <a:cubicBezTo>
                      <a:pt x="419" y="206"/>
                      <a:pt x="422" y="186"/>
                      <a:pt x="413" y="178"/>
                    </a:cubicBezTo>
                    <a:cubicBezTo>
                      <a:pt x="405" y="171"/>
                      <a:pt x="384" y="172"/>
                      <a:pt x="371" y="172"/>
                    </a:cubicBezTo>
                    <a:cubicBezTo>
                      <a:pt x="368" y="162"/>
                      <a:pt x="366" y="151"/>
                      <a:pt x="362" y="142"/>
                    </a:cubicBezTo>
                    <a:cubicBezTo>
                      <a:pt x="360" y="138"/>
                      <a:pt x="354" y="130"/>
                      <a:pt x="355" y="126"/>
                    </a:cubicBezTo>
                    <a:cubicBezTo>
                      <a:pt x="356" y="121"/>
                      <a:pt x="374" y="113"/>
                      <a:pt x="378" y="107"/>
                    </a:cubicBezTo>
                    <a:cubicBezTo>
                      <a:pt x="381" y="103"/>
                      <a:pt x="383" y="98"/>
                      <a:pt x="381" y="93"/>
                    </a:cubicBezTo>
                    <a:cubicBezTo>
                      <a:pt x="379" y="83"/>
                      <a:pt x="367" y="76"/>
                      <a:pt x="361" y="69"/>
                    </a:cubicBezTo>
                    <a:cubicBezTo>
                      <a:pt x="354" y="63"/>
                      <a:pt x="346" y="51"/>
                      <a:pt x="337" y="48"/>
                    </a:cubicBezTo>
                    <a:cubicBezTo>
                      <a:pt x="323" y="42"/>
                      <a:pt x="309" y="62"/>
                      <a:pt x="299" y="72"/>
                    </a:cubicBezTo>
                    <a:cubicBezTo>
                      <a:pt x="288" y="66"/>
                      <a:pt x="276" y="62"/>
                      <a:pt x="264" y="57"/>
                    </a:cubicBezTo>
                    <a:cubicBezTo>
                      <a:pt x="256" y="53"/>
                      <a:pt x="254" y="52"/>
                      <a:pt x="253" y="44"/>
                    </a:cubicBezTo>
                    <a:cubicBezTo>
                      <a:pt x="251" y="37"/>
                      <a:pt x="254" y="29"/>
                      <a:pt x="252" y="22"/>
                    </a:cubicBezTo>
                    <a:cubicBezTo>
                      <a:pt x="247" y="0"/>
                      <a:pt x="225" y="7"/>
                      <a:pt x="208" y="8"/>
                    </a:cubicBezTo>
                    <a:cubicBezTo>
                      <a:pt x="191" y="10"/>
                      <a:pt x="172" y="6"/>
                      <a:pt x="171" y="28"/>
                    </a:cubicBezTo>
                    <a:cubicBezTo>
                      <a:pt x="171" y="35"/>
                      <a:pt x="174" y="44"/>
                      <a:pt x="172" y="50"/>
                    </a:cubicBezTo>
                    <a:cubicBezTo>
                      <a:pt x="170" y="56"/>
                      <a:pt x="168" y="54"/>
                      <a:pt x="160" y="57"/>
                    </a:cubicBezTo>
                    <a:cubicBezTo>
                      <a:pt x="148" y="61"/>
                      <a:pt x="138" y="67"/>
                      <a:pt x="127" y="73"/>
                    </a:cubicBezTo>
                    <a:cubicBezTo>
                      <a:pt x="119" y="63"/>
                      <a:pt x="109" y="49"/>
                      <a:pt x="95" y="50"/>
                    </a:cubicBezTo>
                    <a:cubicBezTo>
                      <a:pt x="80" y="51"/>
                      <a:pt x="66" y="70"/>
                      <a:pt x="57" y="79"/>
                    </a:cubicBezTo>
                    <a:cubicBezTo>
                      <a:pt x="38" y="99"/>
                      <a:pt x="58" y="112"/>
                      <a:pt x="72" y="127"/>
                    </a:cubicBezTo>
                    <a:cubicBezTo>
                      <a:pt x="62" y="142"/>
                      <a:pt x="55" y="157"/>
                      <a:pt x="50" y="174"/>
                    </a:cubicBezTo>
                    <a:cubicBezTo>
                      <a:pt x="37" y="171"/>
                      <a:pt x="19" y="169"/>
                      <a:pt x="10" y="178"/>
                    </a:cubicBezTo>
                    <a:cubicBezTo>
                      <a:pt x="0" y="188"/>
                      <a:pt x="5" y="212"/>
                      <a:pt x="5" y="224"/>
                    </a:cubicBezTo>
                    <a:cubicBezTo>
                      <a:pt x="6" y="234"/>
                      <a:pt x="6" y="247"/>
                      <a:pt x="16" y="253"/>
                    </a:cubicBezTo>
                    <a:cubicBezTo>
                      <a:pt x="25" y="258"/>
                      <a:pt x="41" y="256"/>
                      <a:pt x="53" y="254"/>
                    </a:cubicBezTo>
                    <a:cubicBezTo>
                      <a:pt x="55" y="265"/>
                      <a:pt x="59" y="275"/>
                      <a:pt x="63" y="285"/>
                    </a:cubicBezTo>
                    <a:cubicBezTo>
                      <a:pt x="64" y="287"/>
                      <a:pt x="69" y="294"/>
                      <a:pt x="68" y="296"/>
                    </a:cubicBezTo>
                    <a:cubicBezTo>
                      <a:pt x="68" y="296"/>
                      <a:pt x="66" y="298"/>
                      <a:pt x="65" y="300"/>
                    </a:cubicBezTo>
                    <a:cubicBezTo>
                      <a:pt x="59" y="310"/>
                      <a:pt x="39" y="319"/>
                      <a:pt x="44" y="333"/>
                    </a:cubicBezTo>
                    <a:cubicBezTo>
                      <a:pt x="49" y="347"/>
                      <a:pt x="77" y="371"/>
                      <a:pt x="90" y="376"/>
                    </a:cubicBezTo>
                    <a:cubicBezTo>
                      <a:pt x="105" y="382"/>
                      <a:pt x="118" y="366"/>
                      <a:pt x="128" y="356"/>
                    </a:cubicBezTo>
                    <a:cubicBezTo>
                      <a:pt x="142" y="366"/>
                      <a:pt x="157" y="372"/>
                      <a:pt x="175" y="375"/>
                    </a:cubicBezTo>
                    <a:cubicBezTo>
                      <a:pt x="174" y="388"/>
                      <a:pt x="169" y="406"/>
                      <a:pt x="177" y="416"/>
                    </a:cubicBezTo>
                    <a:cubicBezTo>
                      <a:pt x="183" y="423"/>
                      <a:pt x="198" y="422"/>
                      <a:pt x="206" y="422"/>
                    </a:cubicBezTo>
                    <a:cubicBezTo>
                      <a:pt x="216" y="422"/>
                      <a:pt x="230" y="424"/>
                      <a:pt x="240" y="420"/>
                    </a:cubicBezTo>
                    <a:cubicBezTo>
                      <a:pt x="247" y="417"/>
                      <a:pt x="251" y="412"/>
                      <a:pt x="252" y="405"/>
                    </a:cubicBezTo>
                    <a:cubicBezTo>
                      <a:pt x="254" y="397"/>
                      <a:pt x="247" y="383"/>
                      <a:pt x="250" y="377"/>
                    </a:cubicBezTo>
                    <a:cubicBezTo>
                      <a:pt x="253" y="371"/>
                      <a:pt x="271" y="368"/>
                      <a:pt x="277" y="365"/>
                    </a:cubicBezTo>
                    <a:cubicBezTo>
                      <a:pt x="288" y="359"/>
                      <a:pt x="297" y="349"/>
                      <a:pt x="308" y="359"/>
                    </a:cubicBezTo>
                    <a:cubicBezTo>
                      <a:pt x="320" y="369"/>
                      <a:pt x="325" y="388"/>
                      <a:pt x="342" y="377"/>
                    </a:cubicBezTo>
                    <a:cubicBezTo>
                      <a:pt x="355" y="370"/>
                      <a:pt x="368" y="355"/>
                      <a:pt x="376" y="343"/>
                    </a:cubicBezTo>
                    <a:cubicBezTo>
                      <a:pt x="384" y="329"/>
                      <a:pt x="378" y="324"/>
                      <a:pt x="367" y="314"/>
                    </a:cubicBezTo>
                    <a:cubicBezTo>
                      <a:pt x="356" y="304"/>
                      <a:pt x="352" y="305"/>
                      <a:pt x="359" y="290"/>
                    </a:cubicBezTo>
                    <a:cubicBezTo>
                      <a:pt x="364" y="277"/>
                      <a:pt x="368" y="265"/>
                      <a:pt x="372" y="252"/>
                    </a:cubicBezTo>
                    <a:cubicBezTo>
                      <a:pt x="384" y="253"/>
                      <a:pt x="403" y="256"/>
                      <a:pt x="413" y="250"/>
                    </a:cubicBezTo>
                    <a:cubicBezTo>
                      <a:pt x="423" y="243"/>
                      <a:pt x="420" y="226"/>
                      <a:pt x="419" y="216"/>
                    </a:cubicBezTo>
                    <a:close/>
                    <a:moveTo>
                      <a:pt x="400" y="240"/>
                    </a:moveTo>
                    <a:cubicBezTo>
                      <a:pt x="391" y="243"/>
                      <a:pt x="376" y="240"/>
                      <a:pt x="367" y="240"/>
                    </a:cubicBezTo>
                    <a:cubicBezTo>
                      <a:pt x="365" y="240"/>
                      <a:pt x="364" y="241"/>
                      <a:pt x="363" y="242"/>
                    </a:cubicBezTo>
                    <a:cubicBezTo>
                      <a:pt x="362" y="243"/>
                      <a:pt x="362" y="243"/>
                      <a:pt x="361" y="244"/>
                    </a:cubicBezTo>
                    <a:cubicBezTo>
                      <a:pt x="356" y="261"/>
                      <a:pt x="348" y="277"/>
                      <a:pt x="342" y="293"/>
                    </a:cubicBezTo>
                    <a:cubicBezTo>
                      <a:pt x="340" y="301"/>
                      <a:pt x="341" y="305"/>
                      <a:pt x="345" y="311"/>
                    </a:cubicBezTo>
                    <a:cubicBezTo>
                      <a:pt x="351" y="317"/>
                      <a:pt x="363" y="322"/>
                      <a:pt x="366" y="329"/>
                    </a:cubicBezTo>
                    <a:cubicBezTo>
                      <a:pt x="370" y="338"/>
                      <a:pt x="353" y="352"/>
                      <a:pt x="348" y="357"/>
                    </a:cubicBezTo>
                    <a:cubicBezTo>
                      <a:pt x="346" y="359"/>
                      <a:pt x="341" y="365"/>
                      <a:pt x="337" y="366"/>
                    </a:cubicBezTo>
                    <a:cubicBezTo>
                      <a:pt x="330" y="368"/>
                      <a:pt x="327" y="363"/>
                      <a:pt x="322" y="357"/>
                    </a:cubicBezTo>
                    <a:cubicBezTo>
                      <a:pt x="317" y="351"/>
                      <a:pt x="311" y="341"/>
                      <a:pt x="302" y="340"/>
                    </a:cubicBezTo>
                    <a:cubicBezTo>
                      <a:pt x="296" y="339"/>
                      <a:pt x="289" y="344"/>
                      <a:pt x="284" y="347"/>
                    </a:cubicBezTo>
                    <a:cubicBezTo>
                      <a:pt x="270" y="355"/>
                      <a:pt x="259" y="361"/>
                      <a:pt x="243" y="363"/>
                    </a:cubicBezTo>
                    <a:cubicBezTo>
                      <a:pt x="241" y="364"/>
                      <a:pt x="239" y="366"/>
                      <a:pt x="239" y="367"/>
                    </a:cubicBezTo>
                    <a:cubicBezTo>
                      <a:pt x="238" y="375"/>
                      <a:pt x="240" y="382"/>
                      <a:pt x="240" y="390"/>
                    </a:cubicBezTo>
                    <a:cubicBezTo>
                      <a:pt x="240" y="410"/>
                      <a:pt x="222" y="410"/>
                      <a:pt x="206" y="410"/>
                    </a:cubicBezTo>
                    <a:cubicBezTo>
                      <a:pt x="191" y="409"/>
                      <a:pt x="185" y="409"/>
                      <a:pt x="186" y="394"/>
                    </a:cubicBezTo>
                    <a:cubicBezTo>
                      <a:pt x="186" y="386"/>
                      <a:pt x="187" y="378"/>
                      <a:pt x="187" y="369"/>
                    </a:cubicBezTo>
                    <a:cubicBezTo>
                      <a:pt x="186" y="366"/>
                      <a:pt x="184" y="364"/>
                      <a:pt x="181" y="363"/>
                    </a:cubicBezTo>
                    <a:cubicBezTo>
                      <a:pt x="162" y="362"/>
                      <a:pt x="146" y="355"/>
                      <a:pt x="132" y="344"/>
                    </a:cubicBezTo>
                    <a:cubicBezTo>
                      <a:pt x="131" y="343"/>
                      <a:pt x="130" y="343"/>
                      <a:pt x="129" y="342"/>
                    </a:cubicBezTo>
                    <a:cubicBezTo>
                      <a:pt x="127" y="342"/>
                      <a:pt x="125" y="342"/>
                      <a:pt x="123" y="344"/>
                    </a:cubicBezTo>
                    <a:cubicBezTo>
                      <a:pt x="118" y="348"/>
                      <a:pt x="108" y="362"/>
                      <a:pt x="101" y="364"/>
                    </a:cubicBezTo>
                    <a:cubicBezTo>
                      <a:pt x="90" y="367"/>
                      <a:pt x="79" y="353"/>
                      <a:pt x="72" y="346"/>
                    </a:cubicBezTo>
                    <a:cubicBezTo>
                      <a:pt x="66" y="341"/>
                      <a:pt x="55" y="334"/>
                      <a:pt x="58" y="325"/>
                    </a:cubicBezTo>
                    <a:cubicBezTo>
                      <a:pt x="60" y="318"/>
                      <a:pt x="70" y="312"/>
                      <a:pt x="75" y="307"/>
                    </a:cubicBezTo>
                    <a:cubicBezTo>
                      <a:pt x="80" y="302"/>
                      <a:pt x="82" y="301"/>
                      <a:pt x="80" y="293"/>
                    </a:cubicBezTo>
                    <a:cubicBezTo>
                      <a:pt x="79" y="285"/>
                      <a:pt x="73" y="278"/>
                      <a:pt x="70" y="270"/>
                    </a:cubicBezTo>
                    <a:cubicBezTo>
                      <a:pt x="67" y="262"/>
                      <a:pt x="65" y="254"/>
                      <a:pt x="63" y="246"/>
                    </a:cubicBezTo>
                    <a:cubicBezTo>
                      <a:pt x="62" y="243"/>
                      <a:pt x="60" y="241"/>
                      <a:pt x="57" y="241"/>
                    </a:cubicBezTo>
                    <a:cubicBezTo>
                      <a:pt x="51" y="242"/>
                      <a:pt x="45" y="243"/>
                      <a:pt x="38" y="243"/>
                    </a:cubicBezTo>
                    <a:cubicBezTo>
                      <a:pt x="27" y="243"/>
                      <a:pt x="21" y="245"/>
                      <a:pt x="18" y="232"/>
                    </a:cubicBezTo>
                    <a:cubicBezTo>
                      <a:pt x="17" y="223"/>
                      <a:pt x="16" y="211"/>
                      <a:pt x="17" y="202"/>
                    </a:cubicBezTo>
                    <a:cubicBezTo>
                      <a:pt x="17" y="197"/>
                      <a:pt x="18" y="188"/>
                      <a:pt x="23" y="185"/>
                    </a:cubicBezTo>
                    <a:cubicBezTo>
                      <a:pt x="29" y="182"/>
                      <a:pt x="47" y="185"/>
                      <a:pt x="53" y="186"/>
                    </a:cubicBezTo>
                    <a:cubicBezTo>
                      <a:pt x="56" y="187"/>
                      <a:pt x="60" y="186"/>
                      <a:pt x="61" y="182"/>
                    </a:cubicBezTo>
                    <a:cubicBezTo>
                      <a:pt x="65" y="163"/>
                      <a:pt x="73" y="146"/>
                      <a:pt x="85" y="130"/>
                    </a:cubicBezTo>
                    <a:cubicBezTo>
                      <a:pt x="87" y="128"/>
                      <a:pt x="86" y="124"/>
                      <a:pt x="84" y="123"/>
                    </a:cubicBezTo>
                    <a:cubicBezTo>
                      <a:pt x="76" y="113"/>
                      <a:pt x="56" y="102"/>
                      <a:pt x="65" y="88"/>
                    </a:cubicBezTo>
                    <a:cubicBezTo>
                      <a:pt x="69" y="82"/>
                      <a:pt x="80" y="71"/>
                      <a:pt x="86" y="68"/>
                    </a:cubicBezTo>
                    <a:cubicBezTo>
                      <a:pt x="103" y="60"/>
                      <a:pt x="110" y="73"/>
                      <a:pt x="120" y="84"/>
                    </a:cubicBezTo>
                    <a:cubicBezTo>
                      <a:pt x="122" y="87"/>
                      <a:pt x="125" y="89"/>
                      <a:pt x="128" y="87"/>
                    </a:cubicBezTo>
                    <a:cubicBezTo>
                      <a:pt x="142" y="78"/>
                      <a:pt x="155" y="72"/>
                      <a:pt x="170" y="67"/>
                    </a:cubicBezTo>
                    <a:cubicBezTo>
                      <a:pt x="173" y="66"/>
                      <a:pt x="178" y="64"/>
                      <a:pt x="180" y="62"/>
                    </a:cubicBezTo>
                    <a:cubicBezTo>
                      <a:pt x="184" y="58"/>
                      <a:pt x="184" y="52"/>
                      <a:pt x="184" y="47"/>
                    </a:cubicBezTo>
                    <a:cubicBezTo>
                      <a:pt x="184" y="42"/>
                      <a:pt x="182" y="36"/>
                      <a:pt x="183" y="31"/>
                    </a:cubicBezTo>
                    <a:cubicBezTo>
                      <a:pt x="185" y="21"/>
                      <a:pt x="196" y="21"/>
                      <a:pt x="205" y="20"/>
                    </a:cubicBezTo>
                    <a:cubicBezTo>
                      <a:pt x="210" y="20"/>
                      <a:pt x="217" y="19"/>
                      <a:pt x="223" y="19"/>
                    </a:cubicBezTo>
                    <a:cubicBezTo>
                      <a:pt x="230" y="18"/>
                      <a:pt x="234" y="20"/>
                      <a:pt x="238" y="22"/>
                    </a:cubicBezTo>
                    <a:cubicBezTo>
                      <a:pt x="243" y="25"/>
                      <a:pt x="241" y="30"/>
                      <a:pt x="241" y="37"/>
                    </a:cubicBezTo>
                    <a:cubicBezTo>
                      <a:pt x="242" y="44"/>
                      <a:pt x="238" y="52"/>
                      <a:pt x="242" y="58"/>
                    </a:cubicBezTo>
                    <a:cubicBezTo>
                      <a:pt x="245" y="63"/>
                      <a:pt x="249" y="64"/>
                      <a:pt x="255" y="66"/>
                    </a:cubicBezTo>
                    <a:cubicBezTo>
                      <a:pt x="270" y="72"/>
                      <a:pt x="283" y="76"/>
                      <a:pt x="296" y="85"/>
                    </a:cubicBezTo>
                    <a:cubicBezTo>
                      <a:pt x="297" y="85"/>
                      <a:pt x="297" y="85"/>
                      <a:pt x="298" y="85"/>
                    </a:cubicBezTo>
                    <a:cubicBezTo>
                      <a:pt x="300" y="86"/>
                      <a:pt x="303" y="86"/>
                      <a:pt x="305" y="84"/>
                    </a:cubicBezTo>
                    <a:cubicBezTo>
                      <a:pt x="311" y="78"/>
                      <a:pt x="318" y="67"/>
                      <a:pt x="326" y="63"/>
                    </a:cubicBezTo>
                    <a:cubicBezTo>
                      <a:pt x="336" y="58"/>
                      <a:pt x="342" y="68"/>
                      <a:pt x="350" y="75"/>
                    </a:cubicBezTo>
                    <a:cubicBezTo>
                      <a:pt x="358" y="83"/>
                      <a:pt x="372" y="92"/>
                      <a:pt x="365" y="104"/>
                    </a:cubicBezTo>
                    <a:cubicBezTo>
                      <a:pt x="361" y="110"/>
                      <a:pt x="351" y="112"/>
                      <a:pt x="346" y="118"/>
                    </a:cubicBezTo>
                    <a:cubicBezTo>
                      <a:pt x="341" y="123"/>
                      <a:pt x="341" y="126"/>
                      <a:pt x="343" y="133"/>
                    </a:cubicBezTo>
                    <a:cubicBezTo>
                      <a:pt x="346" y="139"/>
                      <a:pt x="350" y="144"/>
                      <a:pt x="352" y="151"/>
                    </a:cubicBezTo>
                    <a:cubicBezTo>
                      <a:pt x="355" y="160"/>
                      <a:pt x="358" y="170"/>
                      <a:pt x="361" y="179"/>
                    </a:cubicBezTo>
                    <a:cubicBezTo>
                      <a:pt x="362" y="182"/>
                      <a:pt x="364" y="184"/>
                      <a:pt x="366" y="184"/>
                    </a:cubicBezTo>
                    <a:cubicBezTo>
                      <a:pt x="376" y="185"/>
                      <a:pt x="387" y="184"/>
                      <a:pt x="396" y="186"/>
                    </a:cubicBezTo>
                    <a:cubicBezTo>
                      <a:pt x="411" y="190"/>
                      <a:pt x="407" y="204"/>
                      <a:pt x="407" y="216"/>
                    </a:cubicBezTo>
                    <a:cubicBezTo>
                      <a:pt x="408" y="226"/>
                      <a:pt x="411" y="236"/>
                      <a:pt x="400" y="2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3" name="Freeform 13"/>
              <p:cNvSpPr/>
              <p:nvPr/>
            </p:nvSpPr>
            <p:spPr bwMode="auto">
              <a:xfrm>
                <a:off x="2195" y="368"/>
                <a:ext cx="108" cy="49"/>
              </a:xfrm>
              <a:custGeom>
                <a:avLst/>
                <a:gdLst>
                  <a:gd name="T0" fmla="*/ 10 w 40"/>
                  <a:gd name="T1" fmla="*/ 16 h 18"/>
                  <a:gd name="T2" fmla="*/ 33 w 40"/>
                  <a:gd name="T3" fmla="*/ 12 h 18"/>
                  <a:gd name="T4" fmla="*/ 33 w 40"/>
                  <a:gd name="T5" fmla="*/ 0 h 18"/>
                  <a:gd name="T6" fmla="*/ 7 w 40"/>
                  <a:gd name="T7" fmla="*/ 4 h 18"/>
                  <a:gd name="T8" fmla="*/ 10 w 40"/>
                  <a:gd name="T9" fmla="*/ 16 h 18"/>
                </a:gdLst>
                <a:ahLst/>
                <a:cxnLst>
                  <a:cxn ang="0">
                    <a:pos x="T0" y="T1"/>
                  </a:cxn>
                  <a:cxn ang="0">
                    <a:pos x="T2" y="T3"/>
                  </a:cxn>
                  <a:cxn ang="0">
                    <a:pos x="T4" y="T5"/>
                  </a:cxn>
                  <a:cxn ang="0">
                    <a:pos x="T6" y="T7"/>
                  </a:cxn>
                  <a:cxn ang="0">
                    <a:pos x="T8" y="T9"/>
                  </a:cxn>
                </a:cxnLst>
                <a:rect l="0" t="0" r="r" b="b"/>
                <a:pathLst>
                  <a:path w="40" h="18">
                    <a:moveTo>
                      <a:pt x="10" y="16"/>
                    </a:moveTo>
                    <a:cubicBezTo>
                      <a:pt x="18" y="13"/>
                      <a:pt x="25" y="12"/>
                      <a:pt x="33" y="12"/>
                    </a:cubicBezTo>
                    <a:cubicBezTo>
                      <a:pt x="40" y="12"/>
                      <a:pt x="40" y="0"/>
                      <a:pt x="33" y="0"/>
                    </a:cubicBezTo>
                    <a:cubicBezTo>
                      <a:pt x="24" y="0"/>
                      <a:pt x="15" y="1"/>
                      <a:pt x="7" y="4"/>
                    </a:cubicBezTo>
                    <a:cubicBezTo>
                      <a:pt x="0" y="6"/>
                      <a:pt x="3" y="18"/>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4" name="Freeform 14"/>
              <p:cNvSpPr/>
              <p:nvPr/>
            </p:nvSpPr>
            <p:spPr bwMode="auto">
              <a:xfrm>
                <a:off x="2383" y="384"/>
                <a:ext cx="102" cy="73"/>
              </a:xfrm>
              <a:custGeom>
                <a:avLst/>
                <a:gdLst>
                  <a:gd name="T0" fmla="*/ 7 w 38"/>
                  <a:gd name="T1" fmla="*/ 13 h 27"/>
                  <a:gd name="T2" fmla="*/ 24 w 38"/>
                  <a:gd name="T3" fmla="*/ 22 h 27"/>
                  <a:gd name="T4" fmla="*/ 33 w 38"/>
                  <a:gd name="T5" fmla="*/ 13 h 27"/>
                  <a:gd name="T6" fmla="*/ 10 w 38"/>
                  <a:gd name="T7" fmla="*/ 2 h 27"/>
                  <a:gd name="T8" fmla="*/ 7 w 38"/>
                  <a:gd name="T9" fmla="*/ 13 h 27"/>
                </a:gdLst>
                <a:ahLst/>
                <a:cxnLst>
                  <a:cxn ang="0">
                    <a:pos x="T0" y="T1"/>
                  </a:cxn>
                  <a:cxn ang="0">
                    <a:pos x="T2" y="T3"/>
                  </a:cxn>
                  <a:cxn ang="0">
                    <a:pos x="T4" y="T5"/>
                  </a:cxn>
                  <a:cxn ang="0">
                    <a:pos x="T6" y="T7"/>
                  </a:cxn>
                  <a:cxn ang="0">
                    <a:pos x="T8" y="T9"/>
                  </a:cxn>
                </a:cxnLst>
                <a:rect l="0" t="0" r="r" b="b"/>
                <a:pathLst>
                  <a:path w="38" h="27">
                    <a:moveTo>
                      <a:pt x="7" y="13"/>
                    </a:moveTo>
                    <a:cubicBezTo>
                      <a:pt x="13" y="15"/>
                      <a:pt x="19" y="18"/>
                      <a:pt x="24" y="22"/>
                    </a:cubicBezTo>
                    <a:cubicBezTo>
                      <a:pt x="30" y="27"/>
                      <a:pt x="38" y="18"/>
                      <a:pt x="33" y="13"/>
                    </a:cubicBezTo>
                    <a:cubicBezTo>
                      <a:pt x="26" y="8"/>
                      <a:pt x="19" y="4"/>
                      <a:pt x="10" y="2"/>
                    </a:cubicBezTo>
                    <a:cubicBezTo>
                      <a:pt x="3" y="0"/>
                      <a:pt x="0" y="11"/>
                      <a:pt x="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5" name="Freeform 15"/>
              <p:cNvSpPr/>
              <p:nvPr/>
            </p:nvSpPr>
            <p:spPr bwMode="auto">
              <a:xfrm>
                <a:off x="2531" y="503"/>
                <a:ext cx="70" cy="94"/>
              </a:xfrm>
              <a:custGeom>
                <a:avLst/>
                <a:gdLst>
                  <a:gd name="T0" fmla="*/ 23 w 26"/>
                  <a:gd name="T1" fmla="*/ 24 h 35"/>
                  <a:gd name="T2" fmla="*/ 12 w 26"/>
                  <a:gd name="T3" fmla="*/ 4 h 35"/>
                  <a:gd name="T4" fmla="*/ 4 w 26"/>
                  <a:gd name="T5" fmla="*/ 1 h 35"/>
                  <a:gd name="T6" fmla="*/ 2 w 26"/>
                  <a:gd name="T7" fmla="*/ 10 h 35"/>
                  <a:gd name="T8" fmla="*/ 12 w 26"/>
                  <a:gd name="T9" fmla="*/ 27 h 35"/>
                  <a:gd name="T10" fmla="*/ 23 w 26"/>
                  <a:gd name="T11" fmla="*/ 24 h 35"/>
                </a:gdLst>
                <a:ahLst/>
                <a:cxnLst>
                  <a:cxn ang="0">
                    <a:pos x="T0" y="T1"/>
                  </a:cxn>
                  <a:cxn ang="0">
                    <a:pos x="T2" y="T3"/>
                  </a:cxn>
                  <a:cxn ang="0">
                    <a:pos x="T4" y="T5"/>
                  </a:cxn>
                  <a:cxn ang="0">
                    <a:pos x="T6" y="T7"/>
                  </a:cxn>
                  <a:cxn ang="0">
                    <a:pos x="T8" y="T9"/>
                  </a:cxn>
                  <a:cxn ang="0">
                    <a:pos x="T10" y="T11"/>
                  </a:cxn>
                </a:cxnLst>
                <a:rect l="0" t="0" r="r" b="b"/>
                <a:pathLst>
                  <a:path w="26" h="35">
                    <a:moveTo>
                      <a:pt x="23" y="24"/>
                    </a:moveTo>
                    <a:cubicBezTo>
                      <a:pt x="20" y="17"/>
                      <a:pt x="17" y="10"/>
                      <a:pt x="12" y="4"/>
                    </a:cubicBezTo>
                    <a:cubicBezTo>
                      <a:pt x="10" y="1"/>
                      <a:pt x="7" y="0"/>
                      <a:pt x="4" y="1"/>
                    </a:cubicBezTo>
                    <a:cubicBezTo>
                      <a:pt x="1" y="3"/>
                      <a:pt x="0" y="7"/>
                      <a:pt x="2" y="10"/>
                    </a:cubicBezTo>
                    <a:cubicBezTo>
                      <a:pt x="6" y="15"/>
                      <a:pt x="9" y="21"/>
                      <a:pt x="12" y="27"/>
                    </a:cubicBezTo>
                    <a:cubicBezTo>
                      <a:pt x="14" y="35"/>
                      <a:pt x="26" y="32"/>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6" name="Freeform 16"/>
              <p:cNvSpPr/>
              <p:nvPr/>
            </p:nvSpPr>
            <p:spPr bwMode="auto">
              <a:xfrm>
                <a:off x="2566" y="680"/>
                <a:ext cx="48" cy="105"/>
              </a:xfrm>
              <a:custGeom>
                <a:avLst/>
                <a:gdLst>
                  <a:gd name="T0" fmla="*/ 5 w 18"/>
                  <a:gd name="T1" fmla="*/ 8 h 39"/>
                  <a:gd name="T2" fmla="*/ 2 w 18"/>
                  <a:gd name="T3" fmla="*/ 28 h 39"/>
                  <a:gd name="T4" fmla="*/ 13 w 18"/>
                  <a:gd name="T5" fmla="*/ 32 h 39"/>
                  <a:gd name="T6" fmla="*/ 17 w 18"/>
                  <a:gd name="T7" fmla="*/ 8 h 39"/>
                  <a:gd name="T8" fmla="*/ 5 w 18"/>
                  <a:gd name="T9" fmla="*/ 8 h 39"/>
                </a:gdLst>
                <a:ahLst/>
                <a:cxnLst>
                  <a:cxn ang="0">
                    <a:pos x="T0" y="T1"/>
                  </a:cxn>
                  <a:cxn ang="0">
                    <a:pos x="T2" y="T3"/>
                  </a:cxn>
                  <a:cxn ang="0">
                    <a:pos x="T4" y="T5"/>
                  </a:cxn>
                  <a:cxn ang="0">
                    <a:pos x="T6" y="T7"/>
                  </a:cxn>
                  <a:cxn ang="0">
                    <a:pos x="T8" y="T9"/>
                  </a:cxn>
                </a:cxnLst>
                <a:rect l="0" t="0" r="r" b="b"/>
                <a:pathLst>
                  <a:path w="18" h="39">
                    <a:moveTo>
                      <a:pt x="5" y="8"/>
                    </a:moveTo>
                    <a:cubicBezTo>
                      <a:pt x="5" y="15"/>
                      <a:pt x="4" y="21"/>
                      <a:pt x="2" y="28"/>
                    </a:cubicBezTo>
                    <a:cubicBezTo>
                      <a:pt x="0" y="36"/>
                      <a:pt x="12" y="39"/>
                      <a:pt x="13" y="32"/>
                    </a:cubicBezTo>
                    <a:cubicBezTo>
                      <a:pt x="15" y="24"/>
                      <a:pt x="17" y="16"/>
                      <a:pt x="17" y="8"/>
                    </a:cubicBezTo>
                    <a:cubicBezTo>
                      <a:pt x="18" y="0"/>
                      <a:pt x="6" y="0"/>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7" name="Freeform 17"/>
              <p:cNvSpPr/>
              <p:nvPr/>
            </p:nvSpPr>
            <p:spPr bwMode="auto">
              <a:xfrm>
                <a:off x="2461" y="855"/>
                <a:ext cx="86" cy="83"/>
              </a:xfrm>
              <a:custGeom>
                <a:avLst/>
                <a:gdLst>
                  <a:gd name="T0" fmla="*/ 28 w 32"/>
                  <a:gd name="T1" fmla="*/ 1 h 31"/>
                  <a:gd name="T2" fmla="*/ 20 w 32"/>
                  <a:gd name="T3" fmla="*/ 3 h 31"/>
                  <a:gd name="T4" fmla="*/ 7 w 32"/>
                  <a:gd name="T5" fmla="*/ 17 h 31"/>
                  <a:gd name="T6" fmla="*/ 13 w 32"/>
                  <a:gd name="T7" fmla="*/ 28 h 31"/>
                  <a:gd name="T8" fmla="*/ 30 w 32"/>
                  <a:gd name="T9" fmla="*/ 9 h 31"/>
                  <a:gd name="T10" fmla="*/ 28 w 32"/>
                  <a:gd name="T11" fmla="*/ 1 h 31"/>
                </a:gdLst>
                <a:ahLst/>
                <a:cxnLst>
                  <a:cxn ang="0">
                    <a:pos x="T0" y="T1"/>
                  </a:cxn>
                  <a:cxn ang="0">
                    <a:pos x="T2" y="T3"/>
                  </a:cxn>
                  <a:cxn ang="0">
                    <a:pos x="T4" y="T5"/>
                  </a:cxn>
                  <a:cxn ang="0">
                    <a:pos x="T6" y="T7"/>
                  </a:cxn>
                  <a:cxn ang="0">
                    <a:pos x="T8" y="T9"/>
                  </a:cxn>
                  <a:cxn ang="0">
                    <a:pos x="T10" y="T11"/>
                  </a:cxn>
                </a:cxnLst>
                <a:rect l="0" t="0" r="r" b="b"/>
                <a:pathLst>
                  <a:path w="32" h="31">
                    <a:moveTo>
                      <a:pt x="28" y="1"/>
                    </a:moveTo>
                    <a:cubicBezTo>
                      <a:pt x="26" y="0"/>
                      <a:pt x="21" y="0"/>
                      <a:pt x="20" y="3"/>
                    </a:cubicBezTo>
                    <a:cubicBezTo>
                      <a:pt x="17" y="9"/>
                      <a:pt x="13" y="14"/>
                      <a:pt x="7" y="17"/>
                    </a:cubicBezTo>
                    <a:cubicBezTo>
                      <a:pt x="0" y="21"/>
                      <a:pt x="6" y="31"/>
                      <a:pt x="13" y="28"/>
                    </a:cubicBezTo>
                    <a:cubicBezTo>
                      <a:pt x="21" y="24"/>
                      <a:pt x="27" y="17"/>
                      <a:pt x="30" y="9"/>
                    </a:cubicBezTo>
                    <a:cubicBezTo>
                      <a:pt x="32" y="6"/>
                      <a:pt x="31" y="3"/>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8" name="Freeform 18"/>
              <p:cNvSpPr/>
              <p:nvPr/>
            </p:nvSpPr>
            <p:spPr bwMode="auto">
              <a:xfrm>
                <a:off x="2295" y="954"/>
                <a:ext cx="104" cy="43"/>
              </a:xfrm>
              <a:custGeom>
                <a:avLst/>
                <a:gdLst>
                  <a:gd name="T0" fmla="*/ 28 w 39"/>
                  <a:gd name="T1" fmla="*/ 1 h 16"/>
                  <a:gd name="T2" fmla="*/ 7 w 39"/>
                  <a:gd name="T3" fmla="*/ 4 h 16"/>
                  <a:gd name="T4" fmla="*/ 7 w 39"/>
                  <a:gd name="T5" fmla="*/ 16 h 16"/>
                  <a:gd name="T6" fmla="*/ 31 w 39"/>
                  <a:gd name="T7" fmla="*/ 13 h 16"/>
                  <a:gd name="T8" fmla="*/ 28 w 39"/>
                  <a:gd name="T9" fmla="*/ 1 h 16"/>
                </a:gdLst>
                <a:ahLst/>
                <a:cxnLst>
                  <a:cxn ang="0">
                    <a:pos x="T0" y="T1"/>
                  </a:cxn>
                  <a:cxn ang="0">
                    <a:pos x="T2" y="T3"/>
                  </a:cxn>
                  <a:cxn ang="0">
                    <a:pos x="T4" y="T5"/>
                  </a:cxn>
                  <a:cxn ang="0">
                    <a:pos x="T6" y="T7"/>
                  </a:cxn>
                  <a:cxn ang="0">
                    <a:pos x="T8" y="T9"/>
                  </a:cxn>
                </a:cxnLst>
                <a:rect l="0" t="0" r="r" b="b"/>
                <a:pathLst>
                  <a:path w="39" h="16">
                    <a:moveTo>
                      <a:pt x="28" y="1"/>
                    </a:moveTo>
                    <a:cubicBezTo>
                      <a:pt x="21" y="2"/>
                      <a:pt x="14" y="3"/>
                      <a:pt x="7" y="4"/>
                    </a:cubicBezTo>
                    <a:cubicBezTo>
                      <a:pt x="0" y="4"/>
                      <a:pt x="0" y="16"/>
                      <a:pt x="7" y="16"/>
                    </a:cubicBezTo>
                    <a:cubicBezTo>
                      <a:pt x="15" y="15"/>
                      <a:pt x="23" y="14"/>
                      <a:pt x="31" y="13"/>
                    </a:cubicBezTo>
                    <a:cubicBezTo>
                      <a:pt x="39" y="11"/>
                      <a:pt x="36" y="0"/>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49" name="Freeform 19"/>
              <p:cNvSpPr/>
              <p:nvPr/>
            </p:nvSpPr>
            <p:spPr bwMode="auto">
              <a:xfrm>
                <a:off x="2117" y="914"/>
                <a:ext cx="100" cy="69"/>
              </a:xfrm>
              <a:custGeom>
                <a:avLst/>
                <a:gdLst>
                  <a:gd name="T0" fmla="*/ 29 w 37"/>
                  <a:gd name="T1" fmla="*/ 12 h 26"/>
                  <a:gd name="T2" fmla="*/ 10 w 37"/>
                  <a:gd name="T3" fmla="*/ 2 h 26"/>
                  <a:gd name="T4" fmla="*/ 2 w 37"/>
                  <a:gd name="T5" fmla="*/ 5 h 26"/>
                  <a:gd name="T6" fmla="*/ 4 w 37"/>
                  <a:gd name="T7" fmla="*/ 13 h 26"/>
                  <a:gd name="T8" fmla="*/ 26 w 37"/>
                  <a:gd name="T9" fmla="*/ 24 h 26"/>
                  <a:gd name="T10" fmla="*/ 29 w 37"/>
                  <a:gd name="T11" fmla="*/ 12 h 26"/>
                </a:gdLst>
                <a:ahLst/>
                <a:cxnLst>
                  <a:cxn ang="0">
                    <a:pos x="T0" y="T1"/>
                  </a:cxn>
                  <a:cxn ang="0">
                    <a:pos x="T2" y="T3"/>
                  </a:cxn>
                  <a:cxn ang="0">
                    <a:pos x="T4" y="T5"/>
                  </a:cxn>
                  <a:cxn ang="0">
                    <a:pos x="T6" y="T7"/>
                  </a:cxn>
                  <a:cxn ang="0">
                    <a:pos x="T8" y="T9"/>
                  </a:cxn>
                  <a:cxn ang="0">
                    <a:pos x="T10" y="T11"/>
                  </a:cxn>
                </a:cxnLst>
                <a:rect l="0" t="0" r="r" b="b"/>
                <a:pathLst>
                  <a:path w="37" h="26">
                    <a:moveTo>
                      <a:pt x="29" y="12"/>
                    </a:moveTo>
                    <a:cubicBezTo>
                      <a:pt x="22" y="10"/>
                      <a:pt x="16" y="7"/>
                      <a:pt x="10" y="2"/>
                    </a:cubicBezTo>
                    <a:cubicBezTo>
                      <a:pt x="7" y="0"/>
                      <a:pt x="3" y="2"/>
                      <a:pt x="2" y="5"/>
                    </a:cubicBezTo>
                    <a:cubicBezTo>
                      <a:pt x="0" y="8"/>
                      <a:pt x="1" y="11"/>
                      <a:pt x="4" y="13"/>
                    </a:cubicBezTo>
                    <a:cubicBezTo>
                      <a:pt x="11" y="18"/>
                      <a:pt x="18" y="21"/>
                      <a:pt x="26" y="24"/>
                    </a:cubicBezTo>
                    <a:cubicBezTo>
                      <a:pt x="34" y="26"/>
                      <a:pt x="37" y="14"/>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0" name="Freeform 20"/>
              <p:cNvSpPr/>
              <p:nvPr/>
            </p:nvSpPr>
            <p:spPr bwMode="auto">
              <a:xfrm>
                <a:off x="1996" y="766"/>
                <a:ext cx="68" cy="97"/>
              </a:xfrm>
              <a:custGeom>
                <a:avLst/>
                <a:gdLst>
                  <a:gd name="T0" fmla="*/ 14 w 25"/>
                  <a:gd name="T1" fmla="*/ 7 h 36"/>
                  <a:gd name="T2" fmla="*/ 2 w 25"/>
                  <a:gd name="T3" fmla="*/ 11 h 36"/>
                  <a:gd name="T4" fmla="*/ 14 w 25"/>
                  <a:gd name="T5" fmla="*/ 34 h 36"/>
                  <a:gd name="T6" fmla="*/ 23 w 25"/>
                  <a:gd name="T7" fmla="*/ 34 h 36"/>
                  <a:gd name="T8" fmla="*/ 23 w 25"/>
                  <a:gd name="T9" fmla="*/ 25 h 36"/>
                  <a:gd name="T10" fmla="*/ 14 w 25"/>
                  <a:gd name="T11" fmla="*/ 7 h 36"/>
                </a:gdLst>
                <a:ahLst/>
                <a:cxnLst>
                  <a:cxn ang="0">
                    <a:pos x="T0" y="T1"/>
                  </a:cxn>
                  <a:cxn ang="0">
                    <a:pos x="T2" y="T3"/>
                  </a:cxn>
                  <a:cxn ang="0">
                    <a:pos x="T4" y="T5"/>
                  </a:cxn>
                  <a:cxn ang="0">
                    <a:pos x="T6" y="T7"/>
                  </a:cxn>
                  <a:cxn ang="0">
                    <a:pos x="T8" y="T9"/>
                  </a:cxn>
                  <a:cxn ang="0">
                    <a:pos x="T10" y="T11"/>
                  </a:cxn>
                </a:cxnLst>
                <a:rect l="0" t="0" r="r" b="b"/>
                <a:pathLst>
                  <a:path w="25" h="36">
                    <a:moveTo>
                      <a:pt x="14" y="7"/>
                    </a:moveTo>
                    <a:cubicBezTo>
                      <a:pt x="12" y="0"/>
                      <a:pt x="0" y="3"/>
                      <a:pt x="2" y="11"/>
                    </a:cubicBezTo>
                    <a:cubicBezTo>
                      <a:pt x="5" y="19"/>
                      <a:pt x="9" y="27"/>
                      <a:pt x="14" y="34"/>
                    </a:cubicBezTo>
                    <a:cubicBezTo>
                      <a:pt x="16" y="36"/>
                      <a:pt x="21" y="36"/>
                      <a:pt x="23" y="34"/>
                    </a:cubicBezTo>
                    <a:cubicBezTo>
                      <a:pt x="25" y="31"/>
                      <a:pt x="25" y="28"/>
                      <a:pt x="23" y="25"/>
                    </a:cubicBezTo>
                    <a:cubicBezTo>
                      <a:pt x="19" y="20"/>
                      <a:pt x="16" y="14"/>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1" name="Freeform 21"/>
              <p:cNvSpPr/>
              <p:nvPr/>
            </p:nvSpPr>
            <p:spPr bwMode="auto">
              <a:xfrm>
                <a:off x="1986" y="581"/>
                <a:ext cx="40" cy="107"/>
              </a:xfrm>
              <a:custGeom>
                <a:avLst/>
                <a:gdLst>
                  <a:gd name="T0" fmla="*/ 13 w 15"/>
                  <a:gd name="T1" fmla="*/ 33 h 40"/>
                  <a:gd name="T2" fmla="*/ 14 w 15"/>
                  <a:gd name="T3" fmla="*/ 11 h 40"/>
                  <a:gd name="T4" fmla="*/ 3 w 15"/>
                  <a:gd name="T5" fmla="*/ 8 h 40"/>
                  <a:gd name="T6" fmla="*/ 1 w 15"/>
                  <a:gd name="T7" fmla="*/ 33 h 40"/>
                  <a:gd name="T8" fmla="*/ 13 w 15"/>
                  <a:gd name="T9" fmla="*/ 33 h 40"/>
                </a:gdLst>
                <a:ahLst/>
                <a:cxnLst>
                  <a:cxn ang="0">
                    <a:pos x="T0" y="T1"/>
                  </a:cxn>
                  <a:cxn ang="0">
                    <a:pos x="T2" y="T3"/>
                  </a:cxn>
                  <a:cxn ang="0">
                    <a:pos x="T4" y="T5"/>
                  </a:cxn>
                  <a:cxn ang="0">
                    <a:pos x="T6" y="T7"/>
                  </a:cxn>
                  <a:cxn ang="0">
                    <a:pos x="T8" y="T9"/>
                  </a:cxn>
                </a:cxnLst>
                <a:rect l="0" t="0" r="r" b="b"/>
                <a:pathLst>
                  <a:path w="15" h="40">
                    <a:moveTo>
                      <a:pt x="13" y="33"/>
                    </a:moveTo>
                    <a:cubicBezTo>
                      <a:pt x="12" y="25"/>
                      <a:pt x="13" y="18"/>
                      <a:pt x="14" y="11"/>
                    </a:cubicBezTo>
                    <a:cubicBezTo>
                      <a:pt x="15" y="3"/>
                      <a:pt x="4" y="0"/>
                      <a:pt x="3" y="8"/>
                    </a:cubicBezTo>
                    <a:cubicBezTo>
                      <a:pt x="1" y="16"/>
                      <a:pt x="0" y="24"/>
                      <a:pt x="1" y="33"/>
                    </a:cubicBezTo>
                    <a:cubicBezTo>
                      <a:pt x="1" y="40"/>
                      <a:pt x="13" y="40"/>
                      <a:pt x="13"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2" name="Freeform 22"/>
              <p:cNvSpPr/>
              <p:nvPr/>
            </p:nvSpPr>
            <p:spPr bwMode="auto">
              <a:xfrm>
                <a:off x="2045" y="430"/>
                <a:ext cx="91" cy="83"/>
              </a:xfrm>
              <a:custGeom>
                <a:avLst/>
                <a:gdLst>
                  <a:gd name="T0" fmla="*/ 22 w 34"/>
                  <a:gd name="T1" fmla="*/ 4 h 31"/>
                  <a:gd name="T2" fmla="*/ 3 w 34"/>
                  <a:gd name="T3" fmla="*/ 20 h 31"/>
                  <a:gd name="T4" fmla="*/ 3 w 34"/>
                  <a:gd name="T5" fmla="*/ 29 h 31"/>
                  <a:gd name="T6" fmla="*/ 11 w 34"/>
                  <a:gd name="T7" fmla="*/ 29 h 31"/>
                  <a:gd name="T8" fmla="*/ 28 w 34"/>
                  <a:gd name="T9" fmla="*/ 14 h 31"/>
                  <a:gd name="T10" fmla="*/ 22 w 34"/>
                  <a:gd name="T11" fmla="*/ 4 h 31"/>
                </a:gdLst>
                <a:ahLst/>
                <a:cxnLst>
                  <a:cxn ang="0">
                    <a:pos x="T0" y="T1"/>
                  </a:cxn>
                  <a:cxn ang="0">
                    <a:pos x="T2" y="T3"/>
                  </a:cxn>
                  <a:cxn ang="0">
                    <a:pos x="T4" y="T5"/>
                  </a:cxn>
                  <a:cxn ang="0">
                    <a:pos x="T6" y="T7"/>
                  </a:cxn>
                  <a:cxn ang="0">
                    <a:pos x="T8" y="T9"/>
                  </a:cxn>
                  <a:cxn ang="0">
                    <a:pos x="T10" y="T11"/>
                  </a:cxn>
                </a:cxnLst>
                <a:rect l="0" t="0" r="r" b="b"/>
                <a:pathLst>
                  <a:path w="34" h="31">
                    <a:moveTo>
                      <a:pt x="22" y="4"/>
                    </a:moveTo>
                    <a:cubicBezTo>
                      <a:pt x="14" y="8"/>
                      <a:pt x="8" y="14"/>
                      <a:pt x="3" y="20"/>
                    </a:cubicBezTo>
                    <a:cubicBezTo>
                      <a:pt x="1" y="23"/>
                      <a:pt x="0" y="26"/>
                      <a:pt x="3" y="29"/>
                    </a:cubicBezTo>
                    <a:cubicBezTo>
                      <a:pt x="5" y="31"/>
                      <a:pt x="9" y="31"/>
                      <a:pt x="11" y="29"/>
                    </a:cubicBezTo>
                    <a:cubicBezTo>
                      <a:pt x="16" y="23"/>
                      <a:pt x="21" y="18"/>
                      <a:pt x="28" y="14"/>
                    </a:cubicBezTo>
                    <a:cubicBezTo>
                      <a:pt x="34" y="10"/>
                      <a:pt x="28" y="0"/>
                      <a:pt x="2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grpSp>
        <p:nvGrpSpPr>
          <p:cNvPr id="253" name="组合 252"/>
          <p:cNvGrpSpPr/>
          <p:nvPr/>
        </p:nvGrpSpPr>
        <p:grpSpPr>
          <a:xfrm>
            <a:off x="1101415" y="1958011"/>
            <a:ext cx="718040" cy="718040"/>
            <a:chOff x="5213804" y="3986816"/>
            <a:chExt cx="718040" cy="718040"/>
          </a:xfrm>
        </p:grpSpPr>
        <p:sp>
          <p:nvSpPr>
            <p:cNvPr id="254" name="Shape 1806"/>
            <p:cNvSpPr/>
            <p:nvPr/>
          </p:nvSpPr>
          <p:spPr>
            <a:xfrm>
              <a:off x="5213804" y="3986816"/>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255" name="Group 10"/>
            <p:cNvGrpSpPr>
              <a:grpSpLocks noChangeAspect="1"/>
            </p:cNvGrpSpPr>
            <p:nvPr/>
          </p:nvGrpSpPr>
          <p:grpSpPr bwMode="auto">
            <a:xfrm>
              <a:off x="5386922" y="4154789"/>
              <a:ext cx="389827" cy="390857"/>
              <a:chOff x="1728" y="113"/>
              <a:chExt cx="1136" cy="1139"/>
            </a:xfrm>
            <a:solidFill>
              <a:srgbClr val="132F95"/>
            </a:solidFill>
          </p:grpSpPr>
          <p:sp>
            <p:nvSpPr>
              <p:cNvPr id="256" name="Freeform 11"/>
              <p:cNvSpPr>
                <a:spLocks noEditPoints="1"/>
              </p:cNvSpPr>
              <p:nvPr/>
            </p:nvSpPr>
            <p:spPr bwMode="auto">
              <a:xfrm>
                <a:off x="2099" y="460"/>
                <a:ext cx="470" cy="419"/>
              </a:xfrm>
              <a:custGeom>
                <a:avLst/>
                <a:gdLst>
                  <a:gd name="T0" fmla="*/ 68 w 175"/>
                  <a:gd name="T1" fmla="*/ 11 h 156"/>
                  <a:gd name="T2" fmla="*/ 2 w 175"/>
                  <a:gd name="T3" fmla="*/ 85 h 156"/>
                  <a:gd name="T4" fmla="*/ 77 w 175"/>
                  <a:gd name="T5" fmla="*/ 155 h 156"/>
                  <a:gd name="T6" fmla="*/ 68 w 175"/>
                  <a:gd name="T7" fmla="*/ 11 h 156"/>
                  <a:gd name="T8" fmla="*/ 77 w 175"/>
                  <a:gd name="T9" fmla="*/ 143 h 156"/>
                  <a:gd name="T10" fmla="*/ 14 w 175"/>
                  <a:gd name="T11" fmla="*/ 85 h 156"/>
                  <a:gd name="T12" fmla="*/ 68 w 175"/>
                  <a:gd name="T13" fmla="*/ 23 h 156"/>
                  <a:gd name="T14" fmla="*/ 77 w 175"/>
                  <a:gd name="T15" fmla="*/ 143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6">
                    <a:moveTo>
                      <a:pt x="68" y="11"/>
                    </a:moveTo>
                    <a:cubicBezTo>
                      <a:pt x="30" y="15"/>
                      <a:pt x="0" y="46"/>
                      <a:pt x="2" y="85"/>
                    </a:cubicBezTo>
                    <a:cubicBezTo>
                      <a:pt x="4" y="125"/>
                      <a:pt x="37" y="155"/>
                      <a:pt x="77" y="155"/>
                    </a:cubicBezTo>
                    <a:cubicBezTo>
                      <a:pt x="175" y="156"/>
                      <a:pt x="164" y="0"/>
                      <a:pt x="68" y="11"/>
                    </a:cubicBezTo>
                    <a:close/>
                    <a:moveTo>
                      <a:pt x="77" y="143"/>
                    </a:moveTo>
                    <a:cubicBezTo>
                      <a:pt x="44" y="143"/>
                      <a:pt x="16" y="118"/>
                      <a:pt x="14" y="85"/>
                    </a:cubicBezTo>
                    <a:cubicBezTo>
                      <a:pt x="12" y="53"/>
                      <a:pt x="37" y="26"/>
                      <a:pt x="68" y="23"/>
                    </a:cubicBezTo>
                    <a:cubicBezTo>
                      <a:pt x="149" y="14"/>
                      <a:pt x="159" y="143"/>
                      <a:pt x="77"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7" name="Freeform 12"/>
              <p:cNvSpPr>
                <a:spLocks noEditPoints="1"/>
              </p:cNvSpPr>
              <p:nvPr/>
            </p:nvSpPr>
            <p:spPr bwMode="auto">
              <a:xfrm>
                <a:off x="1728" y="113"/>
                <a:ext cx="1136" cy="1139"/>
              </a:xfrm>
              <a:custGeom>
                <a:avLst/>
                <a:gdLst>
                  <a:gd name="T0" fmla="*/ 413 w 423"/>
                  <a:gd name="T1" fmla="*/ 178 h 424"/>
                  <a:gd name="T2" fmla="*/ 362 w 423"/>
                  <a:gd name="T3" fmla="*/ 142 h 424"/>
                  <a:gd name="T4" fmla="*/ 378 w 423"/>
                  <a:gd name="T5" fmla="*/ 107 h 424"/>
                  <a:gd name="T6" fmla="*/ 361 w 423"/>
                  <a:gd name="T7" fmla="*/ 69 h 424"/>
                  <a:gd name="T8" fmla="*/ 299 w 423"/>
                  <a:gd name="T9" fmla="*/ 72 h 424"/>
                  <a:gd name="T10" fmla="*/ 253 w 423"/>
                  <a:gd name="T11" fmla="*/ 44 h 424"/>
                  <a:gd name="T12" fmla="*/ 208 w 423"/>
                  <a:gd name="T13" fmla="*/ 8 h 424"/>
                  <a:gd name="T14" fmla="*/ 172 w 423"/>
                  <a:gd name="T15" fmla="*/ 50 h 424"/>
                  <a:gd name="T16" fmla="*/ 127 w 423"/>
                  <a:gd name="T17" fmla="*/ 73 h 424"/>
                  <a:gd name="T18" fmla="*/ 57 w 423"/>
                  <a:gd name="T19" fmla="*/ 79 h 424"/>
                  <a:gd name="T20" fmla="*/ 50 w 423"/>
                  <a:gd name="T21" fmla="*/ 174 h 424"/>
                  <a:gd name="T22" fmla="*/ 5 w 423"/>
                  <a:gd name="T23" fmla="*/ 224 h 424"/>
                  <a:gd name="T24" fmla="*/ 53 w 423"/>
                  <a:gd name="T25" fmla="*/ 254 h 424"/>
                  <a:gd name="T26" fmla="*/ 68 w 423"/>
                  <a:gd name="T27" fmla="*/ 296 h 424"/>
                  <a:gd name="T28" fmla="*/ 44 w 423"/>
                  <a:gd name="T29" fmla="*/ 333 h 424"/>
                  <a:gd name="T30" fmla="*/ 128 w 423"/>
                  <a:gd name="T31" fmla="*/ 356 h 424"/>
                  <a:gd name="T32" fmla="*/ 177 w 423"/>
                  <a:gd name="T33" fmla="*/ 416 h 424"/>
                  <a:gd name="T34" fmla="*/ 240 w 423"/>
                  <a:gd name="T35" fmla="*/ 420 h 424"/>
                  <a:gd name="T36" fmla="*/ 250 w 423"/>
                  <a:gd name="T37" fmla="*/ 377 h 424"/>
                  <a:gd name="T38" fmla="*/ 308 w 423"/>
                  <a:gd name="T39" fmla="*/ 359 h 424"/>
                  <a:gd name="T40" fmla="*/ 376 w 423"/>
                  <a:gd name="T41" fmla="*/ 343 h 424"/>
                  <a:gd name="T42" fmla="*/ 359 w 423"/>
                  <a:gd name="T43" fmla="*/ 290 h 424"/>
                  <a:gd name="T44" fmla="*/ 413 w 423"/>
                  <a:gd name="T45" fmla="*/ 250 h 424"/>
                  <a:gd name="T46" fmla="*/ 400 w 423"/>
                  <a:gd name="T47" fmla="*/ 240 h 424"/>
                  <a:gd name="T48" fmla="*/ 363 w 423"/>
                  <a:gd name="T49" fmla="*/ 242 h 424"/>
                  <a:gd name="T50" fmla="*/ 342 w 423"/>
                  <a:gd name="T51" fmla="*/ 293 h 424"/>
                  <a:gd name="T52" fmla="*/ 366 w 423"/>
                  <a:gd name="T53" fmla="*/ 329 h 424"/>
                  <a:gd name="T54" fmla="*/ 337 w 423"/>
                  <a:gd name="T55" fmla="*/ 366 h 424"/>
                  <a:gd name="T56" fmla="*/ 302 w 423"/>
                  <a:gd name="T57" fmla="*/ 340 h 424"/>
                  <a:gd name="T58" fmla="*/ 243 w 423"/>
                  <a:gd name="T59" fmla="*/ 363 h 424"/>
                  <a:gd name="T60" fmla="*/ 240 w 423"/>
                  <a:gd name="T61" fmla="*/ 390 h 424"/>
                  <a:gd name="T62" fmla="*/ 186 w 423"/>
                  <a:gd name="T63" fmla="*/ 394 h 424"/>
                  <a:gd name="T64" fmla="*/ 181 w 423"/>
                  <a:gd name="T65" fmla="*/ 363 h 424"/>
                  <a:gd name="T66" fmla="*/ 129 w 423"/>
                  <a:gd name="T67" fmla="*/ 342 h 424"/>
                  <a:gd name="T68" fmla="*/ 101 w 423"/>
                  <a:gd name="T69" fmla="*/ 364 h 424"/>
                  <a:gd name="T70" fmla="*/ 58 w 423"/>
                  <a:gd name="T71" fmla="*/ 325 h 424"/>
                  <a:gd name="T72" fmla="*/ 80 w 423"/>
                  <a:gd name="T73" fmla="*/ 293 h 424"/>
                  <a:gd name="T74" fmla="*/ 63 w 423"/>
                  <a:gd name="T75" fmla="*/ 246 h 424"/>
                  <a:gd name="T76" fmla="*/ 38 w 423"/>
                  <a:gd name="T77" fmla="*/ 243 h 424"/>
                  <a:gd name="T78" fmla="*/ 17 w 423"/>
                  <a:gd name="T79" fmla="*/ 202 h 424"/>
                  <a:gd name="T80" fmla="*/ 53 w 423"/>
                  <a:gd name="T81" fmla="*/ 186 h 424"/>
                  <a:gd name="T82" fmla="*/ 85 w 423"/>
                  <a:gd name="T83" fmla="*/ 130 h 424"/>
                  <a:gd name="T84" fmla="*/ 65 w 423"/>
                  <a:gd name="T85" fmla="*/ 88 h 424"/>
                  <a:gd name="T86" fmla="*/ 120 w 423"/>
                  <a:gd name="T87" fmla="*/ 84 h 424"/>
                  <a:gd name="T88" fmla="*/ 170 w 423"/>
                  <a:gd name="T89" fmla="*/ 67 h 424"/>
                  <a:gd name="T90" fmla="*/ 184 w 423"/>
                  <a:gd name="T91" fmla="*/ 47 h 424"/>
                  <a:gd name="T92" fmla="*/ 205 w 423"/>
                  <a:gd name="T93" fmla="*/ 20 h 424"/>
                  <a:gd name="T94" fmla="*/ 238 w 423"/>
                  <a:gd name="T95" fmla="*/ 22 h 424"/>
                  <a:gd name="T96" fmla="*/ 242 w 423"/>
                  <a:gd name="T97" fmla="*/ 58 h 424"/>
                  <a:gd name="T98" fmla="*/ 296 w 423"/>
                  <a:gd name="T99" fmla="*/ 85 h 424"/>
                  <a:gd name="T100" fmla="*/ 305 w 423"/>
                  <a:gd name="T101" fmla="*/ 84 h 424"/>
                  <a:gd name="T102" fmla="*/ 350 w 423"/>
                  <a:gd name="T103" fmla="*/ 75 h 424"/>
                  <a:gd name="T104" fmla="*/ 346 w 423"/>
                  <a:gd name="T105" fmla="*/ 118 h 424"/>
                  <a:gd name="T106" fmla="*/ 352 w 423"/>
                  <a:gd name="T107" fmla="*/ 151 h 424"/>
                  <a:gd name="T108" fmla="*/ 366 w 423"/>
                  <a:gd name="T109" fmla="*/ 184 h 424"/>
                  <a:gd name="T110" fmla="*/ 407 w 423"/>
                  <a:gd name="T111" fmla="*/ 21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3" h="424">
                    <a:moveTo>
                      <a:pt x="419" y="216"/>
                    </a:moveTo>
                    <a:cubicBezTo>
                      <a:pt x="419" y="206"/>
                      <a:pt x="422" y="186"/>
                      <a:pt x="413" y="178"/>
                    </a:cubicBezTo>
                    <a:cubicBezTo>
                      <a:pt x="405" y="171"/>
                      <a:pt x="384" y="172"/>
                      <a:pt x="371" y="172"/>
                    </a:cubicBezTo>
                    <a:cubicBezTo>
                      <a:pt x="368" y="162"/>
                      <a:pt x="366" y="151"/>
                      <a:pt x="362" y="142"/>
                    </a:cubicBezTo>
                    <a:cubicBezTo>
                      <a:pt x="360" y="138"/>
                      <a:pt x="354" y="130"/>
                      <a:pt x="355" y="126"/>
                    </a:cubicBezTo>
                    <a:cubicBezTo>
                      <a:pt x="356" y="121"/>
                      <a:pt x="374" y="113"/>
                      <a:pt x="378" y="107"/>
                    </a:cubicBezTo>
                    <a:cubicBezTo>
                      <a:pt x="381" y="103"/>
                      <a:pt x="383" y="98"/>
                      <a:pt x="381" y="93"/>
                    </a:cubicBezTo>
                    <a:cubicBezTo>
                      <a:pt x="379" y="83"/>
                      <a:pt x="367" y="76"/>
                      <a:pt x="361" y="69"/>
                    </a:cubicBezTo>
                    <a:cubicBezTo>
                      <a:pt x="354" y="63"/>
                      <a:pt x="346" y="51"/>
                      <a:pt x="337" y="48"/>
                    </a:cubicBezTo>
                    <a:cubicBezTo>
                      <a:pt x="323" y="42"/>
                      <a:pt x="309" y="62"/>
                      <a:pt x="299" y="72"/>
                    </a:cubicBezTo>
                    <a:cubicBezTo>
                      <a:pt x="288" y="66"/>
                      <a:pt x="276" y="62"/>
                      <a:pt x="264" y="57"/>
                    </a:cubicBezTo>
                    <a:cubicBezTo>
                      <a:pt x="256" y="53"/>
                      <a:pt x="254" y="52"/>
                      <a:pt x="253" y="44"/>
                    </a:cubicBezTo>
                    <a:cubicBezTo>
                      <a:pt x="251" y="37"/>
                      <a:pt x="254" y="29"/>
                      <a:pt x="252" y="22"/>
                    </a:cubicBezTo>
                    <a:cubicBezTo>
                      <a:pt x="247" y="0"/>
                      <a:pt x="225" y="7"/>
                      <a:pt x="208" y="8"/>
                    </a:cubicBezTo>
                    <a:cubicBezTo>
                      <a:pt x="191" y="10"/>
                      <a:pt x="172" y="6"/>
                      <a:pt x="171" y="28"/>
                    </a:cubicBezTo>
                    <a:cubicBezTo>
                      <a:pt x="171" y="35"/>
                      <a:pt x="174" y="44"/>
                      <a:pt x="172" y="50"/>
                    </a:cubicBezTo>
                    <a:cubicBezTo>
                      <a:pt x="170" y="56"/>
                      <a:pt x="168" y="54"/>
                      <a:pt x="160" y="57"/>
                    </a:cubicBezTo>
                    <a:cubicBezTo>
                      <a:pt x="148" y="61"/>
                      <a:pt x="138" y="67"/>
                      <a:pt x="127" y="73"/>
                    </a:cubicBezTo>
                    <a:cubicBezTo>
                      <a:pt x="119" y="63"/>
                      <a:pt x="109" y="49"/>
                      <a:pt x="95" y="50"/>
                    </a:cubicBezTo>
                    <a:cubicBezTo>
                      <a:pt x="80" y="51"/>
                      <a:pt x="66" y="70"/>
                      <a:pt x="57" y="79"/>
                    </a:cubicBezTo>
                    <a:cubicBezTo>
                      <a:pt x="38" y="99"/>
                      <a:pt x="58" y="112"/>
                      <a:pt x="72" y="127"/>
                    </a:cubicBezTo>
                    <a:cubicBezTo>
                      <a:pt x="62" y="142"/>
                      <a:pt x="55" y="157"/>
                      <a:pt x="50" y="174"/>
                    </a:cubicBezTo>
                    <a:cubicBezTo>
                      <a:pt x="37" y="171"/>
                      <a:pt x="19" y="169"/>
                      <a:pt x="10" y="178"/>
                    </a:cubicBezTo>
                    <a:cubicBezTo>
                      <a:pt x="0" y="188"/>
                      <a:pt x="5" y="212"/>
                      <a:pt x="5" y="224"/>
                    </a:cubicBezTo>
                    <a:cubicBezTo>
                      <a:pt x="6" y="234"/>
                      <a:pt x="6" y="247"/>
                      <a:pt x="16" y="253"/>
                    </a:cubicBezTo>
                    <a:cubicBezTo>
                      <a:pt x="25" y="258"/>
                      <a:pt x="41" y="256"/>
                      <a:pt x="53" y="254"/>
                    </a:cubicBezTo>
                    <a:cubicBezTo>
                      <a:pt x="55" y="265"/>
                      <a:pt x="59" y="275"/>
                      <a:pt x="63" y="285"/>
                    </a:cubicBezTo>
                    <a:cubicBezTo>
                      <a:pt x="64" y="287"/>
                      <a:pt x="69" y="294"/>
                      <a:pt x="68" y="296"/>
                    </a:cubicBezTo>
                    <a:cubicBezTo>
                      <a:pt x="68" y="296"/>
                      <a:pt x="66" y="298"/>
                      <a:pt x="65" y="300"/>
                    </a:cubicBezTo>
                    <a:cubicBezTo>
                      <a:pt x="59" y="310"/>
                      <a:pt x="39" y="319"/>
                      <a:pt x="44" y="333"/>
                    </a:cubicBezTo>
                    <a:cubicBezTo>
                      <a:pt x="49" y="347"/>
                      <a:pt x="77" y="371"/>
                      <a:pt x="90" y="376"/>
                    </a:cubicBezTo>
                    <a:cubicBezTo>
                      <a:pt x="105" y="382"/>
                      <a:pt x="118" y="366"/>
                      <a:pt x="128" y="356"/>
                    </a:cubicBezTo>
                    <a:cubicBezTo>
                      <a:pt x="142" y="366"/>
                      <a:pt x="157" y="372"/>
                      <a:pt x="175" y="375"/>
                    </a:cubicBezTo>
                    <a:cubicBezTo>
                      <a:pt x="174" y="388"/>
                      <a:pt x="169" y="406"/>
                      <a:pt x="177" y="416"/>
                    </a:cubicBezTo>
                    <a:cubicBezTo>
                      <a:pt x="183" y="423"/>
                      <a:pt x="198" y="422"/>
                      <a:pt x="206" y="422"/>
                    </a:cubicBezTo>
                    <a:cubicBezTo>
                      <a:pt x="216" y="422"/>
                      <a:pt x="230" y="424"/>
                      <a:pt x="240" y="420"/>
                    </a:cubicBezTo>
                    <a:cubicBezTo>
                      <a:pt x="247" y="417"/>
                      <a:pt x="251" y="412"/>
                      <a:pt x="252" y="405"/>
                    </a:cubicBezTo>
                    <a:cubicBezTo>
                      <a:pt x="254" y="397"/>
                      <a:pt x="247" y="383"/>
                      <a:pt x="250" y="377"/>
                    </a:cubicBezTo>
                    <a:cubicBezTo>
                      <a:pt x="253" y="371"/>
                      <a:pt x="271" y="368"/>
                      <a:pt x="277" y="365"/>
                    </a:cubicBezTo>
                    <a:cubicBezTo>
                      <a:pt x="288" y="359"/>
                      <a:pt x="297" y="349"/>
                      <a:pt x="308" y="359"/>
                    </a:cubicBezTo>
                    <a:cubicBezTo>
                      <a:pt x="320" y="369"/>
                      <a:pt x="325" y="388"/>
                      <a:pt x="342" y="377"/>
                    </a:cubicBezTo>
                    <a:cubicBezTo>
                      <a:pt x="355" y="370"/>
                      <a:pt x="368" y="355"/>
                      <a:pt x="376" y="343"/>
                    </a:cubicBezTo>
                    <a:cubicBezTo>
                      <a:pt x="384" y="329"/>
                      <a:pt x="378" y="324"/>
                      <a:pt x="367" y="314"/>
                    </a:cubicBezTo>
                    <a:cubicBezTo>
                      <a:pt x="356" y="304"/>
                      <a:pt x="352" y="305"/>
                      <a:pt x="359" y="290"/>
                    </a:cubicBezTo>
                    <a:cubicBezTo>
                      <a:pt x="364" y="277"/>
                      <a:pt x="368" y="265"/>
                      <a:pt x="372" y="252"/>
                    </a:cubicBezTo>
                    <a:cubicBezTo>
                      <a:pt x="384" y="253"/>
                      <a:pt x="403" y="256"/>
                      <a:pt x="413" y="250"/>
                    </a:cubicBezTo>
                    <a:cubicBezTo>
                      <a:pt x="423" y="243"/>
                      <a:pt x="420" y="226"/>
                      <a:pt x="419" y="216"/>
                    </a:cubicBezTo>
                    <a:close/>
                    <a:moveTo>
                      <a:pt x="400" y="240"/>
                    </a:moveTo>
                    <a:cubicBezTo>
                      <a:pt x="391" y="243"/>
                      <a:pt x="376" y="240"/>
                      <a:pt x="367" y="240"/>
                    </a:cubicBezTo>
                    <a:cubicBezTo>
                      <a:pt x="365" y="240"/>
                      <a:pt x="364" y="241"/>
                      <a:pt x="363" y="242"/>
                    </a:cubicBezTo>
                    <a:cubicBezTo>
                      <a:pt x="362" y="243"/>
                      <a:pt x="362" y="243"/>
                      <a:pt x="361" y="244"/>
                    </a:cubicBezTo>
                    <a:cubicBezTo>
                      <a:pt x="356" y="261"/>
                      <a:pt x="348" y="277"/>
                      <a:pt x="342" y="293"/>
                    </a:cubicBezTo>
                    <a:cubicBezTo>
                      <a:pt x="340" y="301"/>
                      <a:pt x="341" y="305"/>
                      <a:pt x="345" y="311"/>
                    </a:cubicBezTo>
                    <a:cubicBezTo>
                      <a:pt x="351" y="317"/>
                      <a:pt x="363" y="322"/>
                      <a:pt x="366" y="329"/>
                    </a:cubicBezTo>
                    <a:cubicBezTo>
                      <a:pt x="370" y="338"/>
                      <a:pt x="353" y="352"/>
                      <a:pt x="348" y="357"/>
                    </a:cubicBezTo>
                    <a:cubicBezTo>
                      <a:pt x="346" y="359"/>
                      <a:pt x="341" y="365"/>
                      <a:pt x="337" y="366"/>
                    </a:cubicBezTo>
                    <a:cubicBezTo>
                      <a:pt x="330" y="368"/>
                      <a:pt x="327" y="363"/>
                      <a:pt x="322" y="357"/>
                    </a:cubicBezTo>
                    <a:cubicBezTo>
                      <a:pt x="317" y="351"/>
                      <a:pt x="311" y="341"/>
                      <a:pt x="302" y="340"/>
                    </a:cubicBezTo>
                    <a:cubicBezTo>
                      <a:pt x="296" y="339"/>
                      <a:pt x="289" y="344"/>
                      <a:pt x="284" y="347"/>
                    </a:cubicBezTo>
                    <a:cubicBezTo>
                      <a:pt x="270" y="355"/>
                      <a:pt x="259" y="361"/>
                      <a:pt x="243" y="363"/>
                    </a:cubicBezTo>
                    <a:cubicBezTo>
                      <a:pt x="241" y="364"/>
                      <a:pt x="239" y="366"/>
                      <a:pt x="239" y="367"/>
                    </a:cubicBezTo>
                    <a:cubicBezTo>
                      <a:pt x="238" y="375"/>
                      <a:pt x="240" y="382"/>
                      <a:pt x="240" y="390"/>
                    </a:cubicBezTo>
                    <a:cubicBezTo>
                      <a:pt x="240" y="410"/>
                      <a:pt x="222" y="410"/>
                      <a:pt x="206" y="410"/>
                    </a:cubicBezTo>
                    <a:cubicBezTo>
                      <a:pt x="191" y="409"/>
                      <a:pt x="185" y="409"/>
                      <a:pt x="186" y="394"/>
                    </a:cubicBezTo>
                    <a:cubicBezTo>
                      <a:pt x="186" y="386"/>
                      <a:pt x="187" y="378"/>
                      <a:pt x="187" y="369"/>
                    </a:cubicBezTo>
                    <a:cubicBezTo>
                      <a:pt x="186" y="366"/>
                      <a:pt x="184" y="364"/>
                      <a:pt x="181" y="363"/>
                    </a:cubicBezTo>
                    <a:cubicBezTo>
                      <a:pt x="162" y="362"/>
                      <a:pt x="146" y="355"/>
                      <a:pt x="132" y="344"/>
                    </a:cubicBezTo>
                    <a:cubicBezTo>
                      <a:pt x="131" y="343"/>
                      <a:pt x="130" y="343"/>
                      <a:pt x="129" y="342"/>
                    </a:cubicBezTo>
                    <a:cubicBezTo>
                      <a:pt x="127" y="342"/>
                      <a:pt x="125" y="342"/>
                      <a:pt x="123" y="344"/>
                    </a:cubicBezTo>
                    <a:cubicBezTo>
                      <a:pt x="118" y="348"/>
                      <a:pt x="108" y="362"/>
                      <a:pt x="101" y="364"/>
                    </a:cubicBezTo>
                    <a:cubicBezTo>
                      <a:pt x="90" y="367"/>
                      <a:pt x="79" y="353"/>
                      <a:pt x="72" y="346"/>
                    </a:cubicBezTo>
                    <a:cubicBezTo>
                      <a:pt x="66" y="341"/>
                      <a:pt x="55" y="334"/>
                      <a:pt x="58" y="325"/>
                    </a:cubicBezTo>
                    <a:cubicBezTo>
                      <a:pt x="60" y="318"/>
                      <a:pt x="70" y="312"/>
                      <a:pt x="75" y="307"/>
                    </a:cubicBezTo>
                    <a:cubicBezTo>
                      <a:pt x="80" y="302"/>
                      <a:pt x="82" y="301"/>
                      <a:pt x="80" y="293"/>
                    </a:cubicBezTo>
                    <a:cubicBezTo>
                      <a:pt x="79" y="285"/>
                      <a:pt x="73" y="278"/>
                      <a:pt x="70" y="270"/>
                    </a:cubicBezTo>
                    <a:cubicBezTo>
                      <a:pt x="67" y="262"/>
                      <a:pt x="65" y="254"/>
                      <a:pt x="63" y="246"/>
                    </a:cubicBezTo>
                    <a:cubicBezTo>
                      <a:pt x="62" y="243"/>
                      <a:pt x="60" y="241"/>
                      <a:pt x="57" y="241"/>
                    </a:cubicBezTo>
                    <a:cubicBezTo>
                      <a:pt x="51" y="242"/>
                      <a:pt x="45" y="243"/>
                      <a:pt x="38" y="243"/>
                    </a:cubicBezTo>
                    <a:cubicBezTo>
                      <a:pt x="27" y="243"/>
                      <a:pt x="21" y="245"/>
                      <a:pt x="18" y="232"/>
                    </a:cubicBezTo>
                    <a:cubicBezTo>
                      <a:pt x="17" y="223"/>
                      <a:pt x="16" y="211"/>
                      <a:pt x="17" y="202"/>
                    </a:cubicBezTo>
                    <a:cubicBezTo>
                      <a:pt x="17" y="197"/>
                      <a:pt x="18" y="188"/>
                      <a:pt x="23" y="185"/>
                    </a:cubicBezTo>
                    <a:cubicBezTo>
                      <a:pt x="29" y="182"/>
                      <a:pt x="47" y="185"/>
                      <a:pt x="53" y="186"/>
                    </a:cubicBezTo>
                    <a:cubicBezTo>
                      <a:pt x="56" y="187"/>
                      <a:pt x="60" y="186"/>
                      <a:pt x="61" y="182"/>
                    </a:cubicBezTo>
                    <a:cubicBezTo>
                      <a:pt x="65" y="163"/>
                      <a:pt x="73" y="146"/>
                      <a:pt x="85" y="130"/>
                    </a:cubicBezTo>
                    <a:cubicBezTo>
                      <a:pt x="87" y="128"/>
                      <a:pt x="86" y="124"/>
                      <a:pt x="84" y="123"/>
                    </a:cubicBezTo>
                    <a:cubicBezTo>
                      <a:pt x="76" y="113"/>
                      <a:pt x="56" y="102"/>
                      <a:pt x="65" y="88"/>
                    </a:cubicBezTo>
                    <a:cubicBezTo>
                      <a:pt x="69" y="82"/>
                      <a:pt x="80" y="71"/>
                      <a:pt x="86" y="68"/>
                    </a:cubicBezTo>
                    <a:cubicBezTo>
                      <a:pt x="103" y="60"/>
                      <a:pt x="110" y="73"/>
                      <a:pt x="120" y="84"/>
                    </a:cubicBezTo>
                    <a:cubicBezTo>
                      <a:pt x="122" y="87"/>
                      <a:pt x="125" y="89"/>
                      <a:pt x="128" y="87"/>
                    </a:cubicBezTo>
                    <a:cubicBezTo>
                      <a:pt x="142" y="78"/>
                      <a:pt x="155" y="72"/>
                      <a:pt x="170" y="67"/>
                    </a:cubicBezTo>
                    <a:cubicBezTo>
                      <a:pt x="173" y="66"/>
                      <a:pt x="178" y="64"/>
                      <a:pt x="180" y="62"/>
                    </a:cubicBezTo>
                    <a:cubicBezTo>
                      <a:pt x="184" y="58"/>
                      <a:pt x="184" y="52"/>
                      <a:pt x="184" y="47"/>
                    </a:cubicBezTo>
                    <a:cubicBezTo>
                      <a:pt x="184" y="42"/>
                      <a:pt x="182" y="36"/>
                      <a:pt x="183" y="31"/>
                    </a:cubicBezTo>
                    <a:cubicBezTo>
                      <a:pt x="185" y="21"/>
                      <a:pt x="196" y="21"/>
                      <a:pt x="205" y="20"/>
                    </a:cubicBezTo>
                    <a:cubicBezTo>
                      <a:pt x="210" y="20"/>
                      <a:pt x="217" y="19"/>
                      <a:pt x="223" y="19"/>
                    </a:cubicBezTo>
                    <a:cubicBezTo>
                      <a:pt x="230" y="18"/>
                      <a:pt x="234" y="20"/>
                      <a:pt x="238" y="22"/>
                    </a:cubicBezTo>
                    <a:cubicBezTo>
                      <a:pt x="243" y="25"/>
                      <a:pt x="241" y="30"/>
                      <a:pt x="241" y="37"/>
                    </a:cubicBezTo>
                    <a:cubicBezTo>
                      <a:pt x="242" y="44"/>
                      <a:pt x="238" y="52"/>
                      <a:pt x="242" y="58"/>
                    </a:cubicBezTo>
                    <a:cubicBezTo>
                      <a:pt x="245" y="63"/>
                      <a:pt x="249" y="64"/>
                      <a:pt x="255" y="66"/>
                    </a:cubicBezTo>
                    <a:cubicBezTo>
                      <a:pt x="270" y="72"/>
                      <a:pt x="283" y="76"/>
                      <a:pt x="296" y="85"/>
                    </a:cubicBezTo>
                    <a:cubicBezTo>
                      <a:pt x="297" y="85"/>
                      <a:pt x="297" y="85"/>
                      <a:pt x="298" y="85"/>
                    </a:cubicBezTo>
                    <a:cubicBezTo>
                      <a:pt x="300" y="86"/>
                      <a:pt x="303" y="86"/>
                      <a:pt x="305" y="84"/>
                    </a:cubicBezTo>
                    <a:cubicBezTo>
                      <a:pt x="311" y="78"/>
                      <a:pt x="318" y="67"/>
                      <a:pt x="326" y="63"/>
                    </a:cubicBezTo>
                    <a:cubicBezTo>
                      <a:pt x="336" y="58"/>
                      <a:pt x="342" y="68"/>
                      <a:pt x="350" y="75"/>
                    </a:cubicBezTo>
                    <a:cubicBezTo>
                      <a:pt x="358" y="83"/>
                      <a:pt x="372" y="92"/>
                      <a:pt x="365" y="104"/>
                    </a:cubicBezTo>
                    <a:cubicBezTo>
                      <a:pt x="361" y="110"/>
                      <a:pt x="351" y="112"/>
                      <a:pt x="346" y="118"/>
                    </a:cubicBezTo>
                    <a:cubicBezTo>
                      <a:pt x="341" y="123"/>
                      <a:pt x="341" y="126"/>
                      <a:pt x="343" y="133"/>
                    </a:cubicBezTo>
                    <a:cubicBezTo>
                      <a:pt x="346" y="139"/>
                      <a:pt x="350" y="144"/>
                      <a:pt x="352" y="151"/>
                    </a:cubicBezTo>
                    <a:cubicBezTo>
                      <a:pt x="355" y="160"/>
                      <a:pt x="358" y="170"/>
                      <a:pt x="361" y="179"/>
                    </a:cubicBezTo>
                    <a:cubicBezTo>
                      <a:pt x="362" y="182"/>
                      <a:pt x="364" y="184"/>
                      <a:pt x="366" y="184"/>
                    </a:cubicBezTo>
                    <a:cubicBezTo>
                      <a:pt x="376" y="185"/>
                      <a:pt x="387" y="184"/>
                      <a:pt x="396" y="186"/>
                    </a:cubicBezTo>
                    <a:cubicBezTo>
                      <a:pt x="411" y="190"/>
                      <a:pt x="407" y="204"/>
                      <a:pt x="407" y="216"/>
                    </a:cubicBezTo>
                    <a:cubicBezTo>
                      <a:pt x="408" y="226"/>
                      <a:pt x="411" y="236"/>
                      <a:pt x="400" y="2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8" name="Freeform 13"/>
              <p:cNvSpPr/>
              <p:nvPr/>
            </p:nvSpPr>
            <p:spPr bwMode="auto">
              <a:xfrm>
                <a:off x="2195" y="368"/>
                <a:ext cx="108" cy="49"/>
              </a:xfrm>
              <a:custGeom>
                <a:avLst/>
                <a:gdLst>
                  <a:gd name="T0" fmla="*/ 10 w 40"/>
                  <a:gd name="T1" fmla="*/ 16 h 18"/>
                  <a:gd name="T2" fmla="*/ 33 w 40"/>
                  <a:gd name="T3" fmla="*/ 12 h 18"/>
                  <a:gd name="T4" fmla="*/ 33 w 40"/>
                  <a:gd name="T5" fmla="*/ 0 h 18"/>
                  <a:gd name="T6" fmla="*/ 7 w 40"/>
                  <a:gd name="T7" fmla="*/ 4 h 18"/>
                  <a:gd name="T8" fmla="*/ 10 w 40"/>
                  <a:gd name="T9" fmla="*/ 16 h 18"/>
                </a:gdLst>
                <a:ahLst/>
                <a:cxnLst>
                  <a:cxn ang="0">
                    <a:pos x="T0" y="T1"/>
                  </a:cxn>
                  <a:cxn ang="0">
                    <a:pos x="T2" y="T3"/>
                  </a:cxn>
                  <a:cxn ang="0">
                    <a:pos x="T4" y="T5"/>
                  </a:cxn>
                  <a:cxn ang="0">
                    <a:pos x="T6" y="T7"/>
                  </a:cxn>
                  <a:cxn ang="0">
                    <a:pos x="T8" y="T9"/>
                  </a:cxn>
                </a:cxnLst>
                <a:rect l="0" t="0" r="r" b="b"/>
                <a:pathLst>
                  <a:path w="40" h="18">
                    <a:moveTo>
                      <a:pt x="10" y="16"/>
                    </a:moveTo>
                    <a:cubicBezTo>
                      <a:pt x="18" y="13"/>
                      <a:pt x="25" y="12"/>
                      <a:pt x="33" y="12"/>
                    </a:cubicBezTo>
                    <a:cubicBezTo>
                      <a:pt x="40" y="12"/>
                      <a:pt x="40" y="0"/>
                      <a:pt x="33" y="0"/>
                    </a:cubicBezTo>
                    <a:cubicBezTo>
                      <a:pt x="24" y="0"/>
                      <a:pt x="15" y="1"/>
                      <a:pt x="7" y="4"/>
                    </a:cubicBezTo>
                    <a:cubicBezTo>
                      <a:pt x="0" y="6"/>
                      <a:pt x="3" y="18"/>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9" name="Freeform 14"/>
              <p:cNvSpPr/>
              <p:nvPr/>
            </p:nvSpPr>
            <p:spPr bwMode="auto">
              <a:xfrm>
                <a:off x="2383" y="384"/>
                <a:ext cx="102" cy="73"/>
              </a:xfrm>
              <a:custGeom>
                <a:avLst/>
                <a:gdLst>
                  <a:gd name="T0" fmla="*/ 7 w 38"/>
                  <a:gd name="T1" fmla="*/ 13 h 27"/>
                  <a:gd name="T2" fmla="*/ 24 w 38"/>
                  <a:gd name="T3" fmla="*/ 22 h 27"/>
                  <a:gd name="T4" fmla="*/ 33 w 38"/>
                  <a:gd name="T5" fmla="*/ 13 h 27"/>
                  <a:gd name="T6" fmla="*/ 10 w 38"/>
                  <a:gd name="T7" fmla="*/ 2 h 27"/>
                  <a:gd name="T8" fmla="*/ 7 w 38"/>
                  <a:gd name="T9" fmla="*/ 13 h 27"/>
                </a:gdLst>
                <a:ahLst/>
                <a:cxnLst>
                  <a:cxn ang="0">
                    <a:pos x="T0" y="T1"/>
                  </a:cxn>
                  <a:cxn ang="0">
                    <a:pos x="T2" y="T3"/>
                  </a:cxn>
                  <a:cxn ang="0">
                    <a:pos x="T4" y="T5"/>
                  </a:cxn>
                  <a:cxn ang="0">
                    <a:pos x="T6" y="T7"/>
                  </a:cxn>
                  <a:cxn ang="0">
                    <a:pos x="T8" y="T9"/>
                  </a:cxn>
                </a:cxnLst>
                <a:rect l="0" t="0" r="r" b="b"/>
                <a:pathLst>
                  <a:path w="38" h="27">
                    <a:moveTo>
                      <a:pt x="7" y="13"/>
                    </a:moveTo>
                    <a:cubicBezTo>
                      <a:pt x="13" y="15"/>
                      <a:pt x="19" y="18"/>
                      <a:pt x="24" y="22"/>
                    </a:cubicBezTo>
                    <a:cubicBezTo>
                      <a:pt x="30" y="27"/>
                      <a:pt x="38" y="18"/>
                      <a:pt x="33" y="13"/>
                    </a:cubicBezTo>
                    <a:cubicBezTo>
                      <a:pt x="26" y="8"/>
                      <a:pt x="19" y="4"/>
                      <a:pt x="10" y="2"/>
                    </a:cubicBezTo>
                    <a:cubicBezTo>
                      <a:pt x="3" y="0"/>
                      <a:pt x="0" y="11"/>
                      <a:pt x="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0" name="Freeform 15"/>
              <p:cNvSpPr/>
              <p:nvPr/>
            </p:nvSpPr>
            <p:spPr bwMode="auto">
              <a:xfrm>
                <a:off x="2531" y="503"/>
                <a:ext cx="70" cy="94"/>
              </a:xfrm>
              <a:custGeom>
                <a:avLst/>
                <a:gdLst>
                  <a:gd name="T0" fmla="*/ 23 w 26"/>
                  <a:gd name="T1" fmla="*/ 24 h 35"/>
                  <a:gd name="T2" fmla="*/ 12 w 26"/>
                  <a:gd name="T3" fmla="*/ 4 h 35"/>
                  <a:gd name="T4" fmla="*/ 4 w 26"/>
                  <a:gd name="T5" fmla="*/ 1 h 35"/>
                  <a:gd name="T6" fmla="*/ 2 w 26"/>
                  <a:gd name="T7" fmla="*/ 10 h 35"/>
                  <a:gd name="T8" fmla="*/ 12 w 26"/>
                  <a:gd name="T9" fmla="*/ 27 h 35"/>
                  <a:gd name="T10" fmla="*/ 23 w 26"/>
                  <a:gd name="T11" fmla="*/ 24 h 35"/>
                </a:gdLst>
                <a:ahLst/>
                <a:cxnLst>
                  <a:cxn ang="0">
                    <a:pos x="T0" y="T1"/>
                  </a:cxn>
                  <a:cxn ang="0">
                    <a:pos x="T2" y="T3"/>
                  </a:cxn>
                  <a:cxn ang="0">
                    <a:pos x="T4" y="T5"/>
                  </a:cxn>
                  <a:cxn ang="0">
                    <a:pos x="T6" y="T7"/>
                  </a:cxn>
                  <a:cxn ang="0">
                    <a:pos x="T8" y="T9"/>
                  </a:cxn>
                  <a:cxn ang="0">
                    <a:pos x="T10" y="T11"/>
                  </a:cxn>
                </a:cxnLst>
                <a:rect l="0" t="0" r="r" b="b"/>
                <a:pathLst>
                  <a:path w="26" h="35">
                    <a:moveTo>
                      <a:pt x="23" y="24"/>
                    </a:moveTo>
                    <a:cubicBezTo>
                      <a:pt x="20" y="17"/>
                      <a:pt x="17" y="10"/>
                      <a:pt x="12" y="4"/>
                    </a:cubicBezTo>
                    <a:cubicBezTo>
                      <a:pt x="10" y="1"/>
                      <a:pt x="7" y="0"/>
                      <a:pt x="4" y="1"/>
                    </a:cubicBezTo>
                    <a:cubicBezTo>
                      <a:pt x="1" y="3"/>
                      <a:pt x="0" y="7"/>
                      <a:pt x="2" y="10"/>
                    </a:cubicBezTo>
                    <a:cubicBezTo>
                      <a:pt x="6" y="15"/>
                      <a:pt x="9" y="21"/>
                      <a:pt x="12" y="27"/>
                    </a:cubicBezTo>
                    <a:cubicBezTo>
                      <a:pt x="14" y="35"/>
                      <a:pt x="26" y="32"/>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1" name="Freeform 16"/>
              <p:cNvSpPr/>
              <p:nvPr/>
            </p:nvSpPr>
            <p:spPr bwMode="auto">
              <a:xfrm>
                <a:off x="2566" y="680"/>
                <a:ext cx="48" cy="105"/>
              </a:xfrm>
              <a:custGeom>
                <a:avLst/>
                <a:gdLst>
                  <a:gd name="T0" fmla="*/ 5 w 18"/>
                  <a:gd name="T1" fmla="*/ 8 h 39"/>
                  <a:gd name="T2" fmla="*/ 2 w 18"/>
                  <a:gd name="T3" fmla="*/ 28 h 39"/>
                  <a:gd name="T4" fmla="*/ 13 w 18"/>
                  <a:gd name="T5" fmla="*/ 32 h 39"/>
                  <a:gd name="T6" fmla="*/ 17 w 18"/>
                  <a:gd name="T7" fmla="*/ 8 h 39"/>
                  <a:gd name="T8" fmla="*/ 5 w 18"/>
                  <a:gd name="T9" fmla="*/ 8 h 39"/>
                </a:gdLst>
                <a:ahLst/>
                <a:cxnLst>
                  <a:cxn ang="0">
                    <a:pos x="T0" y="T1"/>
                  </a:cxn>
                  <a:cxn ang="0">
                    <a:pos x="T2" y="T3"/>
                  </a:cxn>
                  <a:cxn ang="0">
                    <a:pos x="T4" y="T5"/>
                  </a:cxn>
                  <a:cxn ang="0">
                    <a:pos x="T6" y="T7"/>
                  </a:cxn>
                  <a:cxn ang="0">
                    <a:pos x="T8" y="T9"/>
                  </a:cxn>
                </a:cxnLst>
                <a:rect l="0" t="0" r="r" b="b"/>
                <a:pathLst>
                  <a:path w="18" h="39">
                    <a:moveTo>
                      <a:pt x="5" y="8"/>
                    </a:moveTo>
                    <a:cubicBezTo>
                      <a:pt x="5" y="15"/>
                      <a:pt x="4" y="21"/>
                      <a:pt x="2" y="28"/>
                    </a:cubicBezTo>
                    <a:cubicBezTo>
                      <a:pt x="0" y="36"/>
                      <a:pt x="12" y="39"/>
                      <a:pt x="13" y="32"/>
                    </a:cubicBezTo>
                    <a:cubicBezTo>
                      <a:pt x="15" y="24"/>
                      <a:pt x="17" y="16"/>
                      <a:pt x="17" y="8"/>
                    </a:cubicBezTo>
                    <a:cubicBezTo>
                      <a:pt x="18" y="0"/>
                      <a:pt x="6" y="0"/>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2" name="Freeform 17"/>
              <p:cNvSpPr/>
              <p:nvPr/>
            </p:nvSpPr>
            <p:spPr bwMode="auto">
              <a:xfrm>
                <a:off x="2461" y="855"/>
                <a:ext cx="86" cy="83"/>
              </a:xfrm>
              <a:custGeom>
                <a:avLst/>
                <a:gdLst>
                  <a:gd name="T0" fmla="*/ 28 w 32"/>
                  <a:gd name="T1" fmla="*/ 1 h 31"/>
                  <a:gd name="T2" fmla="*/ 20 w 32"/>
                  <a:gd name="T3" fmla="*/ 3 h 31"/>
                  <a:gd name="T4" fmla="*/ 7 w 32"/>
                  <a:gd name="T5" fmla="*/ 17 h 31"/>
                  <a:gd name="T6" fmla="*/ 13 w 32"/>
                  <a:gd name="T7" fmla="*/ 28 h 31"/>
                  <a:gd name="T8" fmla="*/ 30 w 32"/>
                  <a:gd name="T9" fmla="*/ 9 h 31"/>
                  <a:gd name="T10" fmla="*/ 28 w 32"/>
                  <a:gd name="T11" fmla="*/ 1 h 31"/>
                </a:gdLst>
                <a:ahLst/>
                <a:cxnLst>
                  <a:cxn ang="0">
                    <a:pos x="T0" y="T1"/>
                  </a:cxn>
                  <a:cxn ang="0">
                    <a:pos x="T2" y="T3"/>
                  </a:cxn>
                  <a:cxn ang="0">
                    <a:pos x="T4" y="T5"/>
                  </a:cxn>
                  <a:cxn ang="0">
                    <a:pos x="T6" y="T7"/>
                  </a:cxn>
                  <a:cxn ang="0">
                    <a:pos x="T8" y="T9"/>
                  </a:cxn>
                  <a:cxn ang="0">
                    <a:pos x="T10" y="T11"/>
                  </a:cxn>
                </a:cxnLst>
                <a:rect l="0" t="0" r="r" b="b"/>
                <a:pathLst>
                  <a:path w="32" h="31">
                    <a:moveTo>
                      <a:pt x="28" y="1"/>
                    </a:moveTo>
                    <a:cubicBezTo>
                      <a:pt x="26" y="0"/>
                      <a:pt x="21" y="0"/>
                      <a:pt x="20" y="3"/>
                    </a:cubicBezTo>
                    <a:cubicBezTo>
                      <a:pt x="17" y="9"/>
                      <a:pt x="13" y="14"/>
                      <a:pt x="7" y="17"/>
                    </a:cubicBezTo>
                    <a:cubicBezTo>
                      <a:pt x="0" y="21"/>
                      <a:pt x="6" y="31"/>
                      <a:pt x="13" y="28"/>
                    </a:cubicBezTo>
                    <a:cubicBezTo>
                      <a:pt x="21" y="24"/>
                      <a:pt x="27" y="17"/>
                      <a:pt x="30" y="9"/>
                    </a:cubicBezTo>
                    <a:cubicBezTo>
                      <a:pt x="32" y="6"/>
                      <a:pt x="31" y="3"/>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3" name="Freeform 18"/>
              <p:cNvSpPr/>
              <p:nvPr/>
            </p:nvSpPr>
            <p:spPr bwMode="auto">
              <a:xfrm>
                <a:off x="2295" y="954"/>
                <a:ext cx="104" cy="43"/>
              </a:xfrm>
              <a:custGeom>
                <a:avLst/>
                <a:gdLst>
                  <a:gd name="T0" fmla="*/ 28 w 39"/>
                  <a:gd name="T1" fmla="*/ 1 h 16"/>
                  <a:gd name="T2" fmla="*/ 7 w 39"/>
                  <a:gd name="T3" fmla="*/ 4 h 16"/>
                  <a:gd name="T4" fmla="*/ 7 w 39"/>
                  <a:gd name="T5" fmla="*/ 16 h 16"/>
                  <a:gd name="T6" fmla="*/ 31 w 39"/>
                  <a:gd name="T7" fmla="*/ 13 h 16"/>
                  <a:gd name="T8" fmla="*/ 28 w 39"/>
                  <a:gd name="T9" fmla="*/ 1 h 16"/>
                </a:gdLst>
                <a:ahLst/>
                <a:cxnLst>
                  <a:cxn ang="0">
                    <a:pos x="T0" y="T1"/>
                  </a:cxn>
                  <a:cxn ang="0">
                    <a:pos x="T2" y="T3"/>
                  </a:cxn>
                  <a:cxn ang="0">
                    <a:pos x="T4" y="T5"/>
                  </a:cxn>
                  <a:cxn ang="0">
                    <a:pos x="T6" y="T7"/>
                  </a:cxn>
                  <a:cxn ang="0">
                    <a:pos x="T8" y="T9"/>
                  </a:cxn>
                </a:cxnLst>
                <a:rect l="0" t="0" r="r" b="b"/>
                <a:pathLst>
                  <a:path w="39" h="16">
                    <a:moveTo>
                      <a:pt x="28" y="1"/>
                    </a:moveTo>
                    <a:cubicBezTo>
                      <a:pt x="21" y="2"/>
                      <a:pt x="14" y="3"/>
                      <a:pt x="7" y="4"/>
                    </a:cubicBezTo>
                    <a:cubicBezTo>
                      <a:pt x="0" y="4"/>
                      <a:pt x="0" y="16"/>
                      <a:pt x="7" y="16"/>
                    </a:cubicBezTo>
                    <a:cubicBezTo>
                      <a:pt x="15" y="15"/>
                      <a:pt x="23" y="14"/>
                      <a:pt x="31" y="13"/>
                    </a:cubicBezTo>
                    <a:cubicBezTo>
                      <a:pt x="39" y="11"/>
                      <a:pt x="36" y="0"/>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4" name="Freeform 19"/>
              <p:cNvSpPr/>
              <p:nvPr/>
            </p:nvSpPr>
            <p:spPr bwMode="auto">
              <a:xfrm>
                <a:off x="2117" y="914"/>
                <a:ext cx="100" cy="69"/>
              </a:xfrm>
              <a:custGeom>
                <a:avLst/>
                <a:gdLst>
                  <a:gd name="T0" fmla="*/ 29 w 37"/>
                  <a:gd name="T1" fmla="*/ 12 h 26"/>
                  <a:gd name="T2" fmla="*/ 10 w 37"/>
                  <a:gd name="T3" fmla="*/ 2 h 26"/>
                  <a:gd name="T4" fmla="*/ 2 w 37"/>
                  <a:gd name="T5" fmla="*/ 5 h 26"/>
                  <a:gd name="T6" fmla="*/ 4 w 37"/>
                  <a:gd name="T7" fmla="*/ 13 h 26"/>
                  <a:gd name="T8" fmla="*/ 26 w 37"/>
                  <a:gd name="T9" fmla="*/ 24 h 26"/>
                  <a:gd name="T10" fmla="*/ 29 w 37"/>
                  <a:gd name="T11" fmla="*/ 12 h 26"/>
                </a:gdLst>
                <a:ahLst/>
                <a:cxnLst>
                  <a:cxn ang="0">
                    <a:pos x="T0" y="T1"/>
                  </a:cxn>
                  <a:cxn ang="0">
                    <a:pos x="T2" y="T3"/>
                  </a:cxn>
                  <a:cxn ang="0">
                    <a:pos x="T4" y="T5"/>
                  </a:cxn>
                  <a:cxn ang="0">
                    <a:pos x="T6" y="T7"/>
                  </a:cxn>
                  <a:cxn ang="0">
                    <a:pos x="T8" y="T9"/>
                  </a:cxn>
                  <a:cxn ang="0">
                    <a:pos x="T10" y="T11"/>
                  </a:cxn>
                </a:cxnLst>
                <a:rect l="0" t="0" r="r" b="b"/>
                <a:pathLst>
                  <a:path w="37" h="26">
                    <a:moveTo>
                      <a:pt x="29" y="12"/>
                    </a:moveTo>
                    <a:cubicBezTo>
                      <a:pt x="22" y="10"/>
                      <a:pt x="16" y="7"/>
                      <a:pt x="10" y="2"/>
                    </a:cubicBezTo>
                    <a:cubicBezTo>
                      <a:pt x="7" y="0"/>
                      <a:pt x="3" y="2"/>
                      <a:pt x="2" y="5"/>
                    </a:cubicBezTo>
                    <a:cubicBezTo>
                      <a:pt x="0" y="8"/>
                      <a:pt x="1" y="11"/>
                      <a:pt x="4" y="13"/>
                    </a:cubicBezTo>
                    <a:cubicBezTo>
                      <a:pt x="11" y="18"/>
                      <a:pt x="18" y="21"/>
                      <a:pt x="26" y="24"/>
                    </a:cubicBezTo>
                    <a:cubicBezTo>
                      <a:pt x="34" y="26"/>
                      <a:pt x="37" y="14"/>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5" name="Freeform 20"/>
              <p:cNvSpPr/>
              <p:nvPr/>
            </p:nvSpPr>
            <p:spPr bwMode="auto">
              <a:xfrm>
                <a:off x="1996" y="766"/>
                <a:ext cx="68" cy="97"/>
              </a:xfrm>
              <a:custGeom>
                <a:avLst/>
                <a:gdLst>
                  <a:gd name="T0" fmla="*/ 14 w 25"/>
                  <a:gd name="T1" fmla="*/ 7 h 36"/>
                  <a:gd name="T2" fmla="*/ 2 w 25"/>
                  <a:gd name="T3" fmla="*/ 11 h 36"/>
                  <a:gd name="T4" fmla="*/ 14 w 25"/>
                  <a:gd name="T5" fmla="*/ 34 h 36"/>
                  <a:gd name="T6" fmla="*/ 23 w 25"/>
                  <a:gd name="T7" fmla="*/ 34 h 36"/>
                  <a:gd name="T8" fmla="*/ 23 w 25"/>
                  <a:gd name="T9" fmla="*/ 25 h 36"/>
                  <a:gd name="T10" fmla="*/ 14 w 25"/>
                  <a:gd name="T11" fmla="*/ 7 h 36"/>
                </a:gdLst>
                <a:ahLst/>
                <a:cxnLst>
                  <a:cxn ang="0">
                    <a:pos x="T0" y="T1"/>
                  </a:cxn>
                  <a:cxn ang="0">
                    <a:pos x="T2" y="T3"/>
                  </a:cxn>
                  <a:cxn ang="0">
                    <a:pos x="T4" y="T5"/>
                  </a:cxn>
                  <a:cxn ang="0">
                    <a:pos x="T6" y="T7"/>
                  </a:cxn>
                  <a:cxn ang="0">
                    <a:pos x="T8" y="T9"/>
                  </a:cxn>
                  <a:cxn ang="0">
                    <a:pos x="T10" y="T11"/>
                  </a:cxn>
                </a:cxnLst>
                <a:rect l="0" t="0" r="r" b="b"/>
                <a:pathLst>
                  <a:path w="25" h="36">
                    <a:moveTo>
                      <a:pt x="14" y="7"/>
                    </a:moveTo>
                    <a:cubicBezTo>
                      <a:pt x="12" y="0"/>
                      <a:pt x="0" y="3"/>
                      <a:pt x="2" y="11"/>
                    </a:cubicBezTo>
                    <a:cubicBezTo>
                      <a:pt x="5" y="19"/>
                      <a:pt x="9" y="27"/>
                      <a:pt x="14" y="34"/>
                    </a:cubicBezTo>
                    <a:cubicBezTo>
                      <a:pt x="16" y="36"/>
                      <a:pt x="21" y="36"/>
                      <a:pt x="23" y="34"/>
                    </a:cubicBezTo>
                    <a:cubicBezTo>
                      <a:pt x="25" y="31"/>
                      <a:pt x="25" y="28"/>
                      <a:pt x="23" y="25"/>
                    </a:cubicBezTo>
                    <a:cubicBezTo>
                      <a:pt x="19" y="20"/>
                      <a:pt x="16" y="14"/>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6" name="Freeform 21"/>
              <p:cNvSpPr/>
              <p:nvPr/>
            </p:nvSpPr>
            <p:spPr bwMode="auto">
              <a:xfrm>
                <a:off x="1986" y="581"/>
                <a:ext cx="40" cy="107"/>
              </a:xfrm>
              <a:custGeom>
                <a:avLst/>
                <a:gdLst>
                  <a:gd name="T0" fmla="*/ 13 w 15"/>
                  <a:gd name="T1" fmla="*/ 33 h 40"/>
                  <a:gd name="T2" fmla="*/ 14 w 15"/>
                  <a:gd name="T3" fmla="*/ 11 h 40"/>
                  <a:gd name="T4" fmla="*/ 3 w 15"/>
                  <a:gd name="T5" fmla="*/ 8 h 40"/>
                  <a:gd name="T6" fmla="*/ 1 w 15"/>
                  <a:gd name="T7" fmla="*/ 33 h 40"/>
                  <a:gd name="T8" fmla="*/ 13 w 15"/>
                  <a:gd name="T9" fmla="*/ 33 h 40"/>
                </a:gdLst>
                <a:ahLst/>
                <a:cxnLst>
                  <a:cxn ang="0">
                    <a:pos x="T0" y="T1"/>
                  </a:cxn>
                  <a:cxn ang="0">
                    <a:pos x="T2" y="T3"/>
                  </a:cxn>
                  <a:cxn ang="0">
                    <a:pos x="T4" y="T5"/>
                  </a:cxn>
                  <a:cxn ang="0">
                    <a:pos x="T6" y="T7"/>
                  </a:cxn>
                  <a:cxn ang="0">
                    <a:pos x="T8" y="T9"/>
                  </a:cxn>
                </a:cxnLst>
                <a:rect l="0" t="0" r="r" b="b"/>
                <a:pathLst>
                  <a:path w="15" h="40">
                    <a:moveTo>
                      <a:pt x="13" y="33"/>
                    </a:moveTo>
                    <a:cubicBezTo>
                      <a:pt x="12" y="25"/>
                      <a:pt x="13" y="18"/>
                      <a:pt x="14" y="11"/>
                    </a:cubicBezTo>
                    <a:cubicBezTo>
                      <a:pt x="15" y="3"/>
                      <a:pt x="4" y="0"/>
                      <a:pt x="3" y="8"/>
                    </a:cubicBezTo>
                    <a:cubicBezTo>
                      <a:pt x="1" y="16"/>
                      <a:pt x="0" y="24"/>
                      <a:pt x="1" y="33"/>
                    </a:cubicBezTo>
                    <a:cubicBezTo>
                      <a:pt x="1" y="40"/>
                      <a:pt x="13" y="40"/>
                      <a:pt x="13"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7" name="Freeform 22"/>
              <p:cNvSpPr/>
              <p:nvPr/>
            </p:nvSpPr>
            <p:spPr bwMode="auto">
              <a:xfrm>
                <a:off x="2045" y="430"/>
                <a:ext cx="91" cy="83"/>
              </a:xfrm>
              <a:custGeom>
                <a:avLst/>
                <a:gdLst>
                  <a:gd name="T0" fmla="*/ 22 w 34"/>
                  <a:gd name="T1" fmla="*/ 4 h 31"/>
                  <a:gd name="T2" fmla="*/ 3 w 34"/>
                  <a:gd name="T3" fmla="*/ 20 h 31"/>
                  <a:gd name="T4" fmla="*/ 3 w 34"/>
                  <a:gd name="T5" fmla="*/ 29 h 31"/>
                  <a:gd name="T6" fmla="*/ 11 w 34"/>
                  <a:gd name="T7" fmla="*/ 29 h 31"/>
                  <a:gd name="T8" fmla="*/ 28 w 34"/>
                  <a:gd name="T9" fmla="*/ 14 h 31"/>
                  <a:gd name="T10" fmla="*/ 22 w 34"/>
                  <a:gd name="T11" fmla="*/ 4 h 31"/>
                </a:gdLst>
                <a:ahLst/>
                <a:cxnLst>
                  <a:cxn ang="0">
                    <a:pos x="T0" y="T1"/>
                  </a:cxn>
                  <a:cxn ang="0">
                    <a:pos x="T2" y="T3"/>
                  </a:cxn>
                  <a:cxn ang="0">
                    <a:pos x="T4" y="T5"/>
                  </a:cxn>
                  <a:cxn ang="0">
                    <a:pos x="T6" y="T7"/>
                  </a:cxn>
                  <a:cxn ang="0">
                    <a:pos x="T8" y="T9"/>
                  </a:cxn>
                  <a:cxn ang="0">
                    <a:pos x="T10" y="T11"/>
                  </a:cxn>
                </a:cxnLst>
                <a:rect l="0" t="0" r="r" b="b"/>
                <a:pathLst>
                  <a:path w="34" h="31">
                    <a:moveTo>
                      <a:pt x="22" y="4"/>
                    </a:moveTo>
                    <a:cubicBezTo>
                      <a:pt x="14" y="8"/>
                      <a:pt x="8" y="14"/>
                      <a:pt x="3" y="20"/>
                    </a:cubicBezTo>
                    <a:cubicBezTo>
                      <a:pt x="1" y="23"/>
                      <a:pt x="0" y="26"/>
                      <a:pt x="3" y="29"/>
                    </a:cubicBezTo>
                    <a:cubicBezTo>
                      <a:pt x="5" y="31"/>
                      <a:pt x="9" y="31"/>
                      <a:pt x="11" y="29"/>
                    </a:cubicBezTo>
                    <a:cubicBezTo>
                      <a:pt x="16" y="23"/>
                      <a:pt x="21" y="18"/>
                      <a:pt x="28" y="14"/>
                    </a:cubicBezTo>
                    <a:cubicBezTo>
                      <a:pt x="34" y="10"/>
                      <a:pt x="28" y="0"/>
                      <a:pt x="2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grpSp>
        <p:nvGrpSpPr>
          <p:cNvPr id="268" name="组合 267"/>
          <p:cNvGrpSpPr/>
          <p:nvPr/>
        </p:nvGrpSpPr>
        <p:grpSpPr>
          <a:xfrm>
            <a:off x="4381742" y="1843788"/>
            <a:ext cx="718040" cy="718040"/>
            <a:chOff x="5213804" y="3986816"/>
            <a:chExt cx="718040" cy="718040"/>
          </a:xfrm>
        </p:grpSpPr>
        <p:sp>
          <p:nvSpPr>
            <p:cNvPr id="269" name="Shape 1806"/>
            <p:cNvSpPr/>
            <p:nvPr/>
          </p:nvSpPr>
          <p:spPr>
            <a:xfrm>
              <a:off x="5213804" y="3986816"/>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270" name="Group 10"/>
            <p:cNvGrpSpPr>
              <a:grpSpLocks noChangeAspect="1"/>
            </p:cNvGrpSpPr>
            <p:nvPr/>
          </p:nvGrpSpPr>
          <p:grpSpPr bwMode="auto">
            <a:xfrm>
              <a:off x="5386922" y="4154789"/>
              <a:ext cx="389827" cy="390857"/>
              <a:chOff x="1728" y="113"/>
              <a:chExt cx="1136" cy="1139"/>
            </a:xfrm>
            <a:solidFill>
              <a:srgbClr val="132F95"/>
            </a:solidFill>
          </p:grpSpPr>
          <p:sp>
            <p:nvSpPr>
              <p:cNvPr id="271" name="Freeform 11"/>
              <p:cNvSpPr>
                <a:spLocks noEditPoints="1"/>
              </p:cNvSpPr>
              <p:nvPr/>
            </p:nvSpPr>
            <p:spPr bwMode="auto">
              <a:xfrm>
                <a:off x="2099" y="460"/>
                <a:ext cx="470" cy="419"/>
              </a:xfrm>
              <a:custGeom>
                <a:avLst/>
                <a:gdLst>
                  <a:gd name="T0" fmla="*/ 68 w 175"/>
                  <a:gd name="T1" fmla="*/ 11 h 156"/>
                  <a:gd name="T2" fmla="*/ 2 w 175"/>
                  <a:gd name="T3" fmla="*/ 85 h 156"/>
                  <a:gd name="T4" fmla="*/ 77 w 175"/>
                  <a:gd name="T5" fmla="*/ 155 h 156"/>
                  <a:gd name="T6" fmla="*/ 68 w 175"/>
                  <a:gd name="T7" fmla="*/ 11 h 156"/>
                  <a:gd name="T8" fmla="*/ 77 w 175"/>
                  <a:gd name="T9" fmla="*/ 143 h 156"/>
                  <a:gd name="T10" fmla="*/ 14 w 175"/>
                  <a:gd name="T11" fmla="*/ 85 h 156"/>
                  <a:gd name="T12" fmla="*/ 68 w 175"/>
                  <a:gd name="T13" fmla="*/ 23 h 156"/>
                  <a:gd name="T14" fmla="*/ 77 w 175"/>
                  <a:gd name="T15" fmla="*/ 143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6">
                    <a:moveTo>
                      <a:pt x="68" y="11"/>
                    </a:moveTo>
                    <a:cubicBezTo>
                      <a:pt x="30" y="15"/>
                      <a:pt x="0" y="46"/>
                      <a:pt x="2" y="85"/>
                    </a:cubicBezTo>
                    <a:cubicBezTo>
                      <a:pt x="4" y="125"/>
                      <a:pt x="37" y="155"/>
                      <a:pt x="77" y="155"/>
                    </a:cubicBezTo>
                    <a:cubicBezTo>
                      <a:pt x="175" y="156"/>
                      <a:pt x="164" y="0"/>
                      <a:pt x="68" y="11"/>
                    </a:cubicBezTo>
                    <a:close/>
                    <a:moveTo>
                      <a:pt x="77" y="143"/>
                    </a:moveTo>
                    <a:cubicBezTo>
                      <a:pt x="44" y="143"/>
                      <a:pt x="16" y="118"/>
                      <a:pt x="14" y="85"/>
                    </a:cubicBezTo>
                    <a:cubicBezTo>
                      <a:pt x="12" y="53"/>
                      <a:pt x="37" y="26"/>
                      <a:pt x="68" y="23"/>
                    </a:cubicBezTo>
                    <a:cubicBezTo>
                      <a:pt x="149" y="14"/>
                      <a:pt x="159" y="143"/>
                      <a:pt x="77"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2" name="Freeform 12"/>
              <p:cNvSpPr>
                <a:spLocks noEditPoints="1"/>
              </p:cNvSpPr>
              <p:nvPr/>
            </p:nvSpPr>
            <p:spPr bwMode="auto">
              <a:xfrm>
                <a:off x="1728" y="113"/>
                <a:ext cx="1136" cy="1139"/>
              </a:xfrm>
              <a:custGeom>
                <a:avLst/>
                <a:gdLst>
                  <a:gd name="T0" fmla="*/ 413 w 423"/>
                  <a:gd name="T1" fmla="*/ 178 h 424"/>
                  <a:gd name="T2" fmla="*/ 362 w 423"/>
                  <a:gd name="T3" fmla="*/ 142 h 424"/>
                  <a:gd name="T4" fmla="*/ 378 w 423"/>
                  <a:gd name="T5" fmla="*/ 107 h 424"/>
                  <a:gd name="T6" fmla="*/ 361 w 423"/>
                  <a:gd name="T7" fmla="*/ 69 h 424"/>
                  <a:gd name="T8" fmla="*/ 299 w 423"/>
                  <a:gd name="T9" fmla="*/ 72 h 424"/>
                  <a:gd name="T10" fmla="*/ 253 w 423"/>
                  <a:gd name="T11" fmla="*/ 44 h 424"/>
                  <a:gd name="T12" fmla="*/ 208 w 423"/>
                  <a:gd name="T13" fmla="*/ 8 h 424"/>
                  <a:gd name="T14" fmla="*/ 172 w 423"/>
                  <a:gd name="T15" fmla="*/ 50 h 424"/>
                  <a:gd name="T16" fmla="*/ 127 w 423"/>
                  <a:gd name="T17" fmla="*/ 73 h 424"/>
                  <a:gd name="T18" fmla="*/ 57 w 423"/>
                  <a:gd name="T19" fmla="*/ 79 h 424"/>
                  <a:gd name="T20" fmla="*/ 50 w 423"/>
                  <a:gd name="T21" fmla="*/ 174 h 424"/>
                  <a:gd name="T22" fmla="*/ 5 w 423"/>
                  <a:gd name="T23" fmla="*/ 224 h 424"/>
                  <a:gd name="T24" fmla="*/ 53 w 423"/>
                  <a:gd name="T25" fmla="*/ 254 h 424"/>
                  <a:gd name="T26" fmla="*/ 68 w 423"/>
                  <a:gd name="T27" fmla="*/ 296 h 424"/>
                  <a:gd name="T28" fmla="*/ 44 w 423"/>
                  <a:gd name="T29" fmla="*/ 333 h 424"/>
                  <a:gd name="T30" fmla="*/ 128 w 423"/>
                  <a:gd name="T31" fmla="*/ 356 h 424"/>
                  <a:gd name="T32" fmla="*/ 177 w 423"/>
                  <a:gd name="T33" fmla="*/ 416 h 424"/>
                  <a:gd name="T34" fmla="*/ 240 w 423"/>
                  <a:gd name="T35" fmla="*/ 420 h 424"/>
                  <a:gd name="T36" fmla="*/ 250 w 423"/>
                  <a:gd name="T37" fmla="*/ 377 h 424"/>
                  <a:gd name="T38" fmla="*/ 308 w 423"/>
                  <a:gd name="T39" fmla="*/ 359 h 424"/>
                  <a:gd name="T40" fmla="*/ 376 w 423"/>
                  <a:gd name="T41" fmla="*/ 343 h 424"/>
                  <a:gd name="T42" fmla="*/ 359 w 423"/>
                  <a:gd name="T43" fmla="*/ 290 h 424"/>
                  <a:gd name="T44" fmla="*/ 413 w 423"/>
                  <a:gd name="T45" fmla="*/ 250 h 424"/>
                  <a:gd name="T46" fmla="*/ 400 w 423"/>
                  <a:gd name="T47" fmla="*/ 240 h 424"/>
                  <a:gd name="T48" fmla="*/ 363 w 423"/>
                  <a:gd name="T49" fmla="*/ 242 h 424"/>
                  <a:gd name="T50" fmla="*/ 342 w 423"/>
                  <a:gd name="T51" fmla="*/ 293 h 424"/>
                  <a:gd name="T52" fmla="*/ 366 w 423"/>
                  <a:gd name="T53" fmla="*/ 329 h 424"/>
                  <a:gd name="T54" fmla="*/ 337 w 423"/>
                  <a:gd name="T55" fmla="*/ 366 h 424"/>
                  <a:gd name="T56" fmla="*/ 302 w 423"/>
                  <a:gd name="T57" fmla="*/ 340 h 424"/>
                  <a:gd name="T58" fmla="*/ 243 w 423"/>
                  <a:gd name="T59" fmla="*/ 363 h 424"/>
                  <a:gd name="T60" fmla="*/ 240 w 423"/>
                  <a:gd name="T61" fmla="*/ 390 h 424"/>
                  <a:gd name="T62" fmla="*/ 186 w 423"/>
                  <a:gd name="T63" fmla="*/ 394 h 424"/>
                  <a:gd name="T64" fmla="*/ 181 w 423"/>
                  <a:gd name="T65" fmla="*/ 363 h 424"/>
                  <a:gd name="T66" fmla="*/ 129 w 423"/>
                  <a:gd name="T67" fmla="*/ 342 h 424"/>
                  <a:gd name="T68" fmla="*/ 101 w 423"/>
                  <a:gd name="T69" fmla="*/ 364 h 424"/>
                  <a:gd name="T70" fmla="*/ 58 w 423"/>
                  <a:gd name="T71" fmla="*/ 325 h 424"/>
                  <a:gd name="T72" fmla="*/ 80 w 423"/>
                  <a:gd name="T73" fmla="*/ 293 h 424"/>
                  <a:gd name="T74" fmla="*/ 63 w 423"/>
                  <a:gd name="T75" fmla="*/ 246 h 424"/>
                  <a:gd name="T76" fmla="*/ 38 w 423"/>
                  <a:gd name="T77" fmla="*/ 243 h 424"/>
                  <a:gd name="T78" fmla="*/ 17 w 423"/>
                  <a:gd name="T79" fmla="*/ 202 h 424"/>
                  <a:gd name="T80" fmla="*/ 53 w 423"/>
                  <a:gd name="T81" fmla="*/ 186 h 424"/>
                  <a:gd name="T82" fmla="*/ 85 w 423"/>
                  <a:gd name="T83" fmla="*/ 130 h 424"/>
                  <a:gd name="T84" fmla="*/ 65 w 423"/>
                  <a:gd name="T85" fmla="*/ 88 h 424"/>
                  <a:gd name="T86" fmla="*/ 120 w 423"/>
                  <a:gd name="T87" fmla="*/ 84 h 424"/>
                  <a:gd name="T88" fmla="*/ 170 w 423"/>
                  <a:gd name="T89" fmla="*/ 67 h 424"/>
                  <a:gd name="T90" fmla="*/ 184 w 423"/>
                  <a:gd name="T91" fmla="*/ 47 h 424"/>
                  <a:gd name="T92" fmla="*/ 205 w 423"/>
                  <a:gd name="T93" fmla="*/ 20 h 424"/>
                  <a:gd name="T94" fmla="*/ 238 w 423"/>
                  <a:gd name="T95" fmla="*/ 22 h 424"/>
                  <a:gd name="T96" fmla="*/ 242 w 423"/>
                  <a:gd name="T97" fmla="*/ 58 h 424"/>
                  <a:gd name="T98" fmla="*/ 296 w 423"/>
                  <a:gd name="T99" fmla="*/ 85 h 424"/>
                  <a:gd name="T100" fmla="*/ 305 w 423"/>
                  <a:gd name="T101" fmla="*/ 84 h 424"/>
                  <a:gd name="T102" fmla="*/ 350 w 423"/>
                  <a:gd name="T103" fmla="*/ 75 h 424"/>
                  <a:gd name="T104" fmla="*/ 346 w 423"/>
                  <a:gd name="T105" fmla="*/ 118 h 424"/>
                  <a:gd name="T106" fmla="*/ 352 w 423"/>
                  <a:gd name="T107" fmla="*/ 151 h 424"/>
                  <a:gd name="T108" fmla="*/ 366 w 423"/>
                  <a:gd name="T109" fmla="*/ 184 h 424"/>
                  <a:gd name="T110" fmla="*/ 407 w 423"/>
                  <a:gd name="T111" fmla="*/ 21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3" h="424">
                    <a:moveTo>
                      <a:pt x="419" y="216"/>
                    </a:moveTo>
                    <a:cubicBezTo>
                      <a:pt x="419" y="206"/>
                      <a:pt x="422" y="186"/>
                      <a:pt x="413" y="178"/>
                    </a:cubicBezTo>
                    <a:cubicBezTo>
                      <a:pt x="405" y="171"/>
                      <a:pt x="384" y="172"/>
                      <a:pt x="371" y="172"/>
                    </a:cubicBezTo>
                    <a:cubicBezTo>
                      <a:pt x="368" y="162"/>
                      <a:pt x="366" y="151"/>
                      <a:pt x="362" y="142"/>
                    </a:cubicBezTo>
                    <a:cubicBezTo>
                      <a:pt x="360" y="138"/>
                      <a:pt x="354" y="130"/>
                      <a:pt x="355" y="126"/>
                    </a:cubicBezTo>
                    <a:cubicBezTo>
                      <a:pt x="356" y="121"/>
                      <a:pt x="374" y="113"/>
                      <a:pt x="378" y="107"/>
                    </a:cubicBezTo>
                    <a:cubicBezTo>
                      <a:pt x="381" y="103"/>
                      <a:pt x="383" y="98"/>
                      <a:pt x="381" y="93"/>
                    </a:cubicBezTo>
                    <a:cubicBezTo>
                      <a:pt x="379" y="83"/>
                      <a:pt x="367" y="76"/>
                      <a:pt x="361" y="69"/>
                    </a:cubicBezTo>
                    <a:cubicBezTo>
                      <a:pt x="354" y="63"/>
                      <a:pt x="346" y="51"/>
                      <a:pt x="337" y="48"/>
                    </a:cubicBezTo>
                    <a:cubicBezTo>
                      <a:pt x="323" y="42"/>
                      <a:pt x="309" y="62"/>
                      <a:pt x="299" y="72"/>
                    </a:cubicBezTo>
                    <a:cubicBezTo>
                      <a:pt x="288" y="66"/>
                      <a:pt x="276" y="62"/>
                      <a:pt x="264" y="57"/>
                    </a:cubicBezTo>
                    <a:cubicBezTo>
                      <a:pt x="256" y="53"/>
                      <a:pt x="254" y="52"/>
                      <a:pt x="253" y="44"/>
                    </a:cubicBezTo>
                    <a:cubicBezTo>
                      <a:pt x="251" y="37"/>
                      <a:pt x="254" y="29"/>
                      <a:pt x="252" y="22"/>
                    </a:cubicBezTo>
                    <a:cubicBezTo>
                      <a:pt x="247" y="0"/>
                      <a:pt x="225" y="7"/>
                      <a:pt x="208" y="8"/>
                    </a:cubicBezTo>
                    <a:cubicBezTo>
                      <a:pt x="191" y="10"/>
                      <a:pt x="172" y="6"/>
                      <a:pt x="171" y="28"/>
                    </a:cubicBezTo>
                    <a:cubicBezTo>
                      <a:pt x="171" y="35"/>
                      <a:pt x="174" y="44"/>
                      <a:pt x="172" y="50"/>
                    </a:cubicBezTo>
                    <a:cubicBezTo>
                      <a:pt x="170" y="56"/>
                      <a:pt x="168" y="54"/>
                      <a:pt x="160" y="57"/>
                    </a:cubicBezTo>
                    <a:cubicBezTo>
                      <a:pt x="148" y="61"/>
                      <a:pt x="138" y="67"/>
                      <a:pt x="127" y="73"/>
                    </a:cubicBezTo>
                    <a:cubicBezTo>
                      <a:pt x="119" y="63"/>
                      <a:pt x="109" y="49"/>
                      <a:pt x="95" y="50"/>
                    </a:cubicBezTo>
                    <a:cubicBezTo>
                      <a:pt x="80" y="51"/>
                      <a:pt x="66" y="70"/>
                      <a:pt x="57" y="79"/>
                    </a:cubicBezTo>
                    <a:cubicBezTo>
                      <a:pt x="38" y="99"/>
                      <a:pt x="58" y="112"/>
                      <a:pt x="72" y="127"/>
                    </a:cubicBezTo>
                    <a:cubicBezTo>
                      <a:pt x="62" y="142"/>
                      <a:pt x="55" y="157"/>
                      <a:pt x="50" y="174"/>
                    </a:cubicBezTo>
                    <a:cubicBezTo>
                      <a:pt x="37" y="171"/>
                      <a:pt x="19" y="169"/>
                      <a:pt x="10" y="178"/>
                    </a:cubicBezTo>
                    <a:cubicBezTo>
                      <a:pt x="0" y="188"/>
                      <a:pt x="5" y="212"/>
                      <a:pt x="5" y="224"/>
                    </a:cubicBezTo>
                    <a:cubicBezTo>
                      <a:pt x="6" y="234"/>
                      <a:pt x="6" y="247"/>
                      <a:pt x="16" y="253"/>
                    </a:cubicBezTo>
                    <a:cubicBezTo>
                      <a:pt x="25" y="258"/>
                      <a:pt x="41" y="256"/>
                      <a:pt x="53" y="254"/>
                    </a:cubicBezTo>
                    <a:cubicBezTo>
                      <a:pt x="55" y="265"/>
                      <a:pt x="59" y="275"/>
                      <a:pt x="63" y="285"/>
                    </a:cubicBezTo>
                    <a:cubicBezTo>
                      <a:pt x="64" y="287"/>
                      <a:pt x="69" y="294"/>
                      <a:pt x="68" y="296"/>
                    </a:cubicBezTo>
                    <a:cubicBezTo>
                      <a:pt x="68" y="296"/>
                      <a:pt x="66" y="298"/>
                      <a:pt x="65" y="300"/>
                    </a:cubicBezTo>
                    <a:cubicBezTo>
                      <a:pt x="59" y="310"/>
                      <a:pt x="39" y="319"/>
                      <a:pt x="44" y="333"/>
                    </a:cubicBezTo>
                    <a:cubicBezTo>
                      <a:pt x="49" y="347"/>
                      <a:pt x="77" y="371"/>
                      <a:pt x="90" y="376"/>
                    </a:cubicBezTo>
                    <a:cubicBezTo>
                      <a:pt x="105" y="382"/>
                      <a:pt x="118" y="366"/>
                      <a:pt x="128" y="356"/>
                    </a:cubicBezTo>
                    <a:cubicBezTo>
                      <a:pt x="142" y="366"/>
                      <a:pt x="157" y="372"/>
                      <a:pt x="175" y="375"/>
                    </a:cubicBezTo>
                    <a:cubicBezTo>
                      <a:pt x="174" y="388"/>
                      <a:pt x="169" y="406"/>
                      <a:pt x="177" y="416"/>
                    </a:cubicBezTo>
                    <a:cubicBezTo>
                      <a:pt x="183" y="423"/>
                      <a:pt x="198" y="422"/>
                      <a:pt x="206" y="422"/>
                    </a:cubicBezTo>
                    <a:cubicBezTo>
                      <a:pt x="216" y="422"/>
                      <a:pt x="230" y="424"/>
                      <a:pt x="240" y="420"/>
                    </a:cubicBezTo>
                    <a:cubicBezTo>
                      <a:pt x="247" y="417"/>
                      <a:pt x="251" y="412"/>
                      <a:pt x="252" y="405"/>
                    </a:cubicBezTo>
                    <a:cubicBezTo>
                      <a:pt x="254" y="397"/>
                      <a:pt x="247" y="383"/>
                      <a:pt x="250" y="377"/>
                    </a:cubicBezTo>
                    <a:cubicBezTo>
                      <a:pt x="253" y="371"/>
                      <a:pt x="271" y="368"/>
                      <a:pt x="277" y="365"/>
                    </a:cubicBezTo>
                    <a:cubicBezTo>
                      <a:pt x="288" y="359"/>
                      <a:pt x="297" y="349"/>
                      <a:pt x="308" y="359"/>
                    </a:cubicBezTo>
                    <a:cubicBezTo>
                      <a:pt x="320" y="369"/>
                      <a:pt x="325" y="388"/>
                      <a:pt x="342" y="377"/>
                    </a:cubicBezTo>
                    <a:cubicBezTo>
                      <a:pt x="355" y="370"/>
                      <a:pt x="368" y="355"/>
                      <a:pt x="376" y="343"/>
                    </a:cubicBezTo>
                    <a:cubicBezTo>
                      <a:pt x="384" y="329"/>
                      <a:pt x="378" y="324"/>
                      <a:pt x="367" y="314"/>
                    </a:cubicBezTo>
                    <a:cubicBezTo>
                      <a:pt x="356" y="304"/>
                      <a:pt x="352" y="305"/>
                      <a:pt x="359" y="290"/>
                    </a:cubicBezTo>
                    <a:cubicBezTo>
                      <a:pt x="364" y="277"/>
                      <a:pt x="368" y="265"/>
                      <a:pt x="372" y="252"/>
                    </a:cubicBezTo>
                    <a:cubicBezTo>
                      <a:pt x="384" y="253"/>
                      <a:pt x="403" y="256"/>
                      <a:pt x="413" y="250"/>
                    </a:cubicBezTo>
                    <a:cubicBezTo>
                      <a:pt x="423" y="243"/>
                      <a:pt x="420" y="226"/>
                      <a:pt x="419" y="216"/>
                    </a:cubicBezTo>
                    <a:close/>
                    <a:moveTo>
                      <a:pt x="400" y="240"/>
                    </a:moveTo>
                    <a:cubicBezTo>
                      <a:pt x="391" y="243"/>
                      <a:pt x="376" y="240"/>
                      <a:pt x="367" y="240"/>
                    </a:cubicBezTo>
                    <a:cubicBezTo>
                      <a:pt x="365" y="240"/>
                      <a:pt x="364" y="241"/>
                      <a:pt x="363" y="242"/>
                    </a:cubicBezTo>
                    <a:cubicBezTo>
                      <a:pt x="362" y="243"/>
                      <a:pt x="362" y="243"/>
                      <a:pt x="361" y="244"/>
                    </a:cubicBezTo>
                    <a:cubicBezTo>
                      <a:pt x="356" y="261"/>
                      <a:pt x="348" y="277"/>
                      <a:pt x="342" y="293"/>
                    </a:cubicBezTo>
                    <a:cubicBezTo>
                      <a:pt x="340" y="301"/>
                      <a:pt x="341" y="305"/>
                      <a:pt x="345" y="311"/>
                    </a:cubicBezTo>
                    <a:cubicBezTo>
                      <a:pt x="351" y="317"/>
                      <a:pt x="363" y="322"/>
                      <a:pt x="366" y="329"/>
                    </a:cubicBezTo>
                    <a:cubicBezTo>
                      <a:pt x="370" y="338"/>
                      <a:pt x="353" y="352"/>
                      <a:pt x="348" y="357"/>
                    </a:cubicBezTo>
                    <a:cubicBezTo>
                      <a:pt x="346" y="359"/>
                      <a:pt x="341" y="365"/>
                      <a:pt x="337" y="366"/>
                    </a:cubicBezTo>
                    <a:cubicBezTo>
                      <a:pt x="330" y="368"/>
                      <a:pt x="327" y="363"/>
                      <a:pt x="322" y="357"/>
                    </a:cubicBezTo>
                    <a:cubicBezTo>
                      <a:pt x="317" y="351"/>
                      <a:pt x="311" y="341"/>
                      <a:pt x="302" y="340"/>
                    </a:cubicBezTo>
                    <a:cubicBezTo>
                      <a:pt x="296" y="339"/>
                      <a:pt x="289" y="344"/>
                      <a:pt x="284" y="347"/>
                    </a:cubicBezTo>
                    <a:cubicBezTo>
                      <a:pt x="270" y="355"/>
                      <a:pt x="259" y="361"/>
                      <a:pt x="243" y="363"/>
                    </a:cubicBezTo>
                    <a:cubicBezTo>
                      <a:pt x="241" y="364"/>
                      <a:pt x="239" y="366"/>
                      <a:pt x="239" y="367"/>
                    </a:cubicBezTo>
                    <a:cubicBezTo>
                      <a:pt x="238" y="375"/>
                      <a:pt x="240" y="382"/>
                      <a:pt x="240" y="390"/>
                    </a:cubicBezTo>
                    <a:cubicBezTo>
                      <a:pt x="240" y="410"/>
                      <a:pt x="222" y="410"/>
                      <a:pt x="206" y="410"/>
                    </a:cubicBezTo>
                    <a:cubicBezTo>
                      <a:pt x="191" y="409"/>
                      <a:pt x="185" y="409"/>
                      <a:pt x="186" y="394"/>
                    </a:cubicBezTo>
                    <a:cubicBezTo>
                      <a:pt x="186" y="386"/>
                      <a:pt x="187" y="378"/>
                      <a:pt x="187" y="369"/>
                    </a:cubicBezTo>
                    <a:cubicBezTo>
                      <a:pt x="186" y="366"/>
                      <a:pt x="184" y="364"/>
                      <a:pt x="181" y="363"/>
                    </a:cubicBezTo>
                    <a:cubicBezTo>
                      <a:pt x="162" y="362"/>
                      <a:pt x="146" y="355"/>
                      <a:pt x="132" y="344"/>
                    </a:cubicBezTo>
                    <a:cubicBezTo>
                      <a:pt x="131" y="343"/>
                      <a:pt x="130" y="343"/>
                      <a:pt x="129" y="342"/>
                    </a:cubicBezTo>
                    <a:cubicBezTo>
                      <a:pt x="127" y="342"/>
                      <a:pt x="125" y="342"/>
                      <a:pt x="123" y="344"/>
                    </a:cubicBezTo>
                    <a:cubicBezTo>
                      <a:pt x="118" y="348"/>
                      <a:pt x="108" y="362"/>
                      <a:pt x="101" y="364"/>
                    </a:cubicBezTo>
                    <a:cubicBezTo>
                      <a:pt x="90" y="367"/>
                      <a:pt x="79" y="353"/>
                      <a:pt x="72" y="346"/>
                    </a:cubicBezTo>
                    <a:cubicBezTo>
                      <a:pt x="66" y="341"/>
                      <a:pt x="55" y="334"/>
                      <a:pt x="58" y="325"/>
                    </a:cubicBezTo>
                    <a:cubicBezTo>
                      <a:pt x="60" y="318"/>
                      <a:pt x="70" y="312"/>
                      <a:pt x="75" y="307"/>
                    </a:cubicBezTo>
                    <a:cubicBezTo>
                      <a:pt x="80" y="302"/>
                      <a:pt x="82" y="301"/>
                      <a:pt x="80" y="293"/>
                    </a:cubicBezTo>
                    <a:cubicBezTo>
                      <a:pt x="79" y="285"/>
                      <a:pt x="73" y="278"/>
                      <a:pt x="70" y="270"/>
                    </a:cubicBezTo>
                    <a:cubicBezTo>
                      <a:pt x="67" y="262"/>
                      <a:pt x="65" y="254"/>
                      <a:pt x="63" y="246"/>
                    </a:cubicBezTo>
                    <a:cubicBezTo>
                      <a:pt x="62" y="243"/>
                      <a:pt x="60" y="241"/>
                      <a:pt x="57" y="241"/>
                    </a:cubicBezTo>
                    <a:cubicBezTo>
                      <a:pt x="51" y="242"/>
                      <a:pt x="45" y="243"/>
                      <a:pt x="38" y="243"/>
                    </a:cubicBezTo>
                    <a:cubicBezTo>
                      <a:pt x="27" y="243"/>
                      <a:pt x="21" y="245"/>
                      <a:pt x="18" y="232"/>
                    </a:cubicBezTo>
                    <a:cubicBezTo>
                      <a:pt x="17" y="223"/>
                      <a:pt x="16" y="211"/>
                      <a:pt x="17" y="202"/>
                    </a:cubicBezTo>
                    <a:cubicBezTo>
                      <a:pt x="17" y="197"/>
                      <a:pt x="18" y="188"/>
                      <a:pt x="23" y="185"/>
                    </a:cubicBezTo>
                    <a:cubicBezTo>
                      <a:pt x="29" y="182"/>
                      <a:pt x="47" y="185"/>
                      <a:pt x="53" y="186"/>
                    </a:cubicBezTo>
                    <a:cubicBezTo>
                      <a:pt x="56" y="187"/>
                      <a:pt x="60" y="186"/>
                      <a:pt x="61" y="182"/>
                    </a:cubicBezTo>
                    <a:cubicBezTo>
                      <a:pt x="65" y="163"/>
                      <a:pt x="73" y="146"/>
                      <a:pt x="85" y="130"/>
                    </a:cubicBezTo>
                    <a:cubicBezTo>
                      <a:pt x="87" y="128"/>
                      <a:pt x="86" y="124"/>
                      <a:pt x="84" y="123"/>
                    </a:cubicBezTo>
                    <a:cubicBezTo>
                      <a:pt x="76" y="113"/>
                      <a:pt x="56" y="102"/>
                      <a:pt x="65" y="88"/>
                    </a:cubicBezTo>
                    <a:cubicBezTo>
                      <a:pt x="69" y="82"/>
                      <a:pt x="80" y="71"/>
                      <a:pt x="86" y="68"/>
                    </a:cubicBezTo>
                    <a:cubicBezTo>
                      <a:pt x="103" y="60"/>
                      <a:pt x="110" y="73"/>
                      <a:pt x="120" y="84"/>
                    </a:cubicBezTo>
                    <a:cubicBezTo>
                      <a:pt x="122" y="87"/>
                      <a:pt x="125" y="89"/>
                      <a:pt x="128" y="87"/>
                    </a:cubicBezTo>
                    <a:cubicBezTo>
                      <a:pt x="142" y="78"/>
                      <a:pt x="155" y="72"/>
                      <a:pt x="170" y="67"/>
                    </a:cubicBezTo>
                    <a:cubicBezTo>
                      <a:pt x="173" y="66"/>
                      <a:pt x="178" y="64"/>
                      <a:pt x="180" y="62"/>
                    </a:cubicBezTo>
                    <a:cubicBezTo>
                      <a:pt x="184" y="58"/>
                      <a:pt x="184" y="52"/>
                      <a:pt x="184" y="47"/>
                    </a:cubicBezTo>
                    <a:cubicBezTo>
                      <a:pt x="184" y="42"/>
                      <a:pt x="182" y="36"/>
                      <a:pt x="183" y="31"/>
                    </a:cubicBezTo>
                    <a:cubicBezTo>
                      <a:pt x="185" y="21"/>
                      <a:pt x="196" y="21"/>
                      <a:pt x="205" y="20"/>
                    </a:cubicBezTo>
                    <a:cubicBezTo>
                      <a:pt x="210" y="20"/>
                      <a:pt x="217" y="19"/>
                      <a:pt x="223" y="19"/>
                    </a:cubicBezTo>
                    <a:cubicBezTo>
                      <a:pt x="230" y="18"/>
                      <a:pt x="234" y="20"/>
                      <a:pt x="238" y="22"/>
                    </a:cubicBezTo>
                    <a:cubicBezTo>
                      <a:pt x="243" y="25"/>
                      <a:pt x="241" y="30"/>
                      <a:pt x="241" y="37"/>
                    </a:cubicBezTo>
                    <a:cubicBezTo>
                      <a:pt x="242" y="44"/>
                      <a:pt x="238" y="52"/>
                      <a:pt x="242" y="58"/>
                    </a:cubicBezTo>
                    <a:cubicBezTo>
                      <a:pt x="245" y="63"/>
                      <a:pt x="249" y="64"/>
                      <a:pt x="255" y="66"/>
                    </a:cubicBezTo>
                    <a:cubicBezTo>
                      <a:pt x="270" y="72"/>
                      <a:pt x="283" y="76"/>
                      <a:pt x="296" y="85"/>
                    </a:cubicBezTo>
                    <a:cubicBezTo>
                      <a:pt x="297" y="85"/>
                      <a:pt x="297" y="85"/>
                      <a:pt x="298" y="85"/>
                    </a:cubicBezTo>
                    <a:cubicBezTo>
                      <a:pt x="300" y="86"/>
                      <a:pt x="303" y="86"/>
                      <a:pt x="305" y="84"/>
                    </a:cubicBezTo>
                    <a:cubicBezTo>
                      <a:pt x="311" y="78"/>
                      <a:pt x="318" y="67"/>
                      <a:pt x="326" y="63"/>
                    </a:cubicBezTo>
                    <a:cubicBezTo>
                      <a:pt x="336" y="58"/>
                      <a:pt x="342" y="68"/>
                      <a:pt x="350" y="75"/>
                    </a:cubicBezTo>
                    <a:cubicBezTo>
                      <a:pt x="358" y="83"/>
                      <a:pt x="372" y="92"/>
                      <a:pt x="365" y="104"/>
                    </a:cubicBezTo>
                    <a:cubicBezTo>
                      <a:pt x="361" y="110"/>
                      <a:pt x="351" y="112"/>
                      <a:pt x="346" y="118"/>
                    </a:cubicBezTo>
                    <a:cubicBezTo>
                      <a:pt x="341" y="123"/>
                      <a:pt x="341" y="126"/>
                      <a:pt x="343" y="133"/>
                    </a:cubicBezTo>
                    <a:cubicBezTo>
                      <a:pt x="346" y="139"/>
                      <a:pt x="350" y="144"/>
                      <a:pt x="352" y="151"/>
                    </a:cubicBezTo>
                    <a:cubicBezTo>
                      <a:pt x="355" y="160"/>
                      <a:pt x="358" y="170"/>
                      <a:pt x="361" y="179"/>
                    </a:cubicBezTo>
                    <a:cubicBezTo>
                      <a:pt x="362" y="182"/>
                      <a:pt x="364" y="184"/>
                      <a:pt x="366" y="184"/>
                    </a:cubicBezTo>
                    <a:cubicBezTo>
                      <a:pt x="376" y="185"/>
                      <a:pt x="387" y="184"/>
                      <a:pt x="396" y="186"/>
                    </a:cubicBezTo>
                    <a:cubicBezTo>
                      <a:pt x="411" y="190"/>
                      <a:pt x="407" y="204"/>
                      <a:pt x="407" y="216"/>
                    </a:cubicBezTo>
                    <a:cubicBezTo>
                      <a:pt x="408" y="226"/>
                      <a:pt x="411" y="236"/>
                      <a:pt x="400" y="2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3" name="Freeform 13"/>
              <p:cNvSpPr/>
              <p:nvPr/>
            </p:nvSpPr>
            <p:spPr bwMode="auto">
              <a:xfrm>
                <a:off x="2195" y="368"/>
                <a:ext cx="108" cy="49"/>
              </a:xfrm>
              <a:custGeom>
                <a:avLst/>
                <a:gdLst>
                  <a:gd name="T0" fmla="*/ 10 w 40"/>
                  <a:gd name="T1" fmla="*/ 16 h 18"/>
                  <a:gd name="T2" fmla="*/ 33 w 40"/>
                  <a:gd name="T3" fmla="*/ 12 h 18"/>
                  <a:gd name="T4" fmla="*/ 33 w 40"/>
                  <a:gd name="T5" fmla="*/ 0 h 18"/>
                  <a:gd name="T6" fmla="*/ 7 w 40"/>
                  <a:gd name="T7" fmla="*/ 4 h 18"/>
                  <a:gd name="T8" fmla="*/ 10 w 40"/>
                  <a:gd name="T9" fmla="*/ 16 h 18"/>
                </a:gdLst>
                <a:ahLst/>
                <a:cxnLst>
                  <a:cxn ang="0">
                    <a:pos x="T0" y="T1"/>
                  </a:cxn>
                  <a:cxn ang="0">
                    <a:pos x="T2" y="T3"/>
                  </a:cxn>
                  <a:cxn ang="0">
                    <a:pos x="T4" y="T5"/>
                  </a:cxn>
                  <a:cxn ang="0">
                    <a:pos x="T6" y="T7"/>
                  </a:cxn>
                  <a:cxn ang="0">
                    <a:pos x="T8" y="T9"/>
                  </a:cxn>
                </a:cxnLst>
                <a:rect l="0" t="0" r="r" b="b"/>
                <a:pathLst>
                  <a:path w="40" h="18">
                    <a:moveTo>
                      <a:pt x="10" y="16"/>
                    </a:moveTo>
                    <a:cubicBezTo>
                      <a:pt x="18" y="13"/>
                      <a:pt x="25" y="12"/>
                      <a:pt x="33" y="12"/>
                    </a:cubicBezTo>
                    <a:cubicBezTo>
                      <a:pt x="40" y="12"/>
                      <a:pt x="40" y="0"/>
                      <a:pt x="33" y="0"/>
                    </a:cubicBezTo>
                    <a:cubicBezTo>
                      <a:pt x="24" y="0"/>
                      <a:pt x="15" y="1"/>
                      <a:pt x="7" y="4"/>
                    </a:cubicBezTo>
                    <a:cubicBezTo>
                      <a:pt x="0" y="6"/>
                      <a:pt x="3" y="18"/>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4" name="Freeform 14"/>
              <p:cNvSpPr/>
              <p:nvPr/>
            </p:nvSpPr>
            <p:spPr bwMode="auto">
              <a:xfrm>
                <a:off x="2383" y="384"/>
                <a:ext cx="102" cy="73"/>
              </a:xfrm>
              <a:custGeom>
                <a:avLst/>
                <a:gdLst>
                  <a:gd name="T0" fmla="*/ 7 w 38"/>
                  <a:gd name="T1" fmla="*/ 13 h 27"/>
                  <a:gd name="T2" fmla="*/ 24 w 38"/>
                  <a:gd name="T3" fmla="*/ 22 h 27"/>
                  <a:gd name="T4" fmla="*/ 33 w 38"/>
                  <a:gd name="T5" fmla="*/ 13 h 27"/>
                  <a:gd name="T6" fmla="*/ 10 w 38"/>
                  <a:gd name="T7" fmla="*/ 2 h 27"/>
                  <a:gd name="T8" fmla="*/ 7 w 38"/>
                  <a:gd name="T9" fmla="*/ 13 h 27"/>
                </a:gdLst>
                <a:ahLst/>
                <a:cxnLst>
                  <a:cxn ang="0">
                    <a:pos x="T0" y="T1"/>
                  </a:cxn>
                  <a:cxn ang="0">
                    <a:pos x="T2" y="T3"/>
                  </a:cxn>
                  <a:cxn ang="0">
                    <a:pos x="T4" y="T5"/>
                  </a:cxn>
                  <a:cxn ang="0">
                    <a:pos x="T6" y="T7"/>
                  </a:cxn>
                  <a:cxn ang="0">
                    <a:pos x="T8" y="T9"/>
                  </a:cxn>
                </a:cxnLst>
                <a:rect l="0" t="0" r="r" b="b"/>
                <a:pathLst>
                  <a:path w="38" h="27">
                    <a:moveTo>
                      <a:pt x="7" y="13"/>
                    </a:moveTo>
                    <a:cubicBezTo>
                      <a:pt x="13" y="15"/>
                      <a:pt x="19" y="18"/>
                      <a:pt x="24" y="22"/>
                    </a:cubicBezTo>
                    <a:cubicBezTo>
                      <a:pt x="30" y="27"/>
                      <a:pt x="38" y="18"/>
                      <a:pt x="33" y="13"/>
                    </a:cubicBezTo>
                    <a:cubicBezTo>
                      <a:pt x="26" y="8"/>
                      <a:pt x="19" y="4"/>
                      <a:pt x="10" y="2"/>
                    </a:cubicBezTo>
                    <a:cubicBezTo>
                      <a:pt x="3" y="0"/>
                      <a:pt x="0" y="11"/>
                      <a:pt x="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5" name="Freeform 15"/>
              <p:cNvSpPr/>
              <p:nvPr/>
            </p:nvSpPr>
            <p:spPr bwMode="auto">
              <a:xfrm>
                <a:off x="2531" y="503"/>
                <a:ext cx="70" cy="94"/>
              </a:xfrm>
              <a:custGeom>
                <a:avLst/>
                <a:gdLst>
                  <a:gd name="T0" fmla="*/ 23 w 26"/>
                  <a:gd name="T1" fmla="*/ 24 h 35"/>
                  <a:gd name="T2" fmla="*/ 12 w 26"/>
                  <a:gd name="T3" fmla="*/ 4 h 35"/>
                  <a:gd name="T4" fmla="*/ 4 w 26"/>
                  <a:gd name="T5" fmla="*/ 1 h 35"/>
                  <a:gd name="T6" fmla="*/ 2 w 26"/>
                  <a:gd name="T7" fmla="*/ 10 h 35"/>
                  <a:gd name="T8" fmla="*/ 12 w 26"/>
                  <a:gd name="T9" fmla="*/ 27 h 35"/>
                  <a:gd name="T10" fmla="*/ 23 w 26"/>
                  <a:gd name="T11" fmla="*/ 24 h 35"/>
                </a:gdLst>
                <a:ahLst/>
                <a:cxnLst>
                  <a:cxn ang="0">
                    <a:pos x="T0" y="T1"/>
                  </a:cxn>
                  <a:cxn ang="0">
                    <a:pos x="T2" y="T3"/>
                  </a:cxn>
                  <a:cxn ang="0">
                    <a:pos x="T4" y="T5"/>
                  </a:cxn>
                  <a:cxn ang="0">
                    <a:pos x="T6" y="T7"/>
                  </a:cxn>
                  <a:cxn ang="0">
                    <a:pos x="T8" y="T9"/>
                  </a:cxn>
                  <a:cxn ang="0">
                    <a:pos x="T10" y="T11"/>
                  </a:cxn>
                </a:cxnLst>
                <a:rect l="0" t="0" r="r" b="b"/>
                <a:pathLst>
                  <a:path w="26" h="35">
                    <a:moveTo>
                      <a:pt x="23" y="24"/>
                    </a:moveTo>
                    <a:cubicBezTo>
                      <a:pt x="20" y="17"/>
                      <a:pt x="17" y="10"/>
                      <a:pt x="12" y="4"/>
                    </a:cubicBezTo>
                    <a:cubicBezTo>
                      <a:pt x="10" y="1"/>
                      <a:pt x="7" y="0"/>
                      <a:pt x="4" y="1"/>
                    </a:cubicBezTo>
                    <a:cubicBezTo>
                      <a:pt x="1" y="3"/>
                      <a:pt x="0" y="7"/>
                      <a:pt x="2" y="10"/>
                    </a:cubicBezTo>
                    <a:cubicBezTo>
                      <a:pt x="6" y="15"/>
                      <a:pt x="9" y="21"/>
                      <a:pt x="12" y="27"/>
                    </a:cubicBezTo>
                    <a:cubicBezTo>
                      <a:pt x="14" y="35"/>
                      <a:pt x="26" y="32"/>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6" name="Freeform 16"/>
              <p:cNvSpPr/>
              <p:nvPr/>
            </p:nvSpPr>
            <p:spPr bwMode="auto">
              <a:xfrm>
                <a:off x="2566" y="680"/>
                <a:ext cx="48" cy="105"/>
              </a:xfrm>
              <a:custGeom>
                <a:avLst/>
                <a:gdLst>
                  <a:gd name="T0" fmla="*/ 5 w 18"/>
                  <a:gd name="T1" fmla="*/ 8 h 39"/>
                  <a:gd name="T2" fmla="*/ 2 w 18"/>
                  <a:gd name="T3" fmla="*/ 28 h 39"/>
                  <a:gd name="T4" fmla="*/ 13 w 18"/>
                  <a:gd name="T5" fmla="*/ 32 h 39"/>
                  <a:gd name="T6" fmla="*/ 17 w 18"/>
                  <a:gd name="T7" fmla="*/ 8 h 39"/>
                  <a:gd name="T8" fmla="*/ 5 w 18"/>
                  <a:gd name="T9" fmla="*/ 8 h 39"/>
                </a:gdLst>
                <a:ahLst/>
                <a:cxnLst>
                  <a:cxn ang="0">
                    <a:pos x="T0" y="T1"/>
                  </a:cxn>
                  <a:cxn ang="0">
                    <a:pos x="T2" y="T3"/>
                  </a:cxn>
                  <a:cxn ang="0">
                    <a:pos x="T4" y="T5"/>
                  </a:cxn>
                  <a:cxn ang="0">
                    <a:pos x="T6" y="T7"/>
                  </a:cxn>
                  <a:cxn ang="0">
                    <a:pos x="T8" y="T9"/>
                  </a:cxn>
                </a:cxnLst>
                <a:rect l="0" t="0" r="r" b="b"/>
                <a:pathLst>
                  <a:path w="18" h="39">
                    <a:moveTo>
                      <a:pt x="5" y="8"/>
                    </a:moveTo>
                    <a:cubicBezTo>
                      <a:pt x="5" y="15"/>
                      <a:pt x="4" y="21"/>
                      <a:pt x="2" y="28"/>
                    </a:cubicBezTo>
                    <a:cubicBezTo>
                      <a:pt x="0" y="36"/>
                      <a:pt x="12" y="39"/>
                      <a:pt x="13" y="32"/>
                    </a:cubicBezTo>
                    <a:cubicBezTo>
                      <a:pt x="15" y="24"/>
                      <a:pt x="17" y="16"/>
                      <a:pt x="17" y="8"/>
                    </a:cubicBezTo>
                    <a:cubicBezTo>
                      <a:pt x="18" y="0"/>
                      <a:pt x="6" y="0"/>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7" name="Freeform 17"/>
              <p:cNvSpPr/>
              <p:nvPr/>
            </p:nvSpPr>
            <p:spPr bwMode="auto">
              <a:xfrm>
                <a:off x="2461" y="855"/>
                <a:ext cx="86" cy="83"/>
              </a:xfrm>
              <a:custGeom>
                <a:avLst/>
                <a:gdLst>
                  <a:gd name="T0" fmla="*/ 28 w 32"/>
                  <a:gd name="T1" fmla="*/ 1 h 31"/>
                  <a:gd name="T2" fmla="*/ 20 w 32"/>
                  <a:gd name="T3" fmla="*/ 3 h 31"/>
                  <a:gd name="T4" fmla="*/ 7 w 32"/>
                  <a:gd name="T5" fmla="*/ 17 h 31"/>
                  <a:gd name="T6" fmla="*/ 13 w 32"/>
                  <a:gd name="T7" fmla="*/ 28 h 31"/>
                  <a:gd name="T8" fmla="*/ 30 w 32"/>
                  <a:gd name="T9" fmla="*/ 9 h 31"/>
                  <a:gd name="T10" fmla="*/ 28 w 32"/>
                  <a:gd name="T11" fmla="*/ 1 h 31"/>
                </a:gdLst>
                <a:ahLst/>
                <a:cxnLst>
                  <a:cxn ang="0">
                    <a:pos x="T0" y="T1"/>
                  </a:cxn>
                  <a:cxn ang="0">
                    <a:pos x="T2" y="T3"/>
                  </a:cxn>
                  <a:cxn ang="0">
                    <a:pos x="T4" y="T5"/>
                  </a:cxn>
                  <a:cxn ang="0">
                    <a:pos x="T6" y="T7"/>
                  </a:cxn>
                  <a:cxn ang="0">
                    <a:pos x="T8" y="T9"/>
                  </a:cxn>
                  <a:cxn ang="0">
                    <a:pos x="T10" y="T11"/>
                  </a:cxn>
                </a:cxnLst>
                <a:rect l="0" t="0" r="r" b="b"/>
                <a:pathLst>
                  <a:path w="32" h="31">
                    <a:moveTo>
                      <a:pt x="28" y="1"/>
                    </a:moveTo>
                    <a:cubicBezTo>
                      <a:pt x="26" y="0"/>
                      <a:pt x="21" y="0"/>
                      <a:pt x="20" y="3"/>
                    </a:cubicBezTo>
                    <a:cubicBezTo>
                      <a:pt x="17" y="9"/>
                      <a:pt x="13" y="14"/>
                      <a:pt x="7" y="17"/>
                    </a:cubicBezTo>
                    <a:cubicBezTo>
                      <a:pt x="0" y="21"/>
                      <a:pt x="6" y="31"/>
                      <a:pt x="13" y="28"/>
                    </a:cubicBezTo>
                    <a:cubicBezTo>
                      <a:pt x="21" y="24"/>
                      <a:pt x="27" y="17"/>
                      <a:pt x="30" y="9"/>
                    </a:cubicBezTo>
                    <a:cubicBezTo>
                      <a:pt x="32" y="6"/>
                      <a:pt x="31" y="3"/>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8" name="Freeform 18"/>
              <p:cNvSpPr/>
              <p:nvPr/>
            </p:nvSpPr>
            <p:spPr bwMode="auto">
              <a:xfrm>
                <a:off x="2295" y="954"/>
                <a:ext cx="104" cy="43"/>
              </a:xfrm>
              <a:custGeom>
                <a:avLst/>
                <a:gdLst>
                  <a:gd name="T0" fmla="*/ 28 w 39"/>
                  <a:gd name="T1" fmla="*/ 1 h 16"/>
                  <a:gd name="T2" fmla="*/ 7 w 39"/>
                  <a:gd name="T3" fmla="*/ 4 h 16"/>
                  <a:gd name="T4" fmla="*/ 7 w 39"/>
                  <a:gd name="T5" fmla="*/ 16 h 16"/>
                  <a:gd name="T6" fmla="*/ 31 w 39"/>
                  <a:gd name="T7" fmla="*/ 13 h 16"/>
                  <a:gd name="T8" fmla="*/ 28 w 39"/>
                  <a:gd name="T9" fmla="*/ 1 h 16"/>
                </a:gdLst>
                <a:ahLst/>
                <a:cxnLst>
                  <a:cxn ang="0">
                    <a:pos x="T0" y="T1"/>
                  </a:cxn>
                  <a:cxn ang="0">
                    <a:pos x="T2" y="T3"/>
                  </a:cxn>
                  <a:cxn ang="0">
                    <a:pos x="T4" y="T5"/>
                  </a:cxn>
                  <a:cxn ang="0">
                    <a:pos x="T6" y="T7"/>
                  </a:cxn>
                  <a:cxn ang="0">
                    <a:pos x="T8" y="T9"/>
                  </a:cxn>
                </a:cxnLst>
                <a:rect l="0" t="0" r="r" b="b"/>
                <a:pathLst>
                  <a:path w="39" h="16">
                    <a:moveTo>
                      <a:pt x="28" y="1"/>
                    </a:moveTo>
                    <a:cubicBezTo>
                      <a:pt x="21" y="2"/>
                      <a:pt x="14" y="3"/>
                      <a:pt x="7" y="4"/>
                    </a:cubicBezTo>
                    <a:cubicBezTo>
                      <a:pt x="0" y="4"/>
                      <a:pt x="0" y="16"/>
                      <a:pt x="7" y="16"/>
                    </a:cubicBezTo>
                    <a:cubicBezTo>
                      <a:pt x="15" y="15"/>
                      <a:pt x="23" y="14"/>
                      <a:pt x="31" y="13"/>
                    </a:cubicBezTo>
                    <a:cubicBezTo>
                      <a:pt x="39" y="11"/>
                      <a:pt x="36" y="0"/>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9" name="Freeform 19"/>
              <p:cNvSpPr/>
              <p:nvPr/>
            </p:nvSpPr>
            <p:spPr bwMode="auto">
              <a:xfrm>
                <a:off x="2117" y="914"/>
                <a:ext cx="100" cy="69"/>
              </a:xfrm>
              <a:custGeom>
                <a:avLst/>
                <a:gdLst>
                  <a:gd name="T0" fmla="*/ 29 w 37"/>
                  <a:gd name="T1" fmla="*/ 12 h 26"/>
                  <a:gd name="T2" fmla="*/ 10 w 37"/>
                  <a:gd name="T3" fmla="*/ 2 h 26"/>
                  <a:gd name="T4" fmla="*/ 2 w 37"/>
                  <a:gd name="T5" fmla="*/ 5 h 26"/>
                  <a:gd name="T6" fmla="*/ 4 w 37"/>
                  <a:gd name="T7" fmla="*/ 13 h 26"/>
                  <a:gd name="T8" fmla="*/ 26 w 37"/>
                  <a:gd name="T9" fmla="*/ 24 h 26"/>
                  <a:gd name="T10" fmla="*/ 29 w 37"/>
                  <a:gd name="T11" fmla="*/ 12 h 26"/>
                </a:gdLst>
                <a:ahLst/>
                <a:cxnLst>
                  <a:cxn ang="0">
                    <a:pos x="T0" y="T1"/>
                  </a:cxn>
                  <a:cxn ang="0">
                    <a:pos x="T2" y="T3"/>
                  </a:cxn>
                  <a:cxn ang="0">
                    <a:pos x="T4" y="T5"/>
                  </a:cxn>
                  <a:cxn ang="0">
                    <a:pos x="T6" y="T7"/>
                  </a:cxn>
                  <a:cxn ang="0">
                    <a:pos x="T8" y="T9"/>
                  </a:cxn>
                  <a:cxn ang="0">
                    <a:pos x="T10" y="T11"/>
                  </a:cxn>
                </a:cxnLst>
                <a:rect l="0" t="0" r="r" b="b"/>
                <a:pathLst>
                  <a:path w="37" h="26">
                    <a:moveTo>
                      <a:pt x="29" y="12"/>
                    </a:moveTo>
                    <a:cubicBezTo>
                      <a:pt x="22" y="10"/>
                      <a:pt x="16" y="7"/>
                      <a:pt x="10" y="2"/>
                    </a:cubicBezTo>
                    <a:cubicBezTo>
                      <a:pt x="7" y="0"/>
                      <a:pt x="3" y="2"/>
                      <a:pt x="2" y="5"/>
                    </a:cubicBezTo>
                    <a:cubicBezTo>
                      <a:pt x="0" y="8"/>
                      <a:pt x="1" y="11"/>
                      <a:pt x="4" y="13"/>
                    </a:cubicBezTo>
                    <a:cubicBezTo>
                      <a:pt x="11" y="18"/>
                      <a:pt x="18" y="21"/>
                      <a:pt x="26" y="24"/>
                    </a:cubicBezTo>
                    <a:cubicBezTo>
                      <a:pt x="34" y="26"/>
                      <a:pt x="37" y="14"/>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0" name="Freeform 20"/>
              <p:cNvSpPr/>
              <p:nvPr/>
            </p:nvSpPr>
            <p:spPr bwMode="auto">
              <a:xfrm>
                <a:off x="1996" y="766"/>
                <a:ext cx="68" cy="97"/>
              </a:xfrm>
              <a:custGeom>
                <a:avLst/>
                <a:gdLst>
                  <a:gd name="T0" fmla="*/ 14 w 25"/>
                  <a:gd name="T1" fmla="*/ 7 h 36"/>
                  <a:gd name="T2" fmla="*/ 2 w 25"/>
                  <a:gd name="T3" fmla="*/ 11 h 36"/>
                  <a:gd name="T4" fmla="*/ 14 w 25"/>
                  <a:gd name="T5" fmla="*/ 34 h 36"/>
                  <a:gd name="T6" fmla="*/ 23 w 25"/>
                  <a:gd name="T7" fmla="*/ 34 h 36"/>
                  <a:gd name="T8" fmla="*/ 23 w 25"/>
                  <a:gd name="T9" fmla="*/ 25 h 36"/>
                  <a:gd name="T10" fmla="*/ 14 w 25"/>
                  <a:gd name="T11" fmla="*/ 7 h 36"/>
                </a:gdLst>
                <a:ahLst/>
                <a:cxnLst>
                  <a:cxn ang="0">
                    <a:pos x="T0" y="T1"/>
                  </a:cxn>
                  <a:cxn ang="0">
                    <a:pos x="T2" y="T3"/>
                  </a:cxn>
                  <a:cxn ang="0">
                    <a:pos x="T4" y="T5"/>
                  </a:cxn>
                  <a:cxn ang="0">
                    <a:pos x="T6" y="T7"/>
                  </a:cxn>
                  <a:cxn ang="0">
                    <a:pos x="T8" y="T9"/>
                  </a:cxn>
                  <a:cxn ang="0">
                    <a:pos x="T10" y="T11"/>
                  </a:cxn>
                </a:cxnLst>
                <a:rect l="0" t="0" r="r" b="b"/>
                <a:pathLst>
                  <a:path w="25" h="36">
                    <a:moveTo>
                      <a:pt x="14" y="7"/>
                    </a:moveTo>
                    <a:cubicBezTo>
                      <a:pt x="12" y="0"/>
                      <a:pt x="0" y="3"/>
                      <a:pt x="2" y="11"/>
                    </a:cubicBezTo>
                    <a:cubicBezTo>
                      <a:pt x="5" y="19"/>
                      <a:pt x="9" y="27"/>
                      <a:pt x="14" y="34"/>
                    </a:cubicBezTo>
                    <a:cubicBezTo>
                      <a:pt x="16" y="36"/>
                      <a:pt x="21" y="36"/>
                      <a:pt x="23" y="34"/>
                    </a:cubicBezTo>
                    <a:cubicBezTo>
                      <a:pt x="25" y="31"/>
                      <a:pt x="25" y="28"/>
                      <a:pt x="23" y="25"/>
                    </a:cubicBezTo>
                    <a:cubicBezTo>
                      <a:pt x="19" y="20"/>
                      <a:pt x="16" y="14"/>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1" name="Freeform 21"/>
              <p:cNvSpPr/>
              <p:nvPr/>
            </p:nvSpPr>
            <p:spPr bwMode="auto">
              <a:xfrm>
                <a:off x="1986" y="581"/>
                <a:ext cx="40" cy="107"/>
              </a:xfrm>
              <a:custGeom>
                <a:avLst/>
                <a:gdLst>
                  <a:gd name="T0" fmla="*/ 13 w 15"/>
                  <a:gd name="T1" fmla="*/ 33 h 40"/>
                  <a:gd name="T2" fmla="*/ 14 w 15"/>
                  <a:gd name="T3" fmla="*/ 11 h 40"/>
                  <a:gd name="T4" fmla="*/ 3 w 15"/>
                  <a:gd name="T5" fmla="*/ 8 h 40"/>
                  <a:gd name="T6" fmla="*/ 1 w 15"/>
                  <a:gd name="T7" fmla="*/ 33 h 40"/>
                  <a:gd name="T8" fmla="*/ 13 w 15"/>
                  <a:gd name="T9" fmla="*/ 33 h 40"/>
                </a:gdLst>
                <a:ahLst/>
                <a:cxnLst>
                  <a:cxn ang="0">
                    <a:pos x="T0" y="T1"/>
                  </a:cxn>
                  <a:cxn ang="0">
                    <a:pos x="T2" y="T3"/>
                  </a:cxn>
                  <a:cxn ang="0">
                    <a:pos x="T4" y="T5"/>
                  </a:cxn>
                  <a:cxn ang="0">
                    <a:pos x="T6" y="T7"/>
                  </a:cxn>
                  <a:cxn ang="0">
                    <a:pos x="T8" y="T9"/>
                  </a:cxn>
                </a:cxnLst>
                <a:rect l="0" t="0" r="r" b="b"/>
                <a:pathLst>
                  <a:path w="15" h="40">
                    <a:moveTo>
                      <a:pt x="13" y="33"/>
                    </a:moveTo>
                    <a:cubicBezTo>
                      <a:pt x="12" y="25"/>
                      <a:pt x="13" y="18"/>
                      <a:pt x="14" y="11"/>
                    </a:cubicBezTo>
                    <a:cubicBezTo>
                      <a:pt x="15" y="3"/>
                      <a:pt x="4" y="0"/>
                      <a:pt x="3" y="8"/>
                    </a:cubicBezTo>
                    <a:cubicBezTo>
                      <a:pt x="1" y="16"/>
                      <a:pt x="0" y="24"/>
                      <a:pt x="1" y="33"/>
                    </a:cubicBezTo>
                    <a:cubicBezTo>
                      <a:pt x="1" y="40"/>
                      <a:pt x="13" y="40"/>
                      <a:pt x="13"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2" name="Freeform 22"/>
              <p:cNvSpPr/>
              <p:nvPr/>
            </p:nvSpPr>
            <p:spPr bwMode="auto">
              <a:xfrm>
                <a:off x="2045" y="430"/>
                <a:ext cx="91" cy="83"/>
              </a:xfrm>
              <a:custGeom>
                <a:avLst/>
                <a:gdLst>
                  <a:gd name="T0" fmla="*/ 22 w 34"/>
                  <a:gd name="T1" fmla="*/ 4 h 31"/>
                  <a:gd name="T2" fmla="*/ 3 w 34"/>
                  <a:gd name="T3" fmla="*/ 20 h 31"/>
                  <a:gd name="T4" fmla="*/ 3 w 34"/>
                  <a:gd name="T5" fmla="*/ 29 h 31"/>
                  <a:gd name="T6" fmla="*/ 11 w 34"/>
                  <a:gd name="T7" fmla="*/ 29 h 31"/>
                  <a:gd name="T8" fmla="*/ 28 w 34"/>
                  <a:gd name="T9" fmla="*/ 14 h 31"/>
                  <a:gd name="T10" fmla="*/ 22 w 34"/>
                  <a:gd name="T11" fmla="*/ 4 h 31"/>
                </a:gdLst>
                <a:ahLst/>
                <a:cxnLst>
                  <a:cxn ang="0">
                    <a:pos x="T0" y="T1"/>
                  </a:cxn>
                  <a:cxn ang="0">
                    <a:pos x="T2" y="T3"/>
                  </a:cxn>
                  <a:cxn ang="0">
                    <a:pos x="T4" y="T5"/>
                  </a:cxn>
                  <a:cxn ang="0">
                    <a:pos x="T6" y="T7"/>
                  </a:cxn>
                  <a:cxn ang="0">
                    <a:pos x="T8" y="T9"/>
                  </a:cxn>
                  <a:cxn ang="0">
                    <a:pos x="T10" y="T11"/>
                  </a:cxn>
                </a:cxnLst>
                <a:rect l="0" t="0" r="r" b="b"/>
                <a:pathLst>
                  <a:path w="34" h="31">
                    <a:moveTo>
                      <a:pt x="22" y="4"/>
                    </a:moveTo>
                    <a:cubicBezTo>
                      <a:pt x="14" y="8"/>
                      <a:pt x="8" y="14"/>
                      <a:pt x="3" y="20"/>
                    </a:cubicBezTo>
                    <a:cubicBezTo>
                      <a:pt x="1" y="23"/>
                      <a:pt x="0" y="26"/>
                      <a:pt x="3" y="29"/>
                    </a:cubicBezTo>
                    <a:cubicBezTo>
                      <a:pt x="5" y="31"/>
                      <a:pt x="9" y="31"/>
                      <a:pt x="11" y="29"/>
                    </a:cubicBezTo>
                    <a:cubicBezTo>
                      <a:pt x="16" y="23"/>
                      <a:pt x="21" y="18"/>
                      <a:pt x="28" y="14"/>
                    </a:cubicBezTo>
                    <a:cubicBezTo>
                      <a:pt x="34" y="10"/>
                      <a:pt x="28" y="0"/>
                      <a:pt x="2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83" name="TextBox 41"/>
          <p:cNvSpPr txBox="1"/>
          <p:nvPr/>
        </p:nvSpPr>
        <p:spPr>
          <a:xfrm>
            <a:off x="2524995" y="2788023"/>
            <a:ext cx="104962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现场勘测</a:t>
            </a:r>
            <a:endParaRPr kumimoji="0" 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84" name="TextBox 41"/>
          <p:cNvSpPr txBox="1"/>
          <p:nvPr/>
        </p:nvSpPr>
        <p:spPr>
          <a:xfrm>
            <a:off x="4123059" y="2752570"/>
            <a:ext cx="13211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变压器扩容</a:t>
            </a:r>
            <a:endParaRPr kumimoji="0" 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85" name="TextBox 41"/>
          <p:cNvSpPr txBox="1"/>
          <p:nvPr/>
        </p:nvSpPr>
        <p:spPr>
          <a:xfrm>
            <a:off x="7712289" y="2730585"/>
            <a:ext cx="13211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施工调试</a:t>
            </a:r>
            <a:endParaRPr kumimoji="0" 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87" name="TextBox 41"/>
          <p:cNvSpPr txBox="1"/>
          <p:nvPr/>
        </p:nvSpPr>
        <p:spPr>
          <a:xfrm>
            <a:off x="10856338" y="2724278"/>
            <a:ext cx="80043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完成</a:t>
            </a:r>
            <a:endParaRPr kumimoji="0" 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88" name="Rectangle 48"/>
          <p:cNvSpPr/>
          <p:nvPr/>
        </p:nvSpPr>
        <p:spPr>
          <a:xfrm>
            <a:off x="4268264" y="3569403"/>
            <a:ext cx="944995" cy="73866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供电公司</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设计单位</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用电单位</a:t>
            </a:r>
            <a:endParaRPr kumimoji="0" lang="en-I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p:txBody>
      </p:sp>
      <p:sp>
        <p:nvSpPr>
          <p:cNvPr id="289" name="圆角矩形 288"/>
          <p:cNvSpPr/>
          <p:nvPr/>
        </p:nvSpPr>
        <p:spPr>
          <a:xfrm>
            <a:off x="3808081" y="1682151"/>
            <a:ext cx="1960676" cy="3252158"/>
          </a:xfrm>
          <a:prstGeom prst="roundRect">
            <a:avLst/>
          </a:prstGeom>
          <a:noFill/>
          <a:ln w="28575">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0" name="Rectangle 48"/>
          <p:cNvSpPr/>
          <p:nvPr/>
        </p:nvSpPr>
        <p:spPr>
          <a:xfrm>
            <a:off x="3999778" y="4542955"/>
            <a:ext cx="2363594" cy="26161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注：一般直流桩需扩容</a:t>
            </a:r>
            <a:endParaRPr kumimoji="0" lang="en-IN" altLang="zh-CN" sz="11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endParaRPr>
          </a:p>
        </p:txBody>
      </p:sp>
      <p:sp>
        <p:nvSpPr>
          <p:cNvPr id="291" name="文本框 290"/>
          <p:cNvSpPr txBox="1"/>
          <p:nvPr/>
        </p:nvSpPr>
        <p:spPr>
          <a:xfrm>
            <a:off x="708958" y="5448643"/>
            <a:ext cx="169687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填写</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云平台运营商建站信息录入</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2" name="Shape 1819"/>
          <p:cNvSpPr/>
          <p:nvPr/>
        </p:nvSpPr>
        <p:spPr>
          <a:xfrm>
            <a:off x="2920500" y="3353863"/>
            <a:ext cx="112051" cy="112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93" name="Shape 1835"/>
          <p:cNvSpPr/>
          <p:nvPr/>
        </p:nvSpPr>
        <p:spPr>
          <a:xfrm>
            <a:off x="3073830" y="3355674"/>
            <a:ext cx="1558267" cy="106361"/>
          </a:xfrm>
          <a:prstGeom prst="rect">
            <a:avLst/>
          </a:prstGeom>
          <a:solidFill>
            <a:schemeClr val="accent1"/>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94" name="Rectangle 48"/>
          <p:cNvSpPr/>
          <p:nvPr/>
        </p:nvSpPr>
        <p:spPr>
          <a:xfrm>
            <a:off x="2101214" y="3539561"/>
            <a:ext cx="1812308"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泊位数量</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安装</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位置</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变压器的</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容量</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rPr>
              <a:t>……</a:t>
            </a:r>
            <a:endParaRPr kumimoji="0" lang="en-I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endParaRPr>
          </a:p>
        </p:txBody>
      </p:sp>
      <p:sp>
        <p:nvSpPr>
          <p:cNvPr id="297" name="TextBox 41"/>
          <p:cNvSpPr txBox="1"/>
          <p:nvPr/>
        </p:nvSpPr>
        <p:spPr>
          <a:xfrm>
            <a:off x="6125351" y="2734086"/>
            <a:ext cx="13211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方案设计</a:t>
            </a:r>
            <a:endParaRPr kumimoji="0" 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298" name="Rectangle 48"/>
          <p:cNvSpPr/>
          <p:nvPr/>
        </p:nvSpPr>
        <p:spPr>
          <a:xfrm>
            <a:off x="5802330" y="3539561"/>
            <a:ext cx="1812308"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空气开关</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线缆规格</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rPr>
              <a:t>……</a:t>
            </a:r>
            <a:endParaRPr kumimoji="0" lang="en-I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Times New Roman" panose="02020603050405020304" pitchFamily="18" charset="0"/>
            </a:endParaRPr>
          </a:p>
        </p:txBody>
      </p:sp>
      <p:sp>
        <p:nvSpPr>
          <p:cNvPr id="299" name="Shape 1831"/>
          <p:cNvSpPr/>
          <p:nvPr/>
        </p:nvSpPr>
        <p:spPr>
          <a:xfrm>
            <a:off x="8199359" y="3353454"/>
            <a:ext cx="112051" cy="112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00" name="Shape 1837"/>
          <p:cNvSpPr/>
          <p:nvPr/>
        </p:nvSpPr>
        <p:spPr>
          <a:xfrm>
            <a:off x="8343982" y="3347049"/>
            <a:ext cx="1227992" cy="124128"/>
          </a:xfrm>
          <a:prstGeom prst="rect">
            <a:avLst/>
          </a:prstGeom>
          <a:solidFill>
            <a:schemeClr val="accent1"/>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01" name="Shape 1831"/>
          <p:cNvSpPr/>
          <p:nvPr/>
        </p:nvSpPr>
        <p:spPr>
          <a:xfrm>
            <a:off x="11199100" y="3351756"/>
            <a:ext cx="112051" cy="112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02" name="Shape 1837"/>
          <p:cNvSpPr/>
          <p:nvPr/>
        </p:nvSpPr>
        <p:spPr>
          <a:xfrm>
            <a:off x="11362589" y="3347049"/>
            <a:ext cx="829410" cy="124128"/>
          </a:xfrm>
          <a:prstGeom prst="rect">
            <a:avLst/>
          </a:prstGeom>
          <a:solidFill>
            <a:schemeClr val="accent1"/>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305" name="组合 304"/>
          <p:cNvGrpSpPr/>
          <p:nvPr/>
        </p:nvGrpSpPr>
        <p:grpSpPr>
          <a:xfrm>
            <a:off x="9326518" y="1839170"/>
            <a:ext cx="718040" cy="718040"/>
            <a:chOff x="5213804" y="3986816"/>
            <a:chExt cx="718040" cy="718040"/>
          </a:xfrm>
        </p:grpSpPr>
        <p:sp>
          <p:nvSpPr>
            <p:cNvPr id="306" name="Shape 1806"/>
            <p:cNvSpPr/>
            <p:nvPr/>
          </p:nvSpPr>
          <p:spPr>
            <a:xfrm>
              <a:off x="5213804" y="3986816"/>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307" name="Group 10"/>
            <p:cNvGrpSpPr>
              <a:grpSpLocks noChangeAspect="1"/>
            </p:cNvGrpSpPr>
            <p:nvPr/>
          </p:nvGrpSpPr>
          <p:grpSpPr bwMode="auto">
            <a:xfrm>
              <a:off x="5386922" y="4154789"/>
              <a:ext cx="389827" cy="390857"/>
              <a:chOff x="1728" y="113"/>
              <a:chExt cx="1136" cy="1139"/>
            </a:xfrm>
            <a:solidFill>
              <a:srgbClr val="132F95"/>
            </a:solidFill>
          </p:grpSpPr>
          <p:sp>
            <p:nvSpPr>
              <p:cNvPr id="308" name="Freeform 11"/>
              <p:cNvSpPr>
                <a:spLocks noEditPoints="1"/>
              </p:cNvSpPr>
              <p:nvPr/>
            </p:nvSpPr>
            <p:spPr bwMode="auto">
              <a:xfrm>
                <a:off x="2099" y="460"/>
                <a:ext cx="470" cy="419"/>
              </a:xfrm>
              <a:custGeom>
                <a:avLst/>
                <a:gdLst>
                  <a:gd name="T0" fmla="*/ 68 w 175"/>
                  <a:gd name="T1" fmla="*/ 11 h 156"/>
                  <a:gd name="T2" fmla="*/ 2 w 175"/>
                  <a:gd name="T3" fmla="*/ 85 h 156"/>
                  <a:gd name="T4" fmla="*/ 77 w 175"/>
                  <a:gd name="T5" fmla="*/ 155 h 156"/>
                  <a:gd name="T6" fmla="*/ 68 w 175"/>
                  <a:gd name="T7" fmla="*/ 11 h 156"/>
                  <a:gd name="T8" fmla="*/ 77 w 175"/>
                  <a:gd name="T9" fmla="*/ 143 h 156"/>
                  <a:gd name="T10" fmla="*/ 14 w 175"/>
                  <a:gd name="T11" fmla="*/ 85 h 156"/>
                  <a:gd name="T12" fmla="*/ 68 w 175"/>
                  <a:gd name="T13" fmla="*/ 23 h 156"/>
                  <a:gd name="T14" fmla="*/ 77 w 175"/>
                  <a:gd name="T15" fmla="*/ 143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6">
                    <a:moveTo>
                      <a:pt x="68" y="11"/>
                    </a:moveTo>
                    <a:cubicBezTo>
                      <a:pt x="30" y="15"/>
                      <a:pt x="0" y="46"/>
                      <a:pt x="2" y="85"/>
                    </a:cubicBezTo>
                    <a:cubicBezTo>
                      <a:pt x="4" y="125"/>
                      <a:pt x="37" y="155"/>
                      <a:pt x="77" y="155"/>
                    </a:cubicBezTo>
                    <a:cubicBezTo>
                      <a:pt x="175" y="156"/>
                      <a:pt x="164" y="0"/>
                      <a:pt x="68" y="11"/>
                    </a:cubicBezTo>
                    <a:close/>
                    <a:moveTo>
                      <a:pt x="77" y="143"/>
                    </a:moveTo>
                    <a:cubicBezTo>
                      <a:pt x="44" y="143"/>
                      <a:pt x="16" y="118"/>
                      <a:pt x="14" y="85"/>
                    </a:cubicBezTo>
                    <a:cubicBezTo>
                      <a:pt x="12" y="53"/>
                      <a:pt x="37" y="26"/>
                      <a:pt x="68" y="23"/>
                    </a:cubicBezTo>
                    <a:cubicBezTo>
                      <a:pt x="149" y="14"/>
                      <a:pt x="159" y="143"/>
                      <a:pt x="77"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09" name="Freeform 12"/>
              <p:cNvSpPr>
                <a:spLocks noEditPoints="1"/>
              </p:cNvSpPr>
              <p:nvPr/>
            </p:nvSpPr>
            <p:spPr bwMode="auto">
              <a:xfrm>
                <a:off x="1728" y="113"/>
                <a:ext cx="1136" cy="1139"/>
              </a:xfrm>
              <a:custGeom>
                <a:avLst/>
                <a:gdLst>
                  <a:gd name="T0" fmla="*/ 413 w 423"/>
                  <a:gd name="T1" fmla="*/ 178 h 424"/>
                  <a:gd name="T2" fmla="*/ 362 w 423"/>
                  <a:gd name="T3" fmla="*/ 142 h 424"/>
                  <a:gd name="T4" fmla="*/ 378 w 423"/>
                  <a:gd name="T5" fmla="*/ 107 h 424"/>
                  <a:gd name="T6" fmla="*/ 361 w 423"/>
                  <a:gd name="T7" fmla="*/ 69 h 424"/>
                  <a:gd name="T8" fmla="*/ 299 w 423"/>
                  <a:gd name="T9" fmla="*/ 72 h 424"/>
                  <a:gd name="T10" fmla="*/ 253 w 423"/>
                  <a:gd name="T11" fmla="*/ 44 h 424"/>
                  <a:gd name="T12" fmla="*/ 208 w 423"/>
                  <a:gd name="T13" fmla="*/ 8 h 424"/>
                  <a:gd name="T14" fmla="*/ 172 w 423"/>
                  <a:gd name="T15" fmla="*/ 50 h 424"/>
                  <a:gd name="T16" fmla="*/ 127 w 423"/>
                  <a:gd name="T17" fmla="*/ 73 h 424"/>
                  <a:gd name="T18" fmla="*/ 57 w 423"/>
                  <a:gd name="T19" fmla="*/ 79 h 424"/>
                  <a:gd name="T20" fmla="*/ 50 w 423"/>
                  <a:gd name="T21" fmla="*/ 174 h 424"/>
                  <a:gd name="T22" fmla="*/ 5 w 423"/>
                  <a:gd name="T23" fmla="*/ 224 h 424"/>
                  <a:gd name="T24" fmla="*/ 53 w 423"/>
                  <a:gd name="T25" fmla="*/ 254 h 424"/>
                  <a:gd name="T26" fmla="*/ 68 w 423"/>
                  <a:gd name="T27" fmla="*/ 296 h 424"/>
                  <a:gd name="T28" fmla="*/ 44 w 423"/>
                  <a:gd name="T29" fmla="*/ 333 h 424"/>
                  <a:gd name="T30" fmla="*/ 128 w 423"/>
                  <a:gd name="T31" fmla="*/ 356 h 424"/>
                  <a:gd name="T32" fmla="*/ 177 w 423"/>
                  <a:gd name="T33" fmla="*/ 416 h 424"/>
                  <a:gd name="T34" fmla="*/ 240 w 423"/>
                  <a:gd name="T35" fmla="*/ 420 h 424"/>
                  <a:gd name="T36" fmla="*/ 250 w 423"/>
                  <a:gd name="T37" fmla="*/ 377 h 424"/>
                  <a:gd name="T38" fmla="*/ 308 w 423"/>
                  <a:gd name="T39" fmla="*/ 359 h 424"/>
                  <a:gd name="T40" fmla="*/ 376 w 423"/>
                  <a:gd name="T41" fmla="*/ 343 h 424"/>
                  <a:gd name="T42" fmla="*/ 359 w 423"/>
                  <a:gd name="T43" fmla="*/ 290 h 424"/>
                  <a:gd name="T44" fmla="*/ 413 w 423"/>
                  <a:gd name="T45" fmla="*/ 250 h 424"/>
                  <a:gd name="T46" fmla="*/ 400 w 423"/>
                  <a:gd name="T47" fmla="*/ 240 h 424"/>
                  <a:gd name="T48" fmla="*/ 363 w 423"/>
                  <a:gd name="T49" fmla="*/ 242 h 424"/>
                  <a:gd name="T50" fmla="*/ 342 w 423"/>
                  <a:gd name="T51" fmla="*/ 293 h 424"/>
                  <a:gd name="T52" fmla="*/ 366 w 423"/>
                  <a:gd name="T53" fmla="*/ 329 h 424"/>
                  <a:gd name="T54" fmla="*/ 337 w 423"/>
                  <a:gd name="T55" fmla="*/ 366 h 424"/>
                  <a:gd name="T56" fmla="*/ 302 w 423"/>
                  <a:gd name="T57" fmla="*/ 340 h 424"/>
                  <a:gd name="T58" fmla="*/ 243 w 423"/>
                  <a:gd name="T59" fmla="*/ 363 h 424"/>
                  <a:gd name="T60" fmla="*/ 240 w 423"/>
                  <a:gd name="T61" fmla="*/ 390 h 424"/>
                  <a:gd name="T62" fmla="*/ 186 w 423"/>
                  <a:gd name="T63" fmla="*/ 394 h 424"/>
                  <a:gd name="T64" fmla="*/ 181 w 423"/>
                  <a:gd name="T65" fmla="*/ 363 h 424"/>
                  <a:gd name="T66" fmla="*/ 129 w 423"/>
                  <a:gd name="T67" fmla="*/ 342 h 424"/>
                  <a:gd name="T68" fmla="*/ 101 w 423"/>
                  <a:gd name="T69" fmla="*/ 364 h 424"/>
                  <a:gd name="T70" fmla="*/ 58 w 423"/>
                  <a:gd name="T71" fmla="*/ 325 h 424"/>
                  <a:gd name="T72" fmla="*/ 80 w 423"/>
                  <a:gd name="T73" fmla="*/ 293 h 424"/>
                  <a:gd name="T74" fmla="*/ 63 w 423"/>
                  <a:gd name="T75" fmla="*/ 246 h 424"/>
                  <a:gd name="T76" fmla="*/ 38 w 423"/>
                  <a:gd name="T77" fmla="*/ 243 h 424"/>
                  <a:gd name="T78" fmla="*/ 17 w 423"/>
                  <a:gd name="T79" fmla="*/ 202 h 424"/>
                  <a:gd name="T80" fmla="*/ 53 w 423"/>
                  <a:gd name="T81" fmla="*/ 186 h 424"/>
                  <a:gd name="T82" fmla="*/ 85 w 423"/>
                  <a:gd name="T83" fmla="*/ 130 h 424"/>
                  <a:gd name="T84" fmla="*/ 65 w 423"/>
                  <a:gd name="T85" fmla="*/ 88 h 424"/>
                  <a:gd name="T86" fmla="*/ 120 w 423"/>
                  <a:gd name="T87" fmla="*/ 84 h 424"/>
                  <a:gd name="T88" fmla="*/ 170 w 423"/>
                  <a:gd name="T89" fmla="*/ 67 h 424"/>
                  <a:gd name="T90" fmla="*/ 184 w 423"/>
                  <a:gd name="T91" fmla="*/ 47 h 424"/>
                  <a:gd name="T92" fmla="*/ 205 w 423"/>
                  <a:gd name="T93" fmla="*/ 20 h 424"/>
                  <a:gd name="T94" fmla="*/ 238 w 423"/>
                  <a:gd name="T95" fmla="*/ 22 h 424"/>
                  <a:gd name="T96" fmla="*/ 242 w 423"/>
                  <a:gd name="T97" fmla="*/ 58 h 424"/>
                  <a:gd name="T98" fmla="*/ 296 w 423"/>
                  <a:gd name="T99" fmla="*/ 85 h 424"/>
                  <a:gd name="T100" fmla="*/ 305 w 423"/>
                  <a:gd name="T101" fmla="*/ 84 h 424"/>
                  <a:gd name="T102" fmla="*/ 350 w 423"/>
                  <a:gd name="T103" fmla="*/ 75 h 424"/>
                  <a:gd name="T104" fmla="*/ 346 w 423"/>
                  <a:gd name="T105" fmla="*/ 118 h 424"/>
                  <a:gd name="T106" fmla="*/ 352 w 423"/>
                  <a:gd name="T107" fmla="*/ 151 h 424"/>
                  <a:gd name="T108" fmla="*/ 366 w 423"/>
                  <a:gd name="T109" fmla="*/ 184 h 424"/>
                  <a:gd name="T110" fmla="*/ 407 w 423"/>
                  <a:gd name="T111" fmla="*/ 21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3" h="424">
                    <a:moveTo>
                      <a:pt x="419" y="216"/>
                    </a:moveTo>
                    <a:cubicBezTo>
                      <a:pt x="419" y="206"/>
                      <a:pt x="422" y="186"/>
                      <a:pt x="413" y="178"/>
                    </a:cubicBezTo>
                    <a:cubicBezTo>
                      <a:pt x="405" y="171"/>
                      <a:pt x="384" y="172"/>
                      <a:pt x="371" y="172"/>
                    </a:cubicBezTo>
                    <a:cubicBezTo>
                      <a:pt x="368" y="162"/>
                      <a:pt x="366" y="151"/>
                      <a:pt x="362" y="142"/>
                    </a:cubicBezTo>
                    <a:cubicBezTo>
                      <a:pt x="360" y="138"/>
                      <a:pt x="354" y="130"/>
                      <a:pt x="355" y="126"/>
                    </a:cubicBezTo>
                    <a:cubicBezTo>
                      <a:pt x="356" y="121"/>
                      <a:pt x="374" y="113"/>
                      <a:pt x="378" y="107"/>
                    </a:cubicBezTo>
                    <a:cubicBezTo>
                      <a:pt x="381" y="103"/>
                      <a:pt x="383" y="98"/>
                      <a:pt x="381" y="93"/>
                    </a:cubicBezTo>
                    <a:cubicBezTo>
                      <a:pt x="379" y="83"/>
                      <a:pt x="367" y="76"/>
                      <a:pt x="361" y="69"/>
                    </a:cubicBezTo>
                    <a:cubicBezTo>
                      <a:pt x="354" y="63"/>
                      <a:pt x="346" y="51"/>
                      <a:pt x="337" y="48"/>
                    </a:cubicBezTo>
                    <a:cubicBezTo>
                      <a:pt x="323" y="42"/>
                      <a:pt x="309" y="62"/>
                      <a:pt x="299" y="72"/>
                    </a:cubicBezTo>
                    <a:cubicBezTo>
                      <a:pt x="288" y="66"/>
                      <a:pt x="276" y="62"/>
                      <a:pt x="264" y="57"/>
                    </a:cubicBezTo>
                    <a:cubicBezTo>
                      <a:pt x="256" y="53"/>
                      <a:pt x="254" y="52"/>
                      <a:pt x="253" y="44"/>
                    </a:cubicBezTo>
                    <a:cubicBezTo>
                      <a:pt x="251" y="37"/>
                      <a:pt x="254" y="29"/>
                      <a:pt x="252" y="22"/>
                    </a:cubicBezTo>
                    <a:cubicBezTo>
                      <a:pt x="247" y="0"/>
                      <a:pt x="225" y="7"/>
                      <a:pt x="208" y="8"/>
                    </a:cubicBezTo>
                    <a:cubicBezTo>
                      <a:pt x="191" y="10"/>
                      <a:pt x="172" y="6"/>
                      <a:pt x="171" y="28"/>
                    </a:cubicBezTo>
                    <a:cubicBezTo>
                      <a:pt x="171" y="35"/>
                      <a:pt x="174" y="44"/>
                      <a:pt x="172" y="50"/>
                    </a:cubicBezTo>
                    <a:cubicBezTo>
                      <a:pt x="170" y="56"/>
                      <a:pt x="168" y="54"/>
                      <a:pt x="160" y="57"/>
                    </a:cubicBezTo>
                    <a:cubicBezTo>
                      <a:pt x="148" y="61"/>
                      <a:pt x="138" y="67"/>
                      <a:pt x="127" y="73"/>
                    </a:cubicBezTo>
                    <a:cubicBezTo>
                      <a:pt x="119" y="63"/>
                      <a:pt x="109" y="49"/>
                      <a:pt x="95" y="50"/>
                    </a:cubicBezTo>
                    <a:cubicBezTo>
                      <a:pt x="80" y="51"/>
                      <a:pt x="66" y="70"/>
                      <a:pt x="57" y="79"/>
                    </a:cubicBezTo>
                    <a:cubicBezTo>
                      <a:pt x="38" y="99"/>
                      <a:pt x="58" y="112"/>
                      <a:pt x="72" y="127"/>
                    </a:cubicBezTo>
                    <a:cubicBezTo>
                      <a:pt x="62" y="142"/>
                      <a:pt x="55" y="157"/>
                      <a:pt x="50" y="174"/>
                    </a:cubicBezTo>
                    <a:cubicBezTo>
                      <a:pt x="37" y="171"/>
                      <a:pt x="19" y="169"/>
                      <a:pt x="10" y="178"/>
                    </a:cubicBezTo>
                    <a:cubicBezTo>
                      <a:pt x="0" y="188"/>
                      <a:pt x="5" y="212"/>
                      <a:pt x="5" y="224"/>
                    </a:cubicBezTo>
                    <a:cubicBezTo>
                      <a:pt x="6" y="234"/>
                      <a:pt x="6" y="247"/>
                      <a:pt x="16" y="253"/>
                    </a:cubicBezTo>
                    <a:cubicBezTo>
                      <a:pt x="25" y="258"/>
                      <a:pt x="41" y="256"/>
                      <a:pt x="53" y="254"/>
                    </a:cubicBezTo>
                    <a:cubicBezTo>
                      <a:pt x="55" y="265"/>
                      <a:pt x="59" y="275"/>
                      <a:pt x="63" y="285"/>
                    </a:cubicBezTo>
                    <a:cubicBezTo>
                      <a:pt x="64" y="287"/>
                      <a:pt x="69" y="294"/>
                      <a:pt x="68" y="296"/>
                    </a:cubicBezTo>
                    <a:cubicBezTo>
                      <a:pt x="68" y="296"/>
                      <a:pt x="66" y="298"/>
                      <a:pt x="65" y="300"/>
                    </a:cubicBezTo>
                    <a:cubicBezTo>
                      <a:pt x="59" y="310"/>
                      <a:pt x="39" y="319"/>
                      <a:pt x="44" y="333"/>
                    </a:cubicBezTo>
                    <a:cubicBezTo>
                      <a:pt x="49" y="347"/>
                      <a:pt x="77" y="371"/>
                      <a:pt x="90" y="376"/>
                    </a:cubicBezTo>
                    <a:cubicBezTo>
                      <a:pt x="105" y="382"/>
                      <a:pt x="118" y="366"/>
                      <a:pt x="128" y="356"/>
                    </a:cubicBezTo>
                    <a:cubicBezTo>
                      <a:pt x="142" y="366"/>
                      <a:pt x="157" y="372"/>
                      <a:pt x="175" y="375"/>
                    </a:cubicBezTo>
                    <a:cubicBezTo>
                      <a:pt x="174" y="388"/>
                      <a:pt x="169" y="406"/>
                      <a:pt x="177" y="416"/>
                    </a:cubicBezTo>
                    <a:cubicBezTo>
                      <a:pt x="183" y="423"/>
                      <a:pt x="198" y="422"/>
                      <a:pt x="206" y="422"/>
                    </a:cubicBezTo>
                    <a:cubicBezTo>
                      <a:pt x="216" y="422"/>
                      <a:pt x="230" y="424"/>
                      <a:pt x="240" y="420"/>
                    </a:cubicBezTo>
                    <a:cubicBezTo>
                      <a:pt x="247" y="417"/>
                      <a:pt x="251" y="412"/>
                      <a:pt x="252" y="405"/>
                    </a:cubicBezTo>
                    <a:cubicBezTo>
                      <a:pt x="254" y="397"/>
                      <a:pt x="247" y="383"/>
                      <a:pt x="250" y="377"/>
                    </a:cubicBezTo>
                    <a:cubicBezTo>
                      <a:pt x="253" y="371"/>
                      <a:pt x="271" y="368"/>
                      <a:pt x="277" y="365"/>
                    </a:cubicBezTo>
                    <a:cubicBezTo>
                      <a:pt x="288" y="359"/>
                      <a:pt x="297" y="349"/>
                      <a:pt x="308" y="359"/>
                    </a:cubicBezTo>
                    <a:cubicBezTo>
                      <a:pt x="320" y="369"/>
                      <a:pt x="325" y="388"/>
                      <a:pt x="342" y="377"/>
                    </a:cubicBezTo>
                    <a:cubicBezTo>
                      <a:pt x="355" y="370"/>
                      <a:pt x="368" y="355"/>
                      <a:pt x="376" y="343"/>
                    </a:cubicBezTo>
                    <a:cubicBezTo>
                      <a:pt x="384" y="329"/>
                      <a:pt x="378" y="324"/>
                      <a:pt x="367" y="314"/>
                    </a:cubicBezTo>
                    <a:cubicBezTo>
                      <a:pt x="356" y="304"/>
                      <a:pt x="352" y="305"/>
                      <a:pt x="359" y="290"/>
                    </a:cubicBezTo>
                    <a:cubicBezTo>
                      <a:pt x="364" y="277"/>
                      <a:pt x="368" y="265"/>
                      <a:pt x="372" y="252"/>
                    </a:cubicBezTo>
                    <a:cubicBezTo>
                      <a:pt x="384" y="253"/>
                      <a:pt x="403" y="256"/>
                      <a:pt x="413" y="250"/>
                    </a:cubicBezTo>
                    <a:cubicBezTo>
                      <a:pt x="423" y="243"/>
                      <a:pt x="420" y="226"/>
                      <a:pt x="419" y="216"/>
                    </a:cubicBezTo>
                    <a:close/>
                    <a:moveTo>
                      <a:pt x="400" y="240"/>
                    </a:moveTo>
                    <a:cubicBezTo>
                      <a:pt x="391" y="243"/>
                      <a:pt x="376" y="240"/>
                      <a:pt x="367" y="240"/>
                    </a:cubicBezTo>
                    <a:cubicBezTo>
                      <a:pt x="365" y="240"/>
                      <a:pt x="364" y="241"/>
                      <a:pt x="363" y="242"/>
                    </a:cubicBezTo>
                    <a:cubicBezTo>
                      <a:pt x="362" y="243"/>
                      <a:pt x="362" y="243"/>
                      <a:pt x="361" y="244"/>
                    </a:cubicBezTo>
                    <a:cubicBezTo>
                      <a:pt x="356" y="261"/>
                      <a:pt x="348" y="277"/>
                      <a:pt x="342" y="293"/>
                    </a:cubicBezTo>
                    <a:cubicBezTo>
                      <a:pt x="340" y="301"/>
                      <a:pt x="341" y="305"/>
                      <a:pt x="345" y="311"/>
                    </a:cubicBezTo>
                    <a:cubicBezTo>
                      <a:pt x="351" y="317"/>
                      <a:pt x="363" y="322"/>
                      <a:pt x="366" y="329"/>
                    </a:cubicBezTo>
                    <a:cubicBezTo>
                      <a:pt x="370" y="338"/>
                      <a:pt x="353" y="352"/>
                      <a:pt x="348" y="357"/>
                    </a:cubicBezTo>
                    <a:cubicBezTo>
                      <a:pt x="346" y="359"/>
                      <a:pt x="341" y="365"/>
                      <a:pt x="337" y="366"/>
                    </a:cubicBezTo>
                    <a:cubicBezTo>
                      <a:pt x="330" y="368"/>
                      <a:pt x="327" y="363"/>
                      <a:pt x="322" y="357"/>
                    </a:cubicBezTo>
                    <a:cubicBezTo>
                      <a:pt x="317" y="351"/>
                      <a:pt x="311" y="341"/>
                      <a:pt x="302" y="340"/>
                    </a:cubicBezTo>
                    <a:cubicBezTo>
                      <a:pt x="296" y="339"/>
                      <a:pt x="289" y="344"/>
                      <a:pt x="284" y="347"/>
                    </a:cubicBezTo>
                    <a:cubicBezTo>
                      <a:pt x="270" y="355"/>
                      <a:pt x="259" y="361"/>
                      <a:pt x="243" y="363"/>
                    </a:cubicBezTo>
                    <a:cubicBezTo>
                      <a:pt x="241" y="364"/>
                      <a:pt x="239" y="366"/>
                      <a:pt x="239" y="367"/>
                    </a:cubicBezTo>
                    <a:cubicBezTo>
                      <a:pt x="238" y="375"/>
                      <a:pt x="240" y="382"/>
                      <a:pt x="240" y="390"/>
                    </a:cubicBezTo>
                    <a:cubicBezTo>
                      <a:pt x="240" y="410"/>
                      <a:pt x="222" y="410"/>
                      <a:pt x="206" y="410"/>
                    </a:cubicBezTo>
                    <a:cubicBezTo>
                      <a:pt x="191" y="409"/>
                      <a:pt x="185" y="409"/>
                      <a:pt x="186" y="394"/>
                    </a:cubicBezTo>
                    <a:cubicBezTo>
                      <a:pt x="186" y="386"/>
                      <a:pt x="187" y="378"/>
                      <a:pt x="187" y="369"/>
                    </a:cubicBezTo>
                    <a:cubicBezTo>
                      <a:pt x="186" y="366"/>
                      <a:pt x="184" y="364"/>
                      <a:pt x="181" y="363"/>
                    </a:cubicBezTo>
                    <a:cubicBezTo>
                      <a:pt x="162" y="362"/>
                      <a:pt x="146" y="355"/>
                      <a:pt x="132" y="344"/>
                    </a:cubicBezTo>
                    <a:cubicBezTo>
                      <a:pt x="131" y="343"/>
                      <a:pt x="130" y="343"/>
                      <a:pt x="129" y="342"/>
                    </a:cubicBezTo>
                    <a:cubicBezTo>
                      <a:pt x="127" y="342"/>
                      <a:pt x="125" y="342"/>
                      <a:pt x="123" y="344"/>
                    </a:cubicBezTo>
                    <a:cubicBezTo>
                      <a:pt x="118" y="348"/>
                      <a:pt x="108" y="362"/>
                      <a:pt x="101" y="364"/>
                    </a:cubicBezTo>
                    <a:cubicBezTo>
                      <a:pt x="90" y="367"/>
                      <a:pt x="79" y="353"/>
                      <a:pt x="72" y="346"/>
                    </a:cubicBezTo>
                    <a:cubicBezTo>
                      <a:pt x="66" y="341"/>
                      <a:pt x="55" y="334"/>
                      <a:pt x="58" y="325"/>
                    </a:cubicBezTo>
                    <a:cubicBezTo>
                      <a:pt x="60" y="318"/>
                      <a:pt x="70" y="312"/>
                      <a:pt x="75" y="307"/>
                    </a:cubicBezTo>
                    <a:cubicBezTo>
                      <a:pt x="80" y="302"/>
                      <a:pt x="82" y="301"/>
                      <a:pt x="80" y="293"/>
                    </a:cubicBezTo>
                    <a:cubicBezTo>
                      <a:pt x="79" y="285"/>
                      <a:pt x="73" y="278"/>
                      <a:pt x="70" y="270"/>
                    </a:cubicBezTo>
                    <a:cubicBezTo>
                      <a:pt x="67" y="262"/>
                      <a:pt x="65" y="254"/>
                      <a:pt x="63" y="246"/>
                    </a:cubicBezTo>
                    <a:cubicBezTo>
                      <a:pt x="62" y="243"/>
                      <a:pt x="60" y="241"/>
                      <a:pt x="57" y="241"/>
                    </a:cubicBezTo>
                    <a:cubicBezTo>
                      <a:pt x="51" y="242"/>
                      <a:pt x="45" y="243"/>
                      <a:pt x="38" y="243"/>
                    </a:cubicBezTo>
                    <a:cubicBezTo>
                      <a:pt x="27" y="243"/>
                      <a:pt x="21" y="245"/>
                      <a:pt x="18" y="232"/>
                    </a:cubicBezTo>
                    <a:cubicBezTo>
                      <a:pt x="17" y="223"/>
                      <a:pt x="16" y="211"/>
                      <a:pt x="17" y="202"/>
                    </a:cubicBezTo>
                    <a:cubicBezTo>
                      <a:pt x="17" y="197"/>
                      <a:pt x="18" y="188"/>
                      <a:pt x="23" y="185"/>
                    </a:cubicBezTo>
                    <a:cubicBezTo>
                      <a:pt x="29" y="182"/>
                      <a:pt x="47" y="185"/>
                      <a:pt x="53" y="186"/>
                    </a:cubicBezTo>
                    <a:cubicBezTo>
                      <a:pt x="56" y="187"/>
                      <a:pt x="60" y="186"/>
                      <a:pt x="61" y="182"/>
                    </a:cubicBezTo>
                    <a:cubicBezTo>
                      <a:pt x="65" y="163"/>
                      <a:pt x="73" y="146"/>
                      <a:pt x="85" y="130"/>
                    </a:cubicBezTo>
                    <a:cubicBezTo>
                      <a:pt x="87" y="128"/>
                      <a:pt x="86" y="124"/>
                      <a:pt x="84" y="123"/>
                    </a:cubicBezTo>
                    <a:cubicBezTo>
                      <a:pt x="76" y="113"/>
                      <a:pt x="56" y="102"/>
                      <a:pt x="65" y="88"/>
                    </a:cubicBezTo>
                    <a:cubicBezTo>
                      <a:pt x="69" y="82"/>
                      <a:pt x="80" y="71"/>
                      <a:pt x="86" y="68"/>
                    </a:cubicBezTo>
                    <a:cubicBezTo>
                      <a:pt x="103" y="60"/>
                      <a:pt x="110" y="73"/>
                      <a:pt x="120" y="84"/>
                    </a:cubicBezTo>
                    <a:cubicBezTo>
                      <a:pt x="122" y="87"/>
                      <a:pt x="125" y="89"/>
                      <a:pt x="128" y="87"/>
                    </a:cubicBezTo>
                    <a:cubicBezTo>
                      <a:pt x="142" y="78"/>
                      <a:pt x="155" y="72"/>
                      <a:pt x="170" y="67"/>
                    </a:cubicBezTo>
                    <a:cubicBezTo>
                      <a:pt x="173" y="66"/>
                      <a:pt x="178" y="64"/>
                      <a:pt x="180" y="62"/>
                    </a:cubicBezTo>
                    <a:cubicBezTo>
                      <a:pt x="184" y="58"/>
                      <a:pt x="184" y="52"/>
                      <a:pt x="184" y="47"/>
                    </a:cubicBezTo>
                    <a:cubicBezTo>
                      <a:pt x="184" y="42"/>
                      <a:pt x="182" y="36"/>
                      <a:pt x="183" y="31"/>
                    </a:cubicBezTo>
                    <a:cubicBezTo>
                      <a:pt x="185" y="21"/>
                      <a:pt x="196" y="21"/>
                      <a:pt x="205" y="20"/>
                    </a:cubicBezTo>
                    <a:cubicBezTo>
                      <a:pt x="210" y="20"/>
                      <a:pt x="217" y="19"/>
                      <a:pt x="223" y="19"/>
                    </a:cubicBezTo>
                    <a:cubicBezTo>
                      <a:pt x="230" y="18"/>
                      <a:pt x="234" y="20"/>
                      <a:pt x="238" y="22"/>
                    </a:cubicBezTo>
                    <a:cubicBezTo>
                      <a:pt x="243" y="25"/>
                      <a:pt x="241" y="30"/>
                      <a:pt x="241" y="37"/>
                    </a:cubicBezTo>
                    <a:cubicBezTo>
                      <a:pt x="242" y="44"/>
                      <a:pt x="238" y="52"/>
                      <a:pt x="242" y="58"/>
                    </a:cubicBezTo>
                    <a:cubicBezTo>
                      <a:pt x="245" y="63"/>
                      <a:pt x="249" y="64"/>
                      <a:pt x="255" y="66"/>
                    </a:cubicBezTo>
                    <a:cubicBezTo>
                      <a:pt x="270" y="72"/>
                      <a:pt x="283" y="76"/>
                      <a:pt x="296" y="85"/>
                    </a:cubicBezTo>
                    <a:cubicBezTo>
                      <a:pt x="297" y="85"/>
                      <a:pt x="297" y="85"/>
                      <a:pt x="298" y="85"/>
                    </a:cubicBezTo>
                    <a:cubicBezTo>
                      <a:pt x="300" y="86"/>
                      <a:pt x="303" y="86"/>
                      <a:pt x="305" y="84"/>
                    </a:cubicBezTo>
                    <a:cubicBezTo>
                      <a:pt x="311" y="78"/>
                      <a:pt x="318" y="67"/>
                      <a:pt x="326" y="63"/>
                    </a:cubicBezTo>
                    <a:cubicBezTo>
                      <a:pt x="336" y="58"/>
                      <a:pt x="342" y="68"/>
                      <a:pt x="350" y="75"/>
                    </a:cubicBezTo>
                    <a:cubicBezTo>
                      <a:pt x="358" y="83"/>
                      <a:pt x="372" y="92"/>
                      <a:pt x="365" y="104"/>
                    </a:cubicBezTo>
                    <a:cubicBezTo>
                      <a:pt x="361" y="110"/>
                      <a:pt x="351" y="112"/>
                      <a:pt x="346" y="118"/>
                    </a:cubicBezTo>
                    <a:cubicBezTo>
                      <a:pt x="341" y="123"/>
                      <a:pt x="341" y="126"/>
                      <a:pt x="343" y="133"/>
                    </a:cubicBezTo>
                    <a:cubicBezTo>
                      <a:pt x="346" y="139"/>
                      <a:pt x="350" y="144"/>
                      <a:pt x="352" y="151"/>
                    </a:cubicBezTo>
                    <a:cubicBezTo>
                      <a:pt x="355" y="160"/>
                      <a:pt x="358" y="170"/>
                      <a:pt x="361" y="179"/>
                    </a:cubicBezTo>
                    <a:cubicBezTo>
                      <a:pt x="362" y="182"/>
                      <a:pt x="364" y="184"/>
                      <a:pt x="366" y="184"/>
                    </a:cubicBezTo>
                    <a:cubicBezTo>
                      <a:pt x="376" y="185"/>
                      <a:pt x="387" y="184"/>
                      <a:pt x="396" y="186"/>
                    </a:cubicBezTo>
                    <a:cubicBezTo>
                      <a:pt x="411" y="190"/>
                      <a:pt x="407" y="204"/>
                      <a:pt x="407" y="216"/>
                    </a:cubicBezTo>
                    <a:cubicBezTo>
                      <a:pt x="408" y="226"/>
                      <a:pt x="411" y="236"/>
                      <a:pt x="400" y="2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0" name="Freeform 13"/>
              <p:cNvSpPr/>
              <p:nvPr/>
            </p:nvSpPr>
            <p:spPr bwMode="auto">
              <a:xfrm>
                <a:off x="2195" y="368"/>
                <a:ext cx="108" cy="49"/>
              </a:xfrm>
              <a:custGeom>
                <a:avLst/>
                <a:gdLst>
                  <a:gd name="T0" fmla="*/ 10 w 40"/>
                  <a:gd name="T1" fmla="*/ 16 h 18"/>
                  <a:gd name="T2" fmla="*/ 33 w 40"/>
                  <a:gd name="T3" fmla="*/ 12 h 18"/>
                  <a:gd name="T4" fmla="*/ 33 w 40"/>
                  <a:gd name="T5" fmla="*/ 0 h 18"/>
                  <a:gd name="T6" fmla="*/ 7 w 40"/>
                  <a:gd name="T7" fmla="*/ 4 h 18"/>
                  <a:gd name="T8" fmla="*/ 10 w 40"/>
                  <a:gd name="T9" fmla="*/ 16 h 18"/>
                </a:gdLst>
                <a:ahLst/>
                <a:cxnLst>
                  <a:cxn ang="0">
                    <a:pos x="T0" y="T1"/>
                  </a:cxn>
                  <a:cxn ang="0">
                    <a:pos x="T2" y="T3"/>
                  </a:cxn>
                  <a:cxn ang="0">
                    <a:pos x="T4" y="T5"/>
                  </a:cxn>
                  <a:cxn ang="0">
                    <a:pos x="T6" y="T7"/>
                  </a:cxn>
                  <a:cxn ang="0">
                    <a:pos x="T8" y="T9"/>
                  </a:cxn>
                </a:cxnLst>
                <a:rect l="0" t="0" r="r" b="b"/>
                <a:pathLst>
                  <a:path w="40" h="18">
                    <a:moveTo>
                      <a:pt x="10" y="16"/>
                    </a:moveTo>
                    <a:cubicBezTo>
                      <a:pt x="18" y="13"/>
                      <a:pt x="25" y="12"/>
                      <a:pt x="33" y="12"/>
                    </a:cubicBezTo>
                    <a:cubicBezTo>
                      <a:pt x="40" y="12"/>
                      <a:pt x="40" y="0"/>
                      <a:pt x="33" y="0"/>
                    </a:cubicBezTo>
                    <a:cubicBezTo>
                      <a:pt x="24" y="0"/>
                      <a:pt x="15" y="1"/>
                      <a:pt x="7" y="4"/>
                    </a:cubicBezTo>
                    <a:cubicBezTo>
                      <a:pt x="0" y="6"/>
                      <a:pt x="3" y="18"/>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1" name="Freeform 14"/>
              <p:cNvSpPr/>
              <p:nvPr/>
            </p:nvSpPr>
            <p:spPr bwMode="auto">
              <a:xfrm>
                <a:off x="2383" y="384"/>
                <a:ext cx="102" cy="73"/>
              </a:xfrm>
              <a:custGeom>
                <a:avLst/>
                <a:gdLst>
                  <a:gd name="T0" fmla="*/ 7 w 38"/>
                  <a:gd name="T1" fmla="*/ 13 h 27"/>
                  <a:gd name="T2" fmla="*/ 24 w 38"/>
                  <a:gd name="T3" fmla="*/ 22 h 27"/>
                  <a:gd name="T4" fmla="*/ 33 w 38"/>
                  <a:gd name="T5" fmla="*/ 13 h 27"/>
                  <a:gd name="T6" fmla="*/ 10 w 38"/>
                  <a:gd name="T7" fmla="*/ 2 h 27"/>
                  <a:gd name="T8" fmla="*/ 7 w 38"/>
                  <a:gd name="T9" fmla="*/ 13 h 27"/>
                </a:gdLst>
                <a:ahLst/>
                <a:cxnLst>
                  <a:cxn ang="0">
                    <a:pos x="T0" y="T1"/>
                  </a:cxn>
                  <a:cxn ang="0">
                    <a:pos x="T2" y="T3"/>
                  </a:cxn>
                  <a:cxn ang="0">
                    <a:pos x="T4" y="T5"/>
                  </a:cxn>
                  <a:cxn ang="0">
                    <a:pos x="T6" y="T7"/>
                  </a:cxn>
                  <a:cxn ang="0">
                    <a:pos x="T8" y="T9"/>
                  </a:cxn>
                </a:cxnLst>
                <a:rect l="0" t="0" r="r" b="b"/>
                <a:pathLst>
                  <a:path w="38" h="27">
                    <a:moveTo>
                      <a:pt x="7" y="13"/>
                    </a:moveTo>
                    <a:cubicBezTo>
                      <a:pt x="13" y="15"/>
                      <a:pt x="19" y="18"/>
                      <a:pt x="24" y="22"/>
                    </a:cubicBezTo>
                    <a:cubicBezTo>
                      <a:pt x="30" y="27"/>
                      <a:pt x="38" y="18"/>
                      <a:pt x="33" y="13"/>
                    </a:cubicBezTo>
                    <a:cubicBezTo>
                      <a:pt x="26" y="8"/>
                      <a:pt x="19" y="4"/>
                      <a:pt x="10" y="2"/>
                    </a:cubicBezTo>
                    <a:cubicBezTo>
                      <a:pt x="3" y="0"/>
                      <a:pt x="0" y="11"/>
                      <a:pt x="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2" name="Freeform 15"/>
              <p:cNvSpPr/>
              <p:nvPr/>
            </p:nvSpPr>
            <p:spPr bwMode="auto">
              <a:xfrm>
                <a:off x="2531" y="503"/>
                <a:ext cx="70" cy="94"/>
              </a:xfrm>
              <a:custGeom>
                <a:avLst/>
                <a:gdLst>
                  <a:gd name="T0" fmla="*/ 23 w 26"/>
                  <a:gd name="T1" fmla="*/ 24 h 35"/>
                  <a:gd name="T2" fmla="*/ 12 w 26"/>
                  <a:gd name="T3" fmla="*/ 4 h 35"/>
                  <a:gd name="T4" fmla="*/ 4 w 26"/>
                  <a:gd name="T5" fmla="*/ 1 h 35"/>
                  <a:gd name="T6" fmla="*/ 2 w 26"/>
                  <a:gd name="T7" fmla="*/ 10 h 35"/>
                  <a:gd name="T8" fmla="*/ 12 w 26"/>
                  <a:gd name="T9" fmla="*/ 27 h 35"/>
                  <a:gd name="T10" fmla="*/ 23 w 26"/>
                  <a:gd name="T11" fmla="*/ 24 h 35"/>
                </a:gdLst>
                <a:ahLst/>
                <a:cxnLst>
                  <a:cxn ang="0">
                    <a:pos x="T0" y="T1"/>
                  </a:cxn>
                  <a:cxn ang="0">
                    <a:pos x="T2" y="T3"/>
                  </a:cxn>
                  <a:cxn ang="0">
                    <a:pos x="T4" y="T5"/>
                  </a:cxn>
                  <a:cxn ang="0">
                    <a:pos x="T6" y="T7"/>
                  </a:cxn>
                  <a:cxn ang="0">
                    <a:pos x="T8" y="T9"/>
                  </a:cxn>
                  <a:cxn ang="0">
                    <a:pos x="T10" y="T11"/>
                  </a:cxn>
                </a:cxnLst>
                <a:rect l="0" t="0" r="r" b="b"/>
                <a:pathLst>
                  <a:path w="26" h="35">
                    <a:moveTo>
                      <a:pt x="23" y="24"/>
                    </a:moveTo>
                    <a:cubicBezTo>
                      <a:pt x="20" y="17"/>
                      <a:pt x="17" y="10"/>
                      <a:pt x="12" y="4"/>
                    </a:cubicBezTo>
                    <a:cubicBezTo>
                      <a:pt x="10" y="1"/>
                      <a:pt x="7" y="0"/>
                      <a:pt x="4" y="1"/>
                    </a:cubicBezTo>
                    <a:cubicBezTo>
                      <a:pt x="1" y="3"/>
                      <a:pt x="0" y="7"/>
                      <a:pt x="2" y="10"/>
                    </a:cubicBezTo>
                    <a:cubicBezTo>
                      <a:pt x="6" y="15"/>
                      <a:pt x="9" y="21"/>
                      <a:pt x="12" y="27"/>
                    </a:cubicBezTo>
                    <a:cubicBezTo>
                      <a:pt x="14" y="35"/>
                      <a:pt x="26" y="32"/>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3" name="Freeform 16"/>
              <p:cNvSpPr/>
              <p:nvPr/>
            </p:nvSpPr>
            <p:spPr bwMode="auto">
              <a:xfrm>
                <a:off x="2566" y="680"/>
                <a:ext cx="48" cy="105"/>
              </a:xfrm>
              <a:custGeom>
                <a:avLst/>
                <a:gdLst>
                  <a:gd name="T0" fmla="*/ 5 w 18"/>
                  <a:gd name="T1" fmla="*/ 8 h 39"/>
                  <a:gd name="T2" fmla="*/ 2 w 18"/>
                  <a:gd name="T3" fmla="*/ 28 h 39"/>
                  <a:gd name="T4" fmla="*/ 13 w 18"/>
                  <a:gd name="T5" fmla="*/ 32 h 39"/>
                  <a:gd name="T6" fmla="*/ 17 w 18"/>
                  <a:gd name="T7" fmla="*/ 8 h 39"/>
                  <a:gd name="T8" fmla="*/ 5 w 18"/>
                  <a:gd name="T9" fmla="*/ 8 h 39"/>
                </a:gdLst>
                <a:ahLst/>
                <a:cxnLst>
                  <a:cxn ang="0">
                    <a:pos x="T0" y="T1"/>
                  </a:cxn>
                  <a:cxn ang="0">
                    <a:pos x="T2" y="T3"/>
                  </a:cxn>
                  <a:cxn ang="0">
                    <a:pos x="T4" y="T5"/>
                  </a:cxn>
                  <a:cxn ang="0">
                    <a:pos x="T6" y="T7"/>
                  </a:cxn>
                  <a:cxn ang="0">
                    <a:pos x="T8" y="T9"/>
                  </a:cxn>
                </a:cxnLst>
                <a:rect l="0" t="0" r="r" b="b"/>
                <a:pathLst>
                  <a:path w="18" h="39">
                    <a:moveTo>
                      <a:pt x="5" y="8"/>
                    </a:moveTo>
                    <a:cubicBezTo>
                      <a:pt x="5" y="15"/>
                      <a:pt x="4" y="21"/>
                      <a:pt x="2" y="28"/>
                    </a:cubicBezTo>
                    <a:cubicBezTo>
                      <a:pt x="0" y="36"/>
                      <a:pt x="12" y="39"/>
                      <a:pt x="13" y="32"/>
                    </a:cubicBezTo>
                    <a:cubicBezTo>
                      <a:pt x="15" y="24"/>
                      <a:pt x="17" y="16"/>
                      <a:pt x="17" y="8"/>
                    </a:cubicBezTo>
                    <a:cubicBezTo>
                      <a:pt x="18" y="0"/>
                      <a:pt x="6" y="0"/>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4" name="Freeform 17"/>
              <p:cNvSpPr/>
              <p:nvPr/>
            </p:nvSpPr>
            <p:spPr bwMode="auto">
              <a:xfrm>
                <a:off x="2461" y="855"/>
                <a:ext cx="86" cy="83"/>
              </a:xfrm>
              <a:custGeom>
                <a:avLst/>
                <a:gdLst>
                  <a:gd name="T0" fmla="*/ 28 w 32"/>
                  <a:gd name="T1" fmla="*/ 1 h 31"/>
                  <a:gd name="T2" fmla="*/ 20 w 32"/>
                  <a:gd name="T3" fmla="*/ 3 h 31"/>
                  <a:gd name="T4" fmla="*/ 7 w 32"/>
                  <a:gd name="T5" fmla="*/ 17 h 31"/>
                  <a:gd name="T6" fmla="*/ 13 w 32"/>
                  <a:gd name="T7" fmla="*/ 28 h 31"/>
                  <a:gd name="T8" fmla="*/ 30 w 32"/>
                  <a:gd name="T9" fmla="*/ 9 h 31"/>
                  <a:gd name="T10" fmla="*/ 28 w 32"/>
                  <a:gd name="T11" fmla="*/ 1 h 31"/>
                </a:gdLst>
                <a:ahLst/>
                <a:cxnLst>
                  <a:cxn ang="0">
                    <a:pos x="T0" y="T1"/>
                  </a:cxn>
                  <a:cxn ang="0">
                    <a:pos x="T2" y="T3"/>
                  </a:cxn>
                  <a:cxn ang="0">
                    <a:pos x="T4" y="T5"/>
                  </a:cxn>
                  <a:cxn ang="0">
                    <a:pos x="T6" y="T7"/>
                  </a:cxn>
                  <a:cxn ang="0">
                    <a:pos x="T8" y="T9"/>
                  </a:cxn>
                  <a:cxn ang="0">
                    <a:pos x="T10" y="T11"/>
                  </a:cxn>
                </a:cxnLst>
                <a:rect l="0" t="0" r="r" b="b"/>
                <a:pathLst>
                  <a:path w="32" h="31">
                    <a:moveTo>
                      <a:pt x="28" y="1"/>
                    </a:moveTo>
                    <a:cubicBezTo>
                      <a:pt x="26" y="0"/>
                      <a:pt x="21" y="0"/>
                      <a:pt x="20" y="3"/>
                    </a:cubicBezTo>
                    <a:cubicBezTo>
                      <a:pt x="17" y="9"/>
                      <a:pt x="13" y="14"/>
                      <a:pt x="7" y="17"/>
                    </a:cubicBezTo>
                    <a:cubicBezTo>
                      <a:pt x="0" y="21"/>
                      <a:pt x="6" y="31"/>
                      <a:pt x="13" y="28"/>
                    </a:cubicBezTo>
                    <a:cubicBezTo>
                      <a:pt x="21" y="24"/>
                      <a:pt x="27" y="17"/>
                      <a:pt x="30" y="9"/>
                    </a:cubicBezTo>
                    <a:cubicBezTo>
                      <a:pt x="32" y="6"/>
                      <a:pt x="31" y="3"/>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5" name="Freeform 18"/>
              <p:cNvSpPr/>
              <p:nvPr/>
            </p:nvSpPr>
            <p:spPr bwMode="auto">
              <a:xfrm>
                <a:off x="2295" y="954"/>
                <a:ext cx="104" cy="43"/>
              </a:xfrm>
              <a:custGeom>
                <a:avLst/>
                <a:gdLst>
                  <a:gd name="T0" fmla="*/ 28 w 39"/>
                  <a:gd name="T1" fmla="*/ 1 h 16"/>
                  <a:gd name="T2" fmla="*/ 7 w 39"/>
                  <a:gd name="T3" fmla="*/ 4 h 16"/>
                  <a:gd name="T4" fmla="*/ 7 w 39"/>
                  <a:gd name="T5" fmla="*/ 16 h 16"/>
                  <a:gd name="T6" fmla="*/ 31 w 39"/>
                  <a:gd name="T7" fmla="*/ 13 h 16"/>
                  <a:gd name="T8" fmla="*/ 28 w 39"/>
                  <a:gd name="T9" fmla="*/ 1 h 16"/>
                </a:gdLst>
                <a:ahLst/>
                <a:cxnLst>
                  <a:cxn ang="0">
                    <a:pos x="T0" y="T1"/>
                  </a:cxn>
                  <a:cxn ang="0">
                    <a:pos x="T2" y="T3"/>
                  </a:cxn>
                  <a:cxn ang="0">
                    <a:pos x="T4" y="T5"/>
                  </a:cxn>
                  <a:cxn ang="0">
                    <a:pos x="T6" y="T7"/>
                  </a:cxn>
                  <a:cxn ang="0">
                    <a:pos x="T8" y="T9"/>
                  </a:cxn>
                </a:cxnLst>
                <a:rect l="0" t="0" r="r" b="b"/>
                <a:pathLst>
                  <a:path w="39" h="16">
                    <a:moveTo>
                      <a:pt x="28" y="1"/>
                    </a:moveTo>
                    <a:cubicBezTo>
                      <a:pt x="21" y="2"/>
                      <a:pt x="14" y="3"/>
                      <a:pt x="7" y="4"/>
                    </a:cubicBezTo>
                    <a:cubicBezTo>
                      <a:pt x="0" y="4"/>
                      <a:pt x="0" y="16"/>
                      <a:pt x="7" y="16"/>
                    </a:cubicBezTo>
                    <a:cubicBezTo>
                      <a:pt x="15" y="15"/>
                      <a:pt x="23" y="14"/>
                      <a:pt x="31" y="13"/>
                    </a:cubicBezTo>
                    <a:cubicBezTo>
                      <a:pt x="39" y="11"/>
                      <a:pt x="36" y="0"/>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6" name="Freeform 19"/>
              <p:cNvSpPr/>
              <p:nvPr/>
            </p:nvSpPr>
            <p:spPr bwMode="auto">
              <a:xfrm>
                <a:off x="2117" y="914"/>
                <a:ext cx="100" cy="69"/>
              </a:xfrm>
              <a:custGeom>
                <a:avLst/>
                <a:gdLst>
                  <a:gd name="T0" fmla="*/ 29 w 37"/>
                  <a:gd name="T1" fmla="*/ 12 h 26"/>
                  <a:gd name="T2" fmla="*/ 10 w 37"/>
                  <a:gd name="T3" fmla="*/ 2 h 26"/>
                  <a:gd name="T4" fmla="*/ 2 w 37"/>
                  <a:gd name="T5" fmla="*/ 5 h 26"/>
                  <a:gd name="T6" fmla="*/ 4 w 37"/>
                  <a:gd name="T7" fmla="*/ 13 h 26"/>
                  <a:gd name="T8" fmla="*/ 26 w 37"/>
                  <a:gd name="T9" fmla="*/ 24 h 26"/>
                  <a:gd name="T10" fmla="*/ 29 w 37"/>
                  <a:gd name="T11" fmla="*/ 12 h 26"/>
                </a:gdLst>
                <a:ahLst/>
                <a:cxnLst>
                  <a:cxn ang="0">
                    <a:pos x="T0" y="T1"/>
                  </a:cxn>
                  <a:cxn ang="0">
                    <a:pos x="T2" y="T3"/>
                  </a:cxn>
                  <a:cxn ang="0">
                    <a:pos x="T4" y="T5"/>
                  </a:cxn>
                  <a:cxn ang="0">
                    <a:pos x="T6" y="T7"/>
                  </a:cxn>
                  <a:cxn ang="0">
                    <a:pos x="T8" y="T9"/>
                  </a:cxn>
                  <a:cxn ang="0">
                    <a:pos x="T10" y="T11"/>
                  </a:cxn>
                </a:cxnLst>
                <a:rect l="0" t="0" r="r" b="b"/>
                <a:pathLst>
                  <a:path w="37" h="26">
                    <a:moveTo>
                      <a:pt x="29" y="12"/>
                    </a:moveTo>
                    <a:cubicBezTo>
                      <a:pt x="22" y="10"/>
                      <a:pt x="16" y="7"/>
                      <a:pt x="10" y="2"/>
                    </a:cubicBezTo>
                    <a:cubicBezTo>
                      <a:pt x="7" y="0"/>
                      <a:pt x="3" y="2"/>
                      <a:pt x="2" y="5"/>
                    </a:cubicBezTo>
                    <a:cubicBezTo>
                      <a:pt x="0" y="8"/>
                      <a:pt x="1" y="11"/>
                      <a:pt x="4" y="13"/>
                    </a:cubicBezTo>
                    <a:cubicBezTo>
                      <a:pt x="11" y="18"/>
                      <a:pt x="18" y="21"/>
                      <a:pt x="26" y="24"/>
                    </a:cubicBezTo>
                    <a:cubicBezTo>
                      <a:pt x="34" y="26"/>
                      <a:pt x="37" y="14"/>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7" name="Freeform 20"/>
              <p:cNvSpPr/>
              <p:nvPr/>
            </p:nvSpPr>
            <p:spPr bwMode="auto">
              <a:xfrm>
                <a:off x="1996" y="766"/>
                <a:ext cx="68" cy="97"/>
              </a:xfrm>
              <a:custGeom>
                <a:avLst/>
                <a:gdLst>
                  <a:gd name="T0" fmla="*/ 14 w 25"/>
                  <a:gd name="T1" fmla="*/ 7 h 36"/>
                  <a:gd name="T2" fmla="*/ 2 w 25"/>
                  <a:gd name="T3" fmla="*/ 11 h 36"/>
                  <a:gd name="T4" fmla="*/ 14 w 25"/>
                  <a:gd name="T5" fmla="*/ 34 h 36"/>
                  <a:gd name="T6" fmla="*/ 23 w 25"/>
                  <a:gd name="T7" fmla="*/ 34 h 36"/>
                  <a:gd name="T8" fmla="*/ 23 w 25"/>
                  <a:gd name="T9" fmla="*/ 25 h 36"/>
                  <a:gd name="T10" fmla="*/ 14 w 25"/>
                  <a:gd name="T11" fmla="*/ 7 h 36"/>
                </a:gdLst>
                <a:ahLst/>
                <a:cxnLst>
                  <a:cxn ang="0">
                    <a:pos x="T0" y="T1"/>
                  </a:cxn>
                  <a:cxn ang="0">
                    <a:pos x="T2" y="T3"/>
                  </a:cxn>
                  <a:cxn ang="0">
                    <a:pos x="T4" y="T5"/>
                  </a:cxn>
                  <a:cxn ang="0">
                    <a:pos x="T6" y="T7"/>
                  </a:cxn>
                  <a:cxn ang="0">
                    <a:pos x="T8" y="T9"/>
                  </a:cxn>
                  <a:cxn ang="0">
                    <a:pos x="T10" y="T11"/>
                  </a:cxn>
                </a:cxnLst>
                <a:rect l="0" t="0" r="r" b="b"/>
                <a:pathLst>
                  <a:path w="25" h="36">
                    <a:moveTo>
                      <a:pt x="14" y="7"/>
                    </a:moveTo>
                    <a:cubicBezTo>
                      <a:pt x="12" y="0"/>
                      <a:pt x="0" y="3"/>
                      <a:pt x="2" y="11"/>
                    </a:cubicBezTo>
                    <a:cubicBezTo>
                      <a:pt x="5" y="19"/>
                      <a:pt x="9" y="27"/>
                      <a:pt x="14" y="34"/>
                    </a:cubicBezTo>
                    <a:cubicBezTo>
                      <a:pt x="16" y="36"/>
                      <a:pt x="21" y="36"/>
                      <a:pt x="23" y="34"/>
                    </a:cubicBezTo>
                    <a:cubicBezTo>
                      <a:pt x="25" y="31"/>
                      <a:pt x="25" y="28"/>
                      <a:pt x="23" y="25"/>
                    </a:cubicBezTo>
                    <a:cubicBezTo>
                      <a:pt x="19" y="20"/>
                      <a:pt x="16" y="14"/>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8" name="Freeform 21"/>
              <p:cNvSpPr/>
              <p:nvPr/>
            </p:nvSpPr>
            <p:spPr bwMode="auto">
              <a:xfrm>
                <a:off x="1986" y="581"/>
                <a:ext cx="40" cy="107"/>
              </a:xfrm>
              <a:custGeom>
                <a:avLst/>
                <a:gdLst>
                  <a:gd name="T0" fmla="*/ 13 w 15"/>
                  <a:gd name="T1" fmla="*/ 33 h 40"/>
                  <a:gd name="T2" fmla="*/ 14 w 15"/>
                  <a:gd name="T3" fmla="*/ 11 h 40"/>
                  <a:gd name="T4" fmla="*/ 3 w 15"/>
                  <a:gd name="T5" fmla="*/ 8 h 40"/>
                  <a:gd name="T6" fmla="*/ 1 w 15"/>
                  <a:gd name="T7" fmla="*/ 33 h 40"/>
                  <a:gd name="T8" fmla="*/ 13 w 15"/>
                  <a:gd name="T9" fmla="*/ 33 h 40"/>
                </a:gdLst>
                <a:ahLst/>
                <a:cxnLst>
                  <a:cxn ang="0">
                    <a:pos x="T0" y="T1"/>
                  </a:cxn>
                  <a:cxn ang="0">
                    <a:pos x="T2" y="T3"/>
                  </a:cxn>
                  <a:cxn ang="0">
                    <a:pos x="T4" y="T5"/>
                  </a:cxn>
                  <a:cxn ang="0">
                    <a:pos x="T6" y="T7"/>
                  </a:cxn>
                  <a:cxn ang="0">
                    <a:pos x="T8" y="T9"/>
                  </a:cxn>
                </a:cxnLst>
                <a:rect l="0" t="0" r="r" b="b"/>
                <a:pathLst>
                  <a:path w="15" h="40">
                    <a:moveTo>
                      <a:pt x="13" y="33"/>
                    </a:moveTo>
                    <a:cubicBezTo>
                      <a:pt x="12" y="25"/>
                      <a:pt x="13" y="18"/>
                      <a:pt x="14" y="11"/>
                    </a:cubicBezTo>
                    <a:cubicBezTo>
                      <a:pt x="15" y="3"/>
                      <a:pt x="4" y="0"/>
                      <a:pt x="3" y="8"/>
                    </a:cubicBezTo>
                    <a:cubicBezTo>
                      <a:pt x="1" y="16"/>
                      <a:pt x="0" y="24"/>
                      <a:pt x="1" y="33"/>
                    </a:cubicBezTo>
                    <a:cubicBezTo>
                      <a:pt x="1" y="40"/>
                      <a:pt x="13" y="40"/>
                      <a:pt x="13"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9" name="Freeform 22"/>
              <p:cNvSpPr/>
              <p:nvPr/>
            </p:nvSpPr>
            <p:spPr bwMode="auto">
              <a:xfrm>
                <a:off x="2045" y="430"/>
                <a:ext cx="91" cy="83"/>
              </a:xfrm>
              <a:custGeom>
                <a:avLst/>
                <a:gdLst>
                  <a:gd name="T0" fmla="*/ 22 w 34"/>
                  <a:gd name="T1" fmla="*/ 4 h 31"/>
                  <a:gd name="T2" fmla="*/ 3 w 34"/>
                  <a:gd name="T3" fmla="*/ 20 h 31"/>
                  <a:gd name="T4" fmla="*/ 3 w 34"/>
                  <a:gd name="T5" fmla="*/ 29 h 31"/>
                  <a:gd name="T6" fmla="*/ 11 w 34"/>
                  <a:gd name="T7" fmla="*/ 29 h 31"/>
                  <a:gd name="T8" fmla="*/ 28 w 34"/>
                  <a:gd name="T9" fmla="*/ 14 h 31"/>
                  <a:gd name="T10" fmla="*/ 22 w 34"/>
                  <a:gd name="T11" fmla="*/ 4 h 31"/>
                </a:gdLst>
                <a:ahLst/>
                <a:cxnLst>
                  <a:cxn ang="0">
                    <a:pos x="T0" y="T1"/>
                  </a:cxn>
                  <a:cxn ang="0">
                    <a:pos x="T2" y="T3"/>
                  </a:cxn>
                  <a:cxn ang="0">
                    <a:pos x="T4" y="T5"/>
                  </a:cxn>
                  <a:cxn ang="0">
                    <a:pos x="T6" y="T7"/>
                  </a:cxn>
                  <a:cxn ang="0">
                    <a:pos x="T8" y="T9"/>
                  </a:cxn>
                  <a:cxn ang="0">
                    <a:pos x="T10" y="T11"/>
                  </a:cxn>
                </a:cxnLst>
                <a:rect l="0" t="0" r="r" b="b"/>
                <a:pathLst>
                  <a:path w="34" h="31">
                    <a:moveTo>
                      <a:pt x="22" y="4"/>
                    </a:moveTo>
                    <a:cubicBezTo>
                      <a:pt x="14" y="8"/>
                      <a:pt x="8" y="14"/>
                      <a:pt x="3" y="20"/>
                    </a:cubicBezTo>
                    <a:cubicBezTo>
                      <a:pt x="1" y="23"/>
                      <a:pt x="0" y="26"/>
                      <a:pt x="3" y="29"/>
                    </a:cubicBezTo>
                    <a:cubicBezTo>
                      <a:pt x="5" y="31"/>
                      <a:pt x="9" y="31"/>
                      <a:pt x="11" y="29"/>
                    </a:cubicBezTo>
                    <a:cubicBezTo>
                      <a:pt x="16" y="23"/>
                      <a:pt x="21" y="18"/>
                      <a:pt x="28" y="14"/>
                    </a:cubicBezTo>
                    <a:cubicBezTo>
                      <a:pt x="34" y="10"/>
                      <a:pt x="28" y="0"/>
                      <a:pt x="2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320" name="TextBox 41"/>
          <p:cNvSpPr txBox="1"/>
          <p:nvPr/>
        </p:nvSpPr>
        <p:spPr>
          <a:xfrm>
            <a:off x="9411613" y="2722759"/>
            <a:ext cx="6605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验收</a:t>
            </a:r>
            <a:endParaRPr kumimoji="0" 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321" name="Shape 1831"/>
          <p:cNvSpPr/>
          <p:nvPr/>
        </p:nvSpPr>
        <p:spPr>
          <a:xfrm>
            <a:off x="9605063" y="3353727"/>
            <a:ext cx="112051" cy="1120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22" name="Shape 1837"/>
          <p:cNvSpPr/>
          <p:nvPr/>
        </p:nvSpPr>
        <p:spPr>
          <a:xfrm>
            <a:off x="9759406" y="3347049"/>
            <a:ext cx="1388256" cy="124128"/>
          </a:xfrm>
          <a:prstGeom prst="rect">
            <a:avLst/>
          </a:prstGeom>
          <a:solidFill>
            <a:schemeClr val="accent1"/>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130" name="圆角矩形 129"/>
          <p:cNvSpPr/>
          <p:nvPr/>
        </p:nvSpPr>
        <p:spPr>
          <a:xfrm>
            <a:off x="7850075" y="4009014"/>
            <a:ext cx="966121" cy="484654"/>
          </a:xfrm>
          <a:prstGeom prst="roundRect">
            <a:avLst/>
          </a:prstGeom>
          <a:noFill/>
          <a:ln w="28575">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矩形 1"/>
          <p:cNvSpPr/>
          <p:nvPr/>
        </p:nvSpPr>
        <p:spPr>
          <a:xfrm>
            <a:off x="7539798" y="4575418"/>
            <a:ext cx="191585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注：此部分可参考</a:t>
            </a:r>
            <a:r>
              <a:rPr kumimoji="0" lang="en-US"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PPT《</a:t>
            </a:r>
            <a:r>
              <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直流充电桩</a:t>
            </a:r>
            <a:r>
              <a:rPr kumimoji="0" lang="en-US"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en-US"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交流充电桩</a:t>
            </a:r>
            <a:r>
              <a:rPr kumimoji="0" lang="en-US"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en-US" altLang="zh-CN" sz="1200" b="0" u="sng"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2"/>
          <p:cNvCxnSpPr/>
          <p:nvPr/>
        </p:nvCxnSpPr>
        <p:spPr>
          <a:xfrm>
            <a:off x="1086282" y="4227625"/>
            <a:ext cx="9360000" cy="0"/>
          </a:xfrm>
          <a:prstGeom prst="line">
            <a:avLst/>
          </a:prstGeom>
          <a:ln w="1905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6" name="Diamond 3"/>
          <p:cNvSpPr/>
          <p:nvPr/>
        </p:nvSpPr>
        <p:spPr>
          <a:xfrm>
            <a:off x="2169840" y="4137625"/>
            <a:ext cx="180000" cy="180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7" name="Diamond 4"/>
          <p:cNvSpPr/>
          <p:nvPr/>
        </p:nvSpPr>
        <p:spPr>
          <a:xfrm>
            <a:off x="3621432" y="4137625"/>
            <a:ext cx="180000" cy="1800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8" name="Diamond 5"/>
          <p:cNvSpPr/>
          <p:nvPr/>
        </p:nvSpPr>
        <p:spPr>
          <a:xfrm>
            <a:off x="5070211" y="4137625"/>
            <a:ext cx="180000" cy="1800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9" name="Diamond 6"/>
          <p:cNvSpPr/>
          <p:nvPr/>
        </p:nvSpPr>
        <p:spPr>
          <a:xfrm>
            <a:off x="6507563" y="4137625"/>
            <a:ext cx="180000" cy="18000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0" name="Diamond 7"/>
          <p:cNvSpPr/>
          <p:nvPr/>
        </p:nvSpPr>
        <p:spPr>
          <a:xfrm>
            <a:off x="7933053" y="4126123"/>
            <a:ext cx="180000" cy="1800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1" name="Diamond 8"/>
          <p:cNvSpPr/>
          <p:nvPr/>
        </p:nvSpPr>
        <p:spPr>
          <a:xfrm>
            <a:off x="9370160" y="4140500"/>
            <a:ext cx="180000" cy="1800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cxnSp>
        <p:nvCxnSpPr>
          <p:cNvPr id="22" name="Straight Connector 9"/>
          <p:cNvCxnSpPr>
            <a:endCxn id="41" idx="0"/>
          </p:cNvCxnSpPr>
          <p:nvPr/>
        </p:nvCxnSpPr>
        <p:spPr>
          <a:xfrm>
            <a:off x="2259840" y="4317625"/>
            <a:ext cx="0" cy="24003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10"/>
          <p:cNvCxnSpPr>
            <a:stCxn id="55" idx="4"/>
          </p:cNvCxnSpPr>
          <p:nvPr/>
        </p:nvCxnSpPr>
        <p:spPr>
          <a:xfrm>
            <a:off x="3711432" y="3813475"/>
            <a:ext cx="0" cy="32415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11"/>
          <p:cNvCxnSpPr>
            <a:endCxn id="70" idx="0"/>
          </p:cNvCxnSpPr>
          <p:nvPr/>
        </p:nvCxnSpPr>
        <p:spPr>
          <a:xfrm>
            <a:off x="5160211" y="4317625"/>
            <a:ext cx="0" cy="24003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Straight Connector 12"/>
          <p:cNvCxnSpPr>
            <a:stCxn id="60" idx="4"/>
          </p:cNvCxnSpPr>
          <p:nvPr/>
        </p:nvCxnSpPr>
        <p:spPr>
          <a:xfrm>
            <a:off x="6597563" y="3813475"/>
            <a:ext cx="0" cy="32415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13"/>
          <p:cNvCxnSpPr>
            <a:endCxn id="65" idx="0"/>
          </p:cNvCxnSpPr>
          <p:nvPr/>
        </p:nvCxnSpPr>
        <p:spPr>
          <a:xfrm>
            <a:off x="8023053" y="4306123"/>
            <a:ext cx="0" cy="25153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14"/>
          <p:cNvCxnSpPr>
            <a:stCxn id="34" idx="4"/>
          </p:cNvCxnSpPr>
          <p:nvPr/>
        </p:nvCxnSpPr>
        <p:spPr>
          <a:xfrm>
            <a:off x="9460160" y="3813475"/>
            <a:ext cx="0" cy="32702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Elbow Connector 15"/>
          <p:cNvCxnSpPr/>
          <p:nvPr/>
        </p:nvCxnSpPr>
        <p:spPr>
          <a:xfrm rot="16200000" flipV="1">
            <a:off x="3178535" y="3079029"/>
            <a:ext cx="505676" cy="492000"/>
          </a:xfrm>
          <a:prstGeom prst="bentConnector2">
            <a:avLst/>
          </a:prstGeom>
          <a:ln w="19050">
            <a:solidFill>
              <a:schemeClr val="accent3"/>
            </a:solidFill>
            <a:tailEnd type="diamond"/>
          </a:ln>
        </p:spPr>
        <p:style>
          <a:lnRef idx="1">
            <a:schemeClr val="accent1"/>
          </a:lnRef>
          <a:fillRef idx="0">
            <a:schemeClr val="accent1"/>
          </a:fillRef>
          <a:effectRef idx="0">
            <a:schemeClr val="accent1"/>
          </a:effectRef>
          <a:fontRef idx="minor">
            <a:schemeClr val="tx1"/>
          </a:fontRef>
        </p:style>
      </p:cxnSp>
      <p:cxnSp>
        <p:nvCxnSpPr>
          <p:cNvPr id="29" name="Elbow Connector 16"/>
          <p:cNvCxnSpPr/>
          <p:nvPr/>
        </p:nvCxnSpPr>
        <p:spPr>
          <a:xfrm rot="16200000" flipV="1">
            <a:off x="6103128" y="3090801"/>
            <a:ext cx="505676" cy="414366"/>
          </a:xfrm>
          <a:prstGeom prst="bentConnector2">
            <a:avLst/>
          </a:prstGeom>
          <a:ln w="19050">
            <a:solidFill>
              <a:schemeClr val="accent5"/>
            </a:solidFill>
            <a:tailEnd type="diamond"/>
          </a:ln>
        </p:spPr>
        <p:style>
          <a:lnRef idx="1">
            <a:schemeClr val="accent1"/>
          </a:lnRef>
          <a:fillRef idx="0">
            <a:schemeClr val="accent1"/>
          </a:fillRef>
          <a:effectRef idx="0">
            <a:schemeClr val="accent1"/>
          </a:effectRef>
          <a:fontRef idx="minor">
            <a:schemeClr val="tx1"/>
          </a:fontRef>
        </p:style>
      </p:cxnSp>
      <p:cxnSp>
        <p:nvCxnSpPr>
          <p:cNvPr id="30" name="Elbow Connector 17"/>
          <p:cNvCxnSpPr/>
          <p:nvPr/>
        </p:nvCxnSpPr>
        <p:spPr>
          <a:xfrm rot="16200000" flipV="1">
            <a:off x="8991865" y="3099426"/>
            <a:ext cx="505676" cy="397114"/>
          </a:xfrm>
          <a:prstGeom prst="bentConnector2">
            <a:avLst/>
          </a:prstGeom>
          <a:ln w="19050">
            <a:solidFill>
              <a:schemeClr val="accent2"/>
            </a:solidFill>
            <a:tailEnd type="diamond"/>
          </a:ln>
        </p:spPr>
        <p:style>
          <a:lnRef idx="1">
            <a:schemeClr val="accent1"/>
          </a:lnRef>
          <a:fillRef idx="0">
            <a:schemeClr val="accent1"/>
          </a:fillRef>
          <a:effectRef idx="0">
            <a:schemeClr val="accent1"/>
          </a:effectRef>
          <a:fontRef idx="minor">
            <a:schemeClr val="tx1"/>
          </a:fontRef>
        </p:style>
      </p:cxnSp>
      <p:cxnSp>
        <p:nvCxnSpPr>
          <p:cNvPr id="31" name="Elbow Connector 18"/>
          <p:cNvCxnSpPr>
            <a:stCxn id="41" idx="4"/>
          </p:cNvCxnSpPr>
          <p:nvPr/>
        </p:nvCxnSpPr>
        <p:spPr>
          <a:xfrm rot="16200000" flipH="1">
            <a:off x="2116141" y="5241357"/>
            <a:ext cx="571951" cy="284552"/>
          </a:xfrm>
          <a:prstGeom prst="bentConnector2">
            <a:avLst/>
          </a:prstGeom>
          <a:ln w="19050">
            <a:solidFill>
              <a:schemeClr val="accent2"/>
            </a:solidFill>
            <a:tailEnd type="diamond"/>
          </a:ln>
        </p:spPr>
        <p:style>
          <a:lnRef idx="1">
            <a:schemeClr val="accent1"/>
          </a:lnRef>
          <a:fillRef idx="0">
            <a:schemeClr val="accent1"/>
          </a:fillRef>
          <a:effectRef idx="0">
            <a:schemeClr val="accent1"/>
          </a:effectRef>
          <a:fontRef idx="minor">
            <a:schemeClr val="tx1"/>
          </a:fontRef>
        </p:style>
      </p:cxnSp>
      <p:cxnSp>
        <p:nvCxnSpPr>
          <p:cNvPr id="32" name="Elbow Connector 19"/>
          <p:cNvCxnSpPr>
            <a:stCxn id="70" idx="4"/>
          </p:cNvCxnSpPr>
          <p:nvPr/>
        </p:nvCxnSpPr>
        <p:spPr>
          <a:xfrm rot="16200000" flipH="1">
            <a:off x="5018714" y="5239155"/>
            <a:ext cx="571951" cy="288956"/>
          </a:xfrm>
          <a:prstGeom prst="bentConnector2">
            <a:avLst/>
          </a:prstGeom>
          <a:ln w="19050">
            <a:solidFill>
              <a:schemeClr val="accent4"/>
            </a:solidFill>
            <a:tailEnd type="diamond"/>
          </a:ln>
        </p:spPr>
        <p:style>
          <a:lnRef idx="1">
            <a:schemeClr val="accent1"/>
          </a:lnRef>
          <a:fillRef idx="0">
            <a:schemeClr val="accent1"/>
          </a:fillRef>
          <a:effectRef idx="0">
            <a:schemeClr val="accent1"/>
          </a:effectRef>
          <a:fontRef idx="minor">
            <a:schemeClr val="tx1"/>
          </a:fontRef>
        </p:style>
      </p:cxnSp>
      <p:cxnSp>
        <p:nvCxnSpPr>
          <p:cNvPr id="33" name="Elbow Connector 20"/>
          <p:cNvCxnSpPr>
            <a:stCxn id="65" idx="4"/>
          </p:cNvCxnSpPr>
          <p:nvPr/>
        </p:nvCxnSpPr>
        <p:spPr>
          <a:xfrm rot="16200000" flipH="1">
            <a:off x="7877996" y="5242715"/>
            <a:ext cx="571951" cy="281836"/>
          </a:xfrm>
          <a:prstGeom prst="bentConnector2">
            <a:avLst/>
          </a:prstGeom>
          <a:ln w="19050">
            <a:solidFill>
              <a:schemeClr val="accent3"/>
            </a:solidFill>
            <a:tailEnd type="diamond"/>
          </a:ln>
        </p:spPr>
        <p:style>
          <a:lnRef idx="1">
            <a:schemeClr val="accent1"/>
          </a:lnRef>
          <a:fillRef idx="0">
            <a:schemeClr val="accent1"/>
          </a:fillRef>
          <a:effectRef idx="0">
            <a:schemeClr val="accent1"/>
          </a:effectRef>
          <a:fontRef idx="minor">
            <a:schemeClr val="tx1"/>
          </a:fontRef>
        </p:style>
      </p:cxnSp>
      <p:sp>
        <p:nvSpPr>
          <p:cNvPr id="34" name="Oval 21"/>
          <p:cNvSpPr/>
          <p:nvPr/>
        </p:nvSpPr>
        <p:spPr>
          <a:xfrm>
            <a:off x="9190160" y="3273475"/>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35" name="Group 22"/>
          <p:cNvGrpSpPr/>
          <p:nvPr/>
        </p:nvGrpSpPr>
        <p:grpSpPr>
          <a:xfrm>
            <a:off x="9304507" y="3391087"/>
            <a:ext cx="311305" cy="280994"/>
            <a:chOff x="5957888" y="684213"/>
            <a:chExt cx="1206500" cy="1089026"/>
          </a:xfrm>
          <a:solidFill>
            <a:schemeClr val="bg2"/>
          </a:solidFill>
          <a:effectLst/>
        </p:grpSpPr>
        <p:sp>
          <p:nvSpPr>
            <p:cNvPr id="36" name="Freeform 5"/>
            <p:cNvSpPr/>
            <p:nvPr/>
          </p:nvSpPr>
          <p:spPr bwMode="auto">
            <a:xfrm>
              <a:off x="6203950" y="1536701"/>
              <a:ext cx="711200" cy="236538"/>
            </a:xfrm>
            <a:custGeom>
              <a:avLst/>
              <a:gdLst>
                <a:gd name="T0" fmla="*/ 410 w 492"/>
                <a:gd name="T1" fmla="*/ 0 h 163"/>
                <a:gd name="T2" fmla="*/ 82 w 492"/>
                <a:gd name="T3" fmla="*/ 0 h 163"/>
                <a:gd name="T4" fmla="*/ 0 w 492"/>
                <a:gd name="T5" fmla="*/ 81 h 163"/>
                <a:gd name="T6" fmla="*/ 82 w 492"/>
                <a:gd name="T7" fmla="*/ 163 h 163"/>
                <a:gd name="T8" fmla="*/ 410 w 492"/>
                <a:gd name="T9" fmla="*/ 163 h 163"/>
                <a:gd name="T10" fmla="*/ 492 w 492"/>
                <a:gd name="T11" fmla="*/ 81 h 163"/>
                <a:gd name="T12" fmla="*/ 410 w 492"/>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492" h="163">
                  <a:moveTo>
                    <a:pt x="410" y="0"/>
                  </a:moveTo>
                  <a:cubicBezTo>
                    <a:pt x="82" y="0"/>
                    <a:pt x="82" y="0"/>
                    <a:pt x="82" y="0"/>
                  </a:cubicBezTo>
                  <a:cubicBezTo>
                    <a:pt x="37" y="0"/>
                    <a:pt x="0" y="36"/>
                    <a:pt x="0" y="81"/>
                  </a:cubicBezTo>
                  <a:cubicBezTo>
                    <a:pt x="0" y="127"/>
                    <a:pt x="37" y="163"/>
                    <a:pt x="82" y="163"/>
                  </a:cubicBezTo>
                  <a:cubicBezTo>
                    <a:pt x="410" y="163"/>
                    <a:pt x="410" y="163"/>
                    <a:pt x="410" y="163"/>
                  </a:cubicBezTo>
                  <a:cubicBezTo>
                    <a:pt x="455" y="163"/>
                    <a:pt x="492" y="127"/>
                    <a:pt x="492" y="81"/>
                  </a:cubicBezTo>
                  <a:cubicBezTo>
                    <a:pt x="492" y="36"/>
                    <a:pt x="455" y="0"/>
                    <a:pt x="4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7" name="Freeform 6"/>
            <p:cNvSpPr>
              <a:spLocks noEditPoints="1"/>
            </p:cNvSpPr>
            <p:nvPr/>
          </p:nvSpPr>
          <p:spPr bwMode="auto">
            <a:xfrm>
              <a:off x="5957888" y="684213"/>
              <a:ext cx="1206500" cy="1016000"/>
            </a:xfrm>
            <a:custGeom>
              <a:avLst/>
              <a:gdLst>
                <a:gd name="T0" fmla="*/ 724 w 835"/>
                <a:gd name="T1" fmla="*/ 331 h 702"/>
                <a:gd name="T2" fmla="*/ 664 w 835"/>
                <a:gd name="T3" fmla="*/ 331 h 702"/>
                <a:gd name="T4" fmla="*/ 664 w 835"/>
                <a:gd name="T5" fmla="*/ 0 h 702"/>
                <a:gd name="T6" fmla="*/ 174 w 835"/>
                <a:gd name="T7" fmla="*/ 0 h 702"/>
                <a:gd name="T8" fmla="*/ 174 w 835"/>
                <a:gd name="T9" fmla="*/ 331 h 702"/>
                <a:gd name="T10" fmla="*/ 111 w 835"/>
                <a:gd name="T11" fmla="*/ 331 h 702"/>
                <a:gd name="T12" fmla="*/ 0 w 835"/>
                <a:gd name="T13" fmla="*/ 442 h 702"/>
                <a:gd name="T14" fmla="*/ 0 w 835"/>
                <a:gd name="T15" fmla="*/ 591 h 702"/>
                <a:gd name="T16" fmla="*/ 111 w 835"/>
                <a:gd name="T17" fmla="*/ 702 h 702"/>
                <a:gd name="T18" fmla="*/ 155 w 835"/>
                <a:gd name="T19" fmla="*/ 702 h 702"/>
                <a:gd name="T20" fmla="*/ 150 w 835"/>
                <a:gd name="T21" fmla="*/ 671 h 702"/>
                <a:gd name="T22" fmla="*/ 252 w 835"/>
                <a:gd name="T23" fmla="*/ 570 h 702"/>
                <a:gd name="T24" fmla="*/ 580 w 835"/>
                <a:gd name="T25" fmla="*/ 570 h 702"/>
                <a:gd name="T26" fmla="*/ 682 w 835"/>
                <a:gd name="T27" fmla="*/ 671 h 702"/>
                <a:gd name="T28" fmla="*/ 677 w 835"/>
                <a:gd name="T29" fmla="*/ 702 h 702"/>
                <a:gd name="T30" fmla="*/ 724 w 835"/>
                <a:gd name="T31" fmla="*/ 702 h 702"/>
                <a:gd name="T32" fmla="*/ 835 w 835"/>
                <a:gd name="T33" fmla="*/ 591 h 702"/>
                <a:gd name="T34" fmla="*/ 835 w 835"/>
                <a:gd name="T35" fmla="*/ 442 h 702"/>
                <a:gd name="T36" fmla="*/ 724 w 835"/>
                <a:gd name="T37" fmla="*/ 331 h 702"/>
                <a:gd name="T38" fmla="*/ 194 w 835"/>
                <a:gd name="T39" fmla="*/ 20 h 702"/>
                <a:gd name="T40" fmla="*/ 644 w 835"/>
                <a:gd name="T41" fmla="*/ 20 h 702"/>
                <a:gd name="T42" fmla="*/ 644 w 835"/>
                <a:gd name="T43" fmla="*/ 424 h 702"/>
                <a:gd name="T44" fmla="*/ 194 w 835"/>
                <a:gd name="T45" fmla="*/ 424 h 702"/>
                <a:gd name="T46" fmla="*/ 194 w 835"/>
                <a:gd name="T47" fmla="*/ 20 h 702"/>
                <a:gd name="T48" fmla="*/ 474 w 835"/>
                <a:gd name="T49" fmla="*/ 509 h 702"/>
                <a:gd name="T50" fmla="*/ 353 w 835"/>
                <a:gd name="T51" fmla="*/ 509 h 702"/>
                <a:gd name="T52" fmla="*/ 343 w 835"/>
                <a:gd name="T53" fmla="*/ 499 h 702"/>
                <a:gd name="T54" fmla="*/ 353 w 835"/>
                <a:gd name="T55" fmla="*/ 489 h 702"/>
                <a:gd name="T56" fmla="*/ 474 w 835"/>
                <a:gd name="T57" fmla="*/ 489 h 702"/>
                <a:gd name="T58" fmla="*/ 484 w 835"/>
                <a:gd name="T59" fmla="*/ 499 h 702"/>
                <a:gd name="T60" fmla="*/ 474 w 835"/>
                <a:gd name="T61" fmla="*/ 509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5" h="702">
                  <a:moveTo>
                    <a:pt x="724" y="331"/>
                  </a:moveTo>
                  <a:cubicBezTo>
                    <a:pt x="664" y="331"/>
                    <a:pt x="664" y="331"/>
                    <a:pt x="664" y="331"/>
                  </a:cubicBezTo>
                  <a:cubicBezTo>
                    <a:pt x="664" y="0"/>
                    <a:pt x="664" y="0"/>
                    <a:pt x="664" y="0"/>
                  </a:cubicBezTo>
                  <a:cubicBezTo>
                    <a:pt x="174" y="0"/>
                    <a:pt x="174" y="0"/>
                    <a:pt x="174" y="0"/>
                  </a:cubicBezTo>
                  <a:cubicBezTo>
                    <a:pt x="174" y="331"/>
                    <a:pt x="174" y="331"/>
                    <a:pt x="174" y="331"/>
                  </a:cubicBezTo>
                  <a:cubicBezTo>
                    <a:pt x="111" y="331"/>
                    <a:pt x="111" y="331"/>
                    <a:pt x="111" y="331"/>
                  </a:cubicBezTo>
                  <a:cubicBezTo>
                    <a:pt x="49" y="331"/>
                    <a:pt x="0" y="381"/>
                    <a:pt x="0" y="442"/>
                  </a:cubicBezTo>
                  <a:cubicBezTo>
                    <a:pt x="0" y="591"/>
                    <a:pt x="0" y="591"/>
                    <a:pt x="0" y="591"/>
                  </a:cubicBezTo>
                  <a:cubicBezTo>
                    <a:pt x="0" y="652"/>
                    <a:pt x="49" y="702"/>
                    <a:pt x="111" y="702"/>
                  </a:cubicBezTo>
                  <a:cubicBezTo>
                    <a:pt x="155" y="702"/>
                    <a:pt x="155" y="702"/>
                    <a:pt x="155" y="702"/>
                  </a:cubicBezTo>
                  <a:cubicBezTo>
                    <a:pt x="152" y="693"/>
                    <a:pt x="150" y="682"/>
                    <a:pt x="150" y="671"/>
                  </a:cubicBezTo>
                  <a:cubicBezTo>
                    <a:pt x="150" y="615"/>
                    <a:pt x="196" y="570"/>
                    <a:pt x="252" y="570"/>
                  </a:cubicBezTo>
                  <a:cubicBezTo>
                    <a:pt x="580" y="570"/>
                    <a:pt x="580" y="570"/>
                    <a:pt x="580" y="570"/>
                  </a:cubicBezTo>
                  <a:cubicBezTo>
                    <a:pt x="636" y="570"/>
                    <a:pt x="682" y="615"/>
                    <a:pt x="682" y="671"/>
                  </a:cubicBezTo>
                  <a:cubicBezTo>
                    <a:pt x="682" y="682"/>
                    <a:pt x="680" y="693"/>
                    <a:pt x="677" y="702"/>
                  </a:cubicBezTo>
                  <a:cubicBezTo>
                    <a:pt x="724" y="702"/>
                    <a:pt x="724" y="702"/>
                    <a:pt x="724" y="702"/>
                  </a:cubicBezTo>
                  <a:cubicBezTo>
                    <a:pt x="785" y="702"/>
                    <a:pt x="835" y="652"/>
                    <a:pt x="835" y="591"/>
                  </a:cubicBezTo>
                  <a:cubicBezTo>
                    <a:pt x="835" y="442"/>
                    <a:pt x="835" y="442"/>
                    <a:pt x="835" y="442"/>
                  </a:cubicBezTo>
                  <a:cubicBezTo>
                    <a:pt x="835" y="381"/>
                    <a:pt x="785" y="331"/>
                    <a:pt x="724" y="331"/>
                  </a:cubicBezTo>
                  <a:close/>
                  <a:moveTo>
                    <a:pt x="194" y="20"/>
                  </a:moveTo>
                  <a:cubicBezTo>
                    <a:pt x="644" y="20"/>
                    <a:pt x="644" y="20"/>
                    <a:pt x="644" y="20"/>
                  </a:cubicBezTo>
                  <a:cubicBezTo>
                    <a:pt x="644" y="424"/>
                    <a:pt x="644" y="424"/>
                    <a:pt x="644" y="424"/>
                  </a:cubicBezTo>
                  <a:cubicBezTo>
                    <a:pt x="194" y="424"/>
                    <a:pt x="194" y="424"/>
                    <a:pt x="194" y="424"/>
                  </a:cubicBezTo>
                  <a:lnTo>
                    <a:pt x="194" y="20"/>
                  </a:lnTo>
                  <a:close/>
                  <a:moveTo>
                    <a:pt x="474" y="509"/>
                  </a:moveTo>
                  <a:cubicBezTo>
                    <a:pt x="353" y="509"/>
                    <a:pt x="353" y="509"/>
                    <a:pt x="353" y="509"/>
                  </a:cubicBezTo>
                  <a:cubicBezTo>
                    <a:pt x="348" y="509"/>
                    <a:pt x="343" y="504"/>
                    <a:pt x="343" y="499"/>
                  </a:cubicBezTo>
                  <a:cubicBezTo>
                    <a:pt x="343" y="493"/>
                    <a:pt x="348" y="489"/>
                    <a:pt x="353" y="489"/>
                  </a:cubicBezTo>
                  <a:cubicBezTo>
                    <a:pt x="474" y="489"/>
                    <a:pt x="474" y="489"/>
                    <a:pt x="474" y="489"/>
                  </a:cubicBezTo>
                  <a:cubicBezTo>
                    <a:pt x="480" y="489"/>
                    <a:pt x="484" y="493"/>
                    <a:pt x="484" y="499"/>
                  </a:cubicBezTo>
                  <a:cubicBezTo>
                    <a:pt x="484" y="504"/>
                    <a:pt x="480" y="509"/>
                    <a:pt x="474" y="5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8" name="Freeform 7"/>
            <p:cNvSpPr/>
            <p:nvPr/>
          </p:nvSpPr>
          <p:spPr bwMode="auto">
            <a:xfrm>
              <a:off x="6338888" y="877888"/>
              <a:ext cx="447675" cy="28575"/>
            </a:xfrm>
            <a:custGeom>
              <a:avLst/>
              <a:gdLst>
                <a:gd name="T0" fmla="*/ 300 w 310"/>
                <a:gd name="T1" fmla="*/ 0 h 20"/>
                <a:gd name="T2" fmla="*/ 10 w 310"/>
                <a:gd name="T3" fmla="*/ 0 h 20"/>
                <a:gd name="T4" fmla="*/ 0 w 310"/>
                <a:gd name="T5" fmla="*/ 10 h 20"/>
                <a:gd name="T6" fmla="*/ 10 w 310"/>
                <a:gd name="T7" fmla="*/ 20 h 20"/>
                <a:gd name="T8" fmla="*/ 300 w 310"/>
                <a:gd name="T9" fmla="*/ 20 h 20"/>
                <a:gd name="T10" fmla="*/ 310 w 310"/>
                <a:gd name="T11" fmla="*/ 10 h 20"/>
                <a:gd name="T12" fmla="*/ 300 w 3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10" h="20">
                  <a:moveTo>
                    <a:pt x="300" y="0"/>
                  </a:moveTo>
                  <a:cubicBezTo>
                    <a:pt x="10" y="0"/>
                    <a:pt x="10" y="0"/>
                    <a:pt x="10" y="0"/>
                  </a:cubicBezTo>
                  <a:cubicBezTo>
                    <a:pt x="4" y="0"/>
                    <a:pt x="0" y="4"/>
                    <a:pt x="0" y="10"/>
                  </a:cubicBezTo>
                  <a:cubicBezTo>
                    <a:pt x="0" y="15"/>
                    <a:pt x="4" y="20"/>
                    <a:pt x="10" y="20"/>
                  </a:cubicBezTo>
                  <a:cubicBezTo>
                    <a:pt x="300" y="20"/>
                    <a:pt x="300" y="20"/>
                    <a:pt x="300" y="20"/>
                  </a:cubicBezTo>
                  <a:cubicBezTo>
                    <a:pt x="306" y="20"/>
                    <a:pt x="310" y="15"/>
                    <a:pt x="310" y="10"/>
                  </a:cubicBezTo>
                  <a:cubicBezTo>
                    <a:pt x="310" y="4"/>
                    <a:pt x="306" y="0"/>
                    <a:pt x="3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9" name="Freeform 8"/>
            <p:cNvSpPr/>
            <p:nvPr/>
          </p:nvSpPr>
          <p:spPr bwMode="auto">
            <a:xfrm>
              <a:off x="6338888" y="968376"/>
              <a:ext cx="447675" cy="30163"/>
            </a:xfrm>
            <a:custGeom>
              <a:avLst/>
              <a:gdLst>
                <a:gd name="T0" fmla="*/ 300 w 310"/>
                <a:gd name="T1" fmla="*/ 0 h 20"/>
                <a:gd name="T2" fmla="*/ 10 w 310"/>
                <a:gd name="T3" fmla="*/ 0 h 20"/>
                <a:gd name="T4" fmla="*/ 0 w 310"/>
                <a:gd name="T5" fmla="*/ 10 h 20"/>
                <a:gd name="T6" fmla="*/ 10 w 310"/>
                <a:gd name="T7" fmla="*/ 20 h 20"/>
                <a:gd name="T8" fmla="*/ 300 w 310"/>
                <a:gd name="T9" fmla="*/ 20 h 20"/>
                <a:gd name="T10" fmla="*/ 310 w 310"/>
                <a:gd name="T11" fmla="*/ 10 h 20"/>
                <a:gd name="T12" fmla="*/ 300 w 3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10" h="20">
                  <a:moveTo>
                    <a:pt x="300" y="0"/>
                  </a:moveTo>
                  <a:cubicBezTo>
                    <a:pt x="10" y="0"/>
                    <a:pt x="10" y="0"/>
                    <a:pt x="10" y="0"/>
                  </a:cubicBezTo>
                  <a:cubicBezTo>
                    <a:pt x="4" y="0"/>
                    <a:pt x="0" y="5"/>
                    <a:pt x="0" y="10"/>
                  </a:cubicBezTo>
                  <a:cubicBezTo>
                    <a:pt x="0" y="16"/>
                    <a:pt x="4" y="20"/>
                    <a:pt x="10" y="20"/>
                  </a:cubicBezTo>
                  <a:cubicBezTo>
                    <a:pt x="300" y="20"/>
                    <a:pt x="300" y="20"/>
                    <a:pt x="300" y="20"/>
                  </a:cubicBezTo>
                  <a:cubicBezTo>
                    <a:pt x="306" y="20"/>
                    <a:pt x="310" y="16"/>
                    <a:pt x="310" y="10"/>
                  </a:cubicBezTo>
                  <a:cubicBezTo>
                    <a:pt x="310" y="5"/>
                    <a:pt x="306" y="0"/>
                    <a:pt x="3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40" name="Freeform 9"/>
            <p:cNvSpPr/>
            <p:nvPr/>
          </p:nvSpPr>
          <p:spPr bwMode="auto">
            <a:xfrm>
              <a:off x="6338888" y="1062038"/>
              <a:ext cx="447675" cy="28575"/>
            </a:xfrm>
            <a:custGeom>
              <a:avLst/>
              <a:gdLst>
                <a:gd name="T0" fmla="*/ 300 w 310"/>
                <a:gd name="T1" fmla="*/ 0 h 20"/>
                <a:gd name="T2" fmla="*/ 10 w 310"/>
                <a:gd name="T3" fmla="*/ 0 h 20"/>
                <a:gd name="T4" fmla="*/ 0 w 310"/>
                <a:gd name="T5" fmla="*/ 10 h 20"/>
                <a:gd name="T6" fmla="*/ 10 w 310"/>
                <a:gd name="T7" fmla="*/ 20 h 20"/>
                <a:gd name="T8" fmla="*/ 300 w 310"/>
                <a:gd name="T9" fmla="*/ 20 h 20"/>
                <a:gd name="T10" fmla="*/ 310 w 310"/>
                <a:gd name="T11" fmla="*/ 10 h 20"/>
                <a:gd name="T12" fmla="*/ 300 w 3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310" h="20">
                  <a:moveTo>
                    <a:pt x="300" y="0"/>
                  </a:moveTo>
                  <a:cubicBezTo>
                    <a:pt x="10" y="0"/>
                    <a:pt x="10" y="0"/>
                    <a:pt x="10" y="0"/>
                  </a:cubicBezTo>
                  <a:cubicBezTo>
                    <a:pt x="4" y="0"/>
                    <a:pt x="0" y="4"/>
                    <a:pt x="0" y="10"/>
                  </a:cubicBezTo>
                  <a:cubicBezTo>
                    <a:pt x="0" y="15"/>
                    <a:pt x="4" y="20"/>
                    <a:pt x="10" y="20"/>
                  </a:cubicBezTo>
                  <a:cubicBezTo>
                    <a:pt x="300" y="20"/>
                    <a:pt x="300" y="20"/>
                    <a:pt x="300" y="20"/>
                  </a:cubicBezTo>
                  <a:cubicBezTo>
                    <a:pt x="306" y="20"/>
                    <a:pt x="310" y="15"/>
                    <a:pt x="310" y="10"/>
                  </a:cubicBezTo>
                  <a:cubicBezTo>
                    <a:pt x="310" y="4"/>
                    <a:pt x="306" y="0"/>
                    <a:pt x="30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
        <p:nvSpPr>
          <p:cNvPr id="41" name="Oval 28"/>
          <p:cNvSpPr/>
          <p:nvPr/>
        </p:nvSpPr>
        <p:spPr>
          <a:xfrm>
            <a:off x="1989840" y="4557658"/>
            <a:ext cx="540000" cy="54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42" name="Group 29"/>
          <p:cNvGrpSpPr/>
          <p:nvPr/>
        </p:nvGrpSpPr>
        <p:grpSpPr>
          <a:xfrm>
            <a:off x="2097503" y="4641157"/>
            <a:ext cx="302816" cy="365881"/>
            <a:chOff x="3563938" y="719138"/>
            <a:chExt cx="960438" cy="1160462"/>
          </a:xfrm>
          <a:solidFill>
            <a:schemeClr val="bg2"/>
          </a:solidFill>
          <a:effectLst/>
        </p:grpSpPr>
        <p:sp>
          <p:nvSpPr>
            <p:cNvPr id="43" name="Freeform 19"/>
            <p:cNvSpPr>
              <a:spLocks noEditPoints="1"/>
            </p:cNvSpPr>
            <p:nvPr/>
          </p:nvSpPr>
          <p:spPr bwMode="auto">
            <a:xfrm>
              <a:off x="3563938" y="719138"/>
              <a:ext cx="763588" cy="987425"/>
            </a:xfrm>
            <a:custGeom>
              <a:avLst/>
              <a:gdLst>
                <a:gd name="T0" fmla="*/ 481 w 481"/>
                <a:gd name="T1" fmla="*/ 524 h 622"/>
                <a:gd name="T2" fmla="*/ 481 w 481"/>
                <a:gd name="T3" fmla="*/ 0 h 622"/>
                <a:gd name="T4" fmla="*/ 0 w 481"/>
                <a:gd name="T5" fmla="*/ 0 h 622"/>
                <a:gd name="T6" fmla="*/ 0 w 481"/>
                <a:gd name="T7" fmla="*/ 622 h 622"/>
                <a:gd name="T8" fmla="*/ 383 w 481"/>
                <a:gd name="T9" fmla="*/ 622 h 622"/>
                <a:gd name="T10" fmla="*/ 481 w 481"/>
                <a:gd name="T11" fmla="*/ 524 h 622"/>
                <a:gd name="T12" fmla="*/ 387 w 481"/>
                <a:gd name="T13" fmla="*/ 527 h 622"/>
                <a:gd name="T14" fmla="*/ 439 w 481"/>
                <a:gd name="T15" fmla="*/ 527 h 622"/>
                <a:gd name="T16" fmla="*/ 387 w 481"/>
                <a:gd name="T17" fmla="*/ 579 h 622"/>
                <a:gd name="T18" fmla="*/ 387 w 481"/>
                <a:gd name="T19" fmla="*/ 527 h 622"/>
                <a:gd name="T20" fmla="*/ 28 w 481"/>
                <a:gd name="T21" fmla="*/ 28 h 622"/>
                <a:gd name="T22" fmla="*/ 453 w 481"/>
                <a:gd name="T23" fmla="*/ 28 h 622"/>
                <a:gd name="T24" fmla="*/ 453 w 481"/>
                <a:gd name="T25" fmla="*/ 499 h 622"/>
                <a:gd name="T26" fmla="*/ 359 w 481"/>
                <a:gd name="T27" fmla="*/ 499 h 622"/>
                <a:gd name="T28" fmla="*/ 359 w 481"/>
                <a:gd name="T29" fmla="*/ 594 h 622"/>
                <a:gd name="T30" fmla="*/ 28 w 481"/>
                <a:gd name="T31" fmla="*/ 594 h 622"/>
                <a:gd name="T32" fmla="*/ 28 w 481"/>
                <a:gd name="T33" fmla="*/ 28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1" h="622">
                  <a:moveTo>
                    <a:pt x="481" y="524"/>
                  </a:moveTo>
                  <a:lnTo>
                    <a:pt x="481" y="0"/>
                  </a:lnTo>
                  <a:lnTo>
                    <a:pt x="0" y="0"/>
                  </a:lnTo>
                  <a:lnTo>
                    <a:pt x="0" y="622"/>
                  </a:lnTo>
                  <a:lnTo>
                    <a:pt x="383" y="622"/>
                  </a:lnTo>
                  <a:lnTo>
                    <a:pt x="481" y="524"/>
                  </a:lnTo>
                  <a:close/>
                  <a:moveTo>
                    <a:pt x="387" y="527"/>
                  </a:moveTo>
                  <a:lnTo>
                    <a:pt x="439" y="527"/>
                  </a:lnTo>
                  <a:lnTo>
                    <a:pt x="387" y="579"/>
                  </a:lnTo>
                  <a:lnTo>
                    <a:pt x="387" y="527"/>
                  </a:lnTo>
                  <a:close/>
                  <a:moveTo>
                    <a:pt x="28" y="28"/>
                  </a:moveTo>
                  <a:lnTo>
                    <a:pt x="453" y="28"/>
                  </a:lnTo>
                  <a:lnTo>
                    <a:pt x="453" y="499"/>
                  </a:lnTo>
                  <a:lnTo>
                    <a:pt x="359" y="499"/>
                  </a:lnTo>
                  <a:lnTo>
                    <a:pt x="359" y="594"/>
                  </a:lnTo>
                  <a:lnTo>
                    <a:pt x="28" y="594"/>
                  </a:lnTo>
                  <a:lnTo>
                    <a:pt x="28"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44" name="Freeform 20"/>
            <p:cNvSpPr>
              <a:spLocks noEditPoints="1"/>
            </p:cNvSpPr>
            <p:nvPr/>
          </p:nvSpPr>
          <p:spPr bwMode="auto">
            <a:xfrm>
              <a:off x="3763963" y="898525"/>
              <a:ext cx="760413" cy="981075"/>
            </a:xfrm>
            <a:custGeom>
              <a:avLst/>
              <a:gdLst>
                <a:gd name="T0" fmla="*/ 374 w 479"/>
                <a:gd name="T1" fmla="*/ 0 h 618"/>
                <a:gd name="T2" fmla="*/ 374 w 479"/>
                <a:gd name="T3" fmla="*/ 28 h 618"/>
                <a:gd name="T4" fmla="*/ 451 w 479"/>
                <a:gd name="T5" fmla="*/ 28 h 618"/>
                <a:gd name="T6" fmla="*/ 451 w 479"/>
                <a:gd name="T7" fmla="*/ 496 h 618"/>
                <a:gd name="T8" fmla="*/ 358 w 479"/>
                <a:gd name="T9" fmla="*/ 496 h 618"/>
                <a:gd name="T10" fmla="*/ 358 w 479"/>
                <a:gd name="T11" fmla="*/ 590 h 618"/>
                <a:gd name="T12" fmla="*/ 28 w 479"/>
                <a:gd name="T13" fmla="*/ 590 h 618"/>
                <a:gd name="T14" fmla="*/ 28 w 479"/>
                <a:gd name="T15" fmla="*/ 528 h 618"/>
                <a:gd name="T16" fmla="*/ 0 w 479"/>
                <a:gd name="T17" fmla="*/ 528 h 618"/>
                <a:gd name="T18" fmla="*/ 0 w 479"/>
                <a:gd name="T19" fmla="*/ 618 h 618"/>
                <a:gd name="T20" fmla="*/ 381 w 479"/>
                <a:gd name="T21" fmla="*/ 618 h 618"/>
                <a:gd name="T22" fmla="*/ 479 w 479"/>
                <a:gd name="T23" fmla="*/ 523 h 618"/>
                <a:gd name="T24" fmla="*/ 479 w 479"/>
                <a:gd name="T25" fmla="*/ 0 h 618"/>
                <a:gd name="T26" fmla="*/ 374 w 479"/>
                <a:gd name="T27" fmla="*/ 0 h 618"/>
                <a:gd name="T28" fmla="*/ 437 w 479"/>
                <a:gd name="T29" fmla="*/ 524 h 618"/>
                <a:gd name="T30" fmla="*/ 386 w 479"/>
                <a:gd name="T31" fmla="*/ 575 h 618"/>
                <a:gd name="T32" fmla="*/ 386 w 479"/>
                <a:gd name="T33" fmla="*/ 524 h 618"/>
                <a:gd name="T34" fmla="*/ 437 w 479"/>
                <a:gd name="T35" fmla="*/ 52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618">
                  <a:moveTo>
                    <a:pt x="374" y="0"/>
                  </a:moveTo>
                  <a:lnTo>
                    <a:pt x="374" y="28"/>
                  </a:lnTo>
                  <a:lnTo>
                    <a:pt x="451" y="28"/>
                  </a:lnTo>
                  <a:lnTo>
                    <a:pt x="451" y="496"/>
                  </a:lnTo>
                  <a:lnTo>
                    <a:pt x="358" y="496"/>
                  </a:lnTo>
                  <a:lnTo>
                    <a:pt x="358" y="590"/>
                  </a:lnTo>
                  <a:lnTo>
                    <a:pt x="28" y="590"/>
                  </a:lnTo>
                  <a:lnTo>
                    <a:pt x="28" y="528"/>
                  </a:lnTo>
                  <a:lnTo>
                    <a:pt x="0" y="528"/>
                  </a:lnTo>
                  <a:lnTo>
                    <a:pt x="0" y="618"/>
                  </a:lnTo>
                  <a:lnTo>
                    <a:pt x="381" y="618"/>
                  </a:lnTo>
                  <a:lnTo>
                    <a:pt x="479" y="523"/>
                  </a:lnTo>
                  <a:lnTo>
                    <a:pt x="479" y="0"/>
                  </a:lnTo>
                  <a:lnTo>
                    <a:pt x="374" y="0"/>
                  </a:lnTo>
                  <a:close/>
                  <a:moveTo>
                    <a:pt x="437" y="524"/>
                  </a:moveTo>
                  <a:lnTo>
                    <a:pt x="386" y="575"/>
                  </a:lnTo>
                  <a:lnTo>
                    <a:pt x="386" y="524"/>
                  </a:lnTo>
                  <a:lnTo>
                    <a:pt x="437" y="5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45" name="Freeform 21"/>
            <p:cNvSpPr/>
            <p:nvPr/>
          </p:nvSpPr>
          <p:spPr bwMode="auto">
            <a:xfrm>
              <a:off x="3752850" y="998538"/>
              <a:ext cx="385763" cy="44450"/>
            </a:xfrm>
            <a:custGeom>
              <a:avLst/>
              <a:gdLst>
                <a:gd name="T0" fmla="*/ 10 w 173"/>
                <a:gd name="T1" fmla="*/ 20 h 20"/>
                <a:gd name="T2" fmla="*/ 163 w 173"/>
                <a:gd name="T3" fmla="*/ 20 h 20"/>
                <a:gd name="T4" fmla="*/ 173 w 173"/>
                <a:gd name="T5" fmla="*/ 10 h 20"/>
                <a:gd name="T6" fmla="*/ 163 w 173"/>
                <a:gd name="T7" fmla="*/ 0 h 20"/>
                <a:gd name="T8" fmla="*/ 10 w 173"/>
                <a:gd name="T9" fmla="*/ 0 h 20"/>
                <a:gd name="T10" fmla="*/ 0 w 173"/>
                <a:gd name="T11" fmla="*/ 10 h 20"/>
                <a:gd name="T12" fmla="*/ 10 w 17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73" h="20">
                  <a:moveTo>
                    <a:pt x="10" y="20"/>
                  </a:moveTo>
                  <a:cubicBezTo>
                    <a:pt x="163" y="20"/>
                    <a:pt x="163" y="20"/>
                    <a:pt x="163" y="20"/>
                  </a:cubicBezTo>
                  <a:cubicBezTo>
                    <a:pt x="168" y="20"/>
                    <a:pt x="173" y="16"/>
                    <a:pt x="173" y="10"/>
                  </a:cubicBezTo>
                  <a:cubicBezTo>
                    <a:pt x="173" y="5"/>
                    <a:pt x="168" y="0"/>
                    <a:pt x="163" y="0"/>
                  </a:cubicBezTo>
                  <a:cubicBezTo>
                    <a:pt x="10" y="0"/>
                    <a:pt x="10" y="0"/>
                    <a:pt x="10" y="0"/>
                  </a:cubicBezTo>
                  <a:cubicBezTo>
                    <a:pt x="5" y="0"/>
                    <a:pt x="0" y="5"/>
                    <a:pt x="0" y="10"/>
                  </a:cubicBezTo>
                  <a:cubicBezTo>
                    <a:pt x="0" y="16"/>
                    <a:pt x="5" y="20"/>
                    <a:pt x="1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46" name="Freeform 22"/>
            <p:cNvSpPr/>
            <p:nvPr/>
          </p:nvSpPr>
          <p:spPr bwMode="auto">
            <a:xfrm>
              <a:off x="3752850" y="1162050"/>
              <a:ext cx="385763" cy="44450"/>
            </a:xfrm>
            <a:custGeom>
              <a:avLst/>
              <a:gdLst>
                <a:gd name="T0" fmla="*/ 10 w 173"/>
                <a:gd name="T1" fmla="*/ 20 h 20"/>
                <a:gd name="T2" fmla="*/ 163 w 173"/>
                <a:gd name="T3" fmla="*/ 20 h 20"/>
                <a:gd name="T4" fmla="*/ 173 w 173"/>
                <a:gd name="T5" fmla="*/ 10 h 20"/>
                <a:gd name="T6" fmla="*/ 163 w 173"/>
                <a:gd name="T7" fmla="*/ 0 h 20"/>
                <a:gd name="T8" fmla="*/ 10 w 173"/>
                <a:gd name="T9" fmla="*/ 0 h 20"/>
                <a:gd name="T10" fmla="*/ 0 w 173"/>
                <a:gd name="T11" fmla="*/ 10 h 20"/>
                <a:gd name="T12" fmla="*/ 10 w 173"/>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73" h="20">
                  <a:moveTo>
                    <a:pt x="10" y="20"/>
                  </a:moveTo>
                  <a:cubicBezTo>
                    <a:pt x="163" y="20"/>
                    <a:pt x="163" y="20"/>
                    <a:pt x="163" y="20"/>
                  </a:cubicBezTo>
                  <a:cubicBezTo>
                    <a:pt x="168" y="20"/>
                    <a:pt x="173" y="16"/>
                    <a:pt x="173" y="10"/>
                  </a:cubicBezTo>
                  <a:cubicBezTo>
                    <a:pt x="173" y="5"/>
                    <a:pt x="168" y="0"/>
                    <a:pt x="163" y="0"/>
                  </a:cubicBezTo>
                  <a:cubicBezTo>
                    <a:pt x="10" y="0"/>
                    <a:pt x="10" y="0"/>
                    <a:pt x="10" y="0"/>
                  </a:cubicBezTo>
                  <a:cubicBezTo>
                    <a:pt x="5" y="0"/>
                    <a:pt x="0" y="5"/>
                    <a:pt x="0" y="10"/>
                  </a:cubicBezTo>
                  <a:cubicBezTo>
                    <a:pt x="0" y="16"/>
                    <a:pt x="5" y="20"/>
                    <a:pt x="1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47" name="Freeform 23"/>
            <p:cNvSpPr/>
            <p:nvPr/>
          </p:nvSpPr>
          <p:spPr bwMode="auto">
            <a:xfrm>
              <a:off x="3752850" y="1328738"/>
              <a:ext cx="385763" cy="44450"/>
            </a:xfrm>
            <a:custGeom>
              <a:avLst/>
              <a:gdLst>
                <a:gd name="T0" fmla="*/ 163 w 173"/>
                <a:gd name="T1" fmla="*/ 0 h 20"/>
                <a:gd name="T2" fmla="*/ 10 w 173"/>
                <a:gd name="T3" fmla="*/ 0 h 20"/>
                <a:gd name="T4" fmla="*/ 0 w 173"/>
                <a:gd name="T5" fmla="*/ 10 h 20"/>
                <a:gd name="T6" fmla="*/ 10 w 173"/>
                <a:gd name="T7" fmla="*/ 20 h 20"/>
                <a:gd name="T8" fmla="*/ 163 w 173"/>
                <a:gd name="T9" fmla="*/ 20 h 20"/>
                <a:gd name="T10" fmla="*/ 173 w 173"/>
                <a:gd name="T11" fmla="*/ 10 h 20"/>
                <a:gd name="T12" fmla="*/ 163 w 1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73" h="20">
                  <a:moveTo>
                    <a:pt x="163" y="0"/>
                  </a:moveTo>
                  <a:cubicBezTo>
                    <a:pt x="10" y="0"/>
                    <a:pt x="10" y="0"/>
                    <a:pt x="10" y="0"/>
                  </a:cubicBezTo>
                  <a:cubicBezTo>
                    <a:pt x="5" y="0"/>
                    <a:pt x="0" y="4"/>
                    <a:pt x="0" y="10"/>
                  </a:cubicBezTo>
                  <a:cubicBezTo>
                    <a:pt x="0" y="15"/>
                    <a:pt x="5" y="20"/>
                    <a:pt x="10" y="20"/>
                  </a:cubicBezTo>
                  <a:cubicBezTo>
                    <a:pt x="163" y="20"/>
                    <a:pt x="163" y="20"/>
                    <a:pt x="163" y="20"/>
                  </a:cubicBezTo>
                  <a:cubicBezTo>
                    <a:pt x="168" y="20"/>
                    <a:pt x="173" y="15"/>
                    <a:pt x="173" y="10"/>
                  </a:cubicBezTo>
                  <a:cubicBezTo>
                    <a:pt x="173" y="4"/>
                    <a:pt x="168" y="0"/>
                    <a:pt x="1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
        <p:nvSpPr>
          <p:cNvPr id="48" name="Oval 35"/>
          <p:cNvSpPr/>
          <p:nvPr/>
        </p:nvSpPr>
        <p:spPr>
          <a:xfrm>
            <a:off x="828386" y="3951874"/>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49" name="Freeform 37"/>
          <p:cNvSpPr/>
          <p:nvPr/>
        </p:nvSpPr>
        <p:spPr bwMode="auto">
          <a:xfrm>
            <a:off x="924843" y="4035893"/>
            <a:ext cx="329728" cy="327508"/>
          </a:xfrm>
          <a:custGeom>
            <a:avLst/>
            <a:gdLst>
              <a:gd name="T0" fmla="*/ 191 w 204"/>
              <a:gd name="T1" fmla="*/ 132 h 203"/>
              <a:gd name="T2" fmla="*/ 122 w 204"/>
              <a:gd name="T3" fmla="*/ 96 h 203"/>
              <a:gd name="T4" fmla="*/ 115 w 204"/>
              <a:gd name="T5" fmla="*/ 87 h 203"/>
              <a:gd name="T6" fmla="*/ 131 w 204"/>
              <a:gd name="T7" fmla="*/ 57 h 203"/>
              <a:gd name="T8" fmla="*/ 132 w 204"/>
              <a:gd name="T9" fmla="*/ 56 h 203"/>
              <a:gd name="T10" fmla="*/ 134 w 204"/>
              <a:gd name="T11" fmla="*/ 41 h 203"/>
              <a:gd name="T12" fmla="*/ 134 w 204"/>
              <a:gd name="T13" fmla="*/ 32 h 203"/>
              <a:gd name="T14" fmla="*/ 109 w 204"/>
              <a:gd name="T15" fmla="*/ 4 h 203"/>
              <a:gd name="T16" fmla="*/ 80 w 204"/>
              <a:gd name="T17" fmla="*/ 7 h 203"/>
              <a:gd name="T18" fmla="*/ 65 w 204"/>
              <a:gd name="T19" fmla="*/ 23 h 203"/>
              <a:gd name="T20" fmla="*/ 61 w 204"/>
              <a:gd name="T21" fmla="*/ 39 h 203"/>
              <a:gd name="T22" fmla="*/ 63 w 204"/>
              <a:gd name="T23" fmla="*/ 54 h 203"/>
              <a:gd name="T24" fmla="*/ 65 w 204"/>
              <a:gd name="T25" fmla="*/ 55 h 203"/>
              <a:gd name="T26" fmla="*/ 81 w 204"/>
              <a:gd name="T27" fmla="*/ 88 h 203"/>
              <a:gd name="T28" fmla="*/ 76 w 204"/>
              <a:gd name="T29" fmla="*/ 95 h 203"/>
              <a:gd name="T30" fmla="*/ 47 w 204"/>
              <a:gd name="T31" fmla="*/ 108 h 203"/>
              <a:gd name="T32" fmla="*/ 19 w 204"/>
              <a:gd name="T33" fmla="*/ 124 h 203"/>
              <a:gd name="T34" fmla="*/ 8 w 204"/>
              <a:gd name="T35" fmla="*/ 170 h 203"/>
              <a:gd name="T36" fmla="*/ 200 w 204"/>
              <a:gd name="T37" fmla="*/ 169 h 203"/>
              <a:gd name="T38" fmla="*/ 191 w 204"/>
              <a:gd name="T39" fmla="*/ 13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4" h="203">
                <a:moveTo>
                  <a:pt x="191" y="132"/>
                </a:moveTo>
                <a:cubicBezTo>
                  <a:pt x="181" y="115"/>
                  <a:pt x="126" y="97"/>
                  <a:pt x="122" y="96"/>
                </a:cubicBezTo>
                <a:cubicBezTo>
                  <a:pt x="121" y="96"/>
                  <a:pt x="110" y="93"/>
                  <a:pt x="115" y="87"/>
                </a:cubicBezTo>
                <a:cubicBezTo>
                  <a:pt x="124" y="79"/>
                  <a:pt x="130" y="67"/>
                  <a:pt x="131" y="57"/>
                </a:cubicBezTo>
                <a:cubicBezTo>
                  <a:pt x="131" y="56"/>
                  <a:pt x="132" y="56"/>
                  <a:pt x="132" y="56"/>
                </a:cubicBezTo>
                <a:cubicBezTo>
                  <a:pt x="132" y="56"/>
                  <a:pt x="134" y="50"/>
                  <a:pt x="134" y="41"/>
                </a:cubicBezTo>
                <a:cubicBezTo>
                  <a:pt x="134" y="38"/>
                  <a:pt x="134" y="35"/>
                  <a:pt x="134" y="32"/>
                </a:cubicBezTo>
                <a:cubicBezTo>
                  <a:pt x="134" y="32"/>
                  <a:pt x="130" y="8"/>
                  <a:pt x="109" y="4"/>
                </a:cubicBezTo>
                <a:cubicBezTo>
                  <a:pt x="109" y="4"/>
                  <a:pt x="91" y="0"/>
                  <a:pt x="80" y="7"/>
                </a:cubicBezTo>
                <a:cubicBezTo>
                  <a:pt x="67" y="12"/>
                  <a:pt x="65" y="23"/>
                  <a:pt x="65" y="23"/>
                </a:cubicBezTo>
                <a:cubicBezTo>
                  <a:pt x="61" y="28"/>
                  <a:pt x="61" y="34"/>
                  <a:pt x="61" y="39"/>
                </a:cubicBezTo>
                <a:cubicBezTo>
                  <a:pt x="61" y="47"/>
                  <a:pt x="63" y="54"/>
                  <a:pt x="63" y="54"/>
                </a:cubicBezTo>
                <a:cubicBezTo>
                  <a:pt x="64" y="54"/>
                  <a:pt x="64" y="54"/>
                  <a:pt x="65" y="55"/>
                </a:cubicBezTo>
                <a:cubicBezTo>
                  <a:pt x="65" y="67"/>
                  <a:pt x="72" y="80"/>
                  <a:pt x="81" y="88"/>
                </a:cubicBezTo>
                <a:cubicBezTo>
                  <a:pt x="83" y="89"/>
                  <a:pt x="81" y="93"/>
                  <a:pt x="76" y="95"/>
                </a:cubicBezTo>
                <a:cubicBezTo>
                  <a:pt x="71" y="97"/>
                  <a:pt x="59" y="102"/>
                  <a:pt x="47" y="108"/>
                </a:cubicBezTo>
                <a:cubicBezTo>
                  <a:pt x="35" y="114"/>
                  <a:pt x="23" y="120"/>
                  <a:pt x="19" y="124"/>
                </a:cubicBezTo>
                <a:cubicBezTo>
                  <a:pt x="9" y="133"/>
                  <a:pt x="0" y="159"/>
                  <a:pt x="8" y="170"/>
                </a:cubicBezTo>
                <a:cubicBezTo>
                  <a:pt x="58" y="194"/>
                  <a:pt x="137" y="203"/>
                  <a:pt x="200" y="169"/>
                </a:cubicBezTo>
                <a:cubicBezTo>
                  <a:pt x="204" y="160"/>
                  <a:pt x="196" y="140"/>
                  <a:pt x="191" y="132"/>
                </a:cubicBezTo>
                <a:close/>
              </a:path>
            </a:pathLst>
          </a:custGeom>
          <a:solidFill>
            <a:schemeClr val="bg2"/>
          </a:solidFill>
          <a:ln>
            <a:noFill/>
          </a:ln>
          <a:effec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50" name="Oval 37"/>
          <p:cNvSpPr/>
          <p:nvPr/>
        </p:nvSpPr>
        <p:spPr>
          <a:xfrm>
            <a:off x="10342572" y="3951874"/>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51" name="Group 38"/>
          <p:cNvGrpSpPr/>
          <p:nvPr/>
        </p:nvGrpSpPr>
        <p:grpSpPr>
          <a:xfrm>
            <a:off x="10442507" y="4002940"/>
            <a:ext cx="340130" cy="395997"/>
            <a:chOff x="8525578" y="3114576"/>
            <a:chExt cx="340130" cy="395997"/>
          </a:xfrm>
          <a:solidFill>
            <a:schemeClr val="bg2"/>
          </a:solidFill>
          <a:effectLst/>
        </p:grpSpPr>
        <p:sp>
          <p:nvSpPr>
            <p:cNvPr id="52" name="Freeform 39"/>
            <p:cNvSpPr/>
            <p:nvPr/>
          </p:nvSpPr>
          <p:spPr bwMode="auto">
            <a:xfrm>
              <a:off x="8569121" y="3114576"/>
              <a:ext cx="296587" cy="279334"/>
            </a:xfrm>
            <a:custGeom>
              <a:avLst/>
              <a:gdLst>
                <a:gd name="T0" fmla="*/ 99 w 150"/>
                <a:gd name="T1" fmla="*/ 21 h 142"/>
                <a:gd name="T2" fmla="*/ 0 w 150"/>
                <a:gd name="T3" fmla="*/ 54 h 142"/>
                <a:gd name="T4" fmla="*/ 32 w 150"/>
                <a:gd name="T5" fmla="*/ 127 h 142"/>
                <a:gd name="T6" fmla="*/ 150 w 150"/>
                <a:gd name="T7" fmla="*/ 77 h 142"/>
                <a:gd name="T8" fmla="*/ 99 w 150"/>
                <a:gd name="T9" fmla="*/ 21 h 142"/>
              </a:gdLst>
              <a:ahLst/>
              <a:cxnLst>
                <a:cxn ang="0">
                  <a:pos x="T0" y="T1"/>
                </a:cxn>
                <a:cxn ang="0">
                  <a:pos x="T2" y="T3"/>
                </a:cxn>
                <a:cxn ang="0">
                  <a:pos x="T4" y="T5"/>
                </a:cxn>
                <a:cxn ang="0">
                  <a:pos x="T6" y="T7"/>
                </a:cxn>
                <a:cxn ang="0">
                  <a:pos x="T8" y="T9"/>
                </a:cxn>
              </a:cxnLst>
              <a:rect l="0" t="0" r="r" b="b"/>
              <a:pathLst>
                <a:path w="150" h="142">
                  <a:moveTo>
                    <a:pt x="99" y="21"/>
                  </a:moveTo>
                  <a:cubicBezTo>
                    <a:pt x="83" y="0"/>
                    <a:pt x="47" y="80"/>
                    <a:pt x="0" y="54"/>
                  </a:cubicBezTo>
                  <a:cubicBezTo>
                    <a:pt x="17" y="93"/>
                    <a:pt x="26" y="111"/>
                    <a:pt x="32" y="127"/>
                  </a:cubicBezTo>
                  <a:cubicBezTo>
                    <a:pt x="69" y="142"/>
                    <a:pt x="104" y="63"/>
                    <a:pt x="150" y="77"/>
                  </a:cubicBezTo>
                  <a:cubicBezTo>
                    <a:pt x="140" y="46"/>
                    <a:pt x="117" y="45"/>
                    <a:pt x="9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53" name="Freeform 40"/>
            <p:cNvSpPr/>
            <p:nvPr/>
          </p:nvSpPr>
          <p:spPr bwMode="auto">
            <a:xfrm>
              <a:off x="8545296" y="3227131"/>
              <a:ext cx="136380" cy="283442"/>
            </a:xfrm>
            <a:custGeom>
              <a:avLst/>
              <a:gdLst>
                <a:gd name="T0" fmla="*/ 0 w 166"/>
                <a:gd name="T1" fmla="*/ 7 h 345"/>
                <a:gd name="T2" fmla="*/ 147 w 166"/>
                <a:gd name="T3" fmla="*/ 345 h 345"/>
                <a:gd name="T4" fmla="*/ 166 w 166"/>
                <a:gd name="T5" fmla="*/ 335 h 345"/>
                <a:gd name="T6" fmla="*/ 20 w 166"/>
                <a:gd name="T7" fmla="*/ 0 h 345"/>
                <a:gd name="T8" fmla="*/ 0 w 166"/>
                <a:gd name="T9" fmla="*/ 7 h 345"/>
              </a:gdLst>
              <a:ahLst/>
              <a:cxnLst>
                <a:cxn ang="0">
                  <a:pos x="T0" y="T1"/>
                </a:cxn>
                <a:cxn ang="0">
                  <a:pos x="T2" y="T3"/>
                </a:cxn>
                <a:cxn ang="0">
                  <a:pos x="T4" y="T5"/>
                </a:cxn>
                <a:cxn ang="0">
                  <a:pos x="T6" y="T7"/>
                </a:cxn>
                <a:cxn ang="0">
                  <a:pos x="T8" y="T9"/>
                </a:cxn>
              </a:cxnLst>
              <a:rect l="0" t="0" r="r" b="b"/>
              <a:pathLst>
                <a:path w="166" h="345">
                  <a:moveTo>
                    <a:pt x="0" y="7"/>
                  </a:moveTo>
                  <a:lnTo>
                    <a:pt x="147" y="345"/>
                  </a:lnTo>
                  <a:lnTo>
                    <a:pt x="166" y="335"/>
                  </a:lnTo>
                  <a:lnTo>
                    <a:pt x="20" y="0"/>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54" name="Freeform 41"/>
            <p:cNvSpPr/>
            <p:nvPr/>
          </p:nvSpPr>
          <p:spPr bwMode="auto">
            <a:xfrm>
              <a:off x="8525578" y="3189339"/>
              <a:ext cx="36149" cy="37792"/>
            </a:xfrm>
            <a:custGeom>
              <a:avLst/>
              <a:gdLst>
                <a:gd name="T0" fmla="*/ 17 w 18"/>
                <a:gd name="T1" fmla="*/ 6 h 19"/>
                <a:gd name="T2" fmla="*/ 6 w 18"/>
                <a:gd name="T3" fmla="*/ 2 h 19"/>
                <a:gd name="T4" fmla="*/ 2 w 18"/>
                <a:gd name="T5" fmla="*/ 13 h 19"/>
                <a:gd name="T6" fmla="*/ 13 w 18"/>
                <a:gd name="T7" fmla="*/ 17 h 19"/>
                <a:gd name="T8" fmla="*/ 17 w 18"/>
                <a:gd name="T9" fmla="*/ 6 h 19"/>
              </a:gdLst>
              <a:ahLst/>
              <a:cxnLst>
                <a:cxn ang="0">
                  <a:pos x="T0" y="T1"/>
                </a:cxn>
                <a:cxn ang="0">
                  <a:pos x="T2" y="T3"/>
                </a:cxn>
                <a:cxn ang="0">
                  <a:pos x="T4" y="T5"/>
                </a:cxn>
                <a:cxn ang="0">
                  <a:pos x="T6" y="T7"/>
                </a:cxn>
                <a:cxn ang="0">
                  <a:pos x="T8" y="T9"/>
                </a:cxn>
              </a:cxnLst>
              <a:rect l="0" t="0" r="r" b="b"/>
              <a:pathLst>
                <a:path w="18" h="19">
                  <a:moveTo>
                    <a:pt x="17" y="6"/>
                  </a:moveTo>
                  <a:cubicBezTo>
                    <a:pt x="15" y="2"/>
                    <a:pt x="10" y="0"/>
                    <a:pt x="6" y="2"/>
                  </a:cubicBezTo>
                  <a:cubicBezTo>
                    <a:pt x="2" y="4"/>
                    <a:pt x="0" y="9"/>
                    <a:pt x="2" y="13"/>
                  </a:cubicBezTo>
                  <a:cubicBezTo>
                    <a:pt x="4" y="17"/>
                    <a:pt x="9" y="19"/>
                    <a:pt x="13" y="17"/>
                  </a:cubicBezTo>
                  <a:cubicBezTo>
                    <a:pt x="17" y="15"/>
                    <a:pt x="18" y="10"/>
                    <a:pt x="1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
        <p:nvSpPr>
          <p:cNvPr id="55" name="Oval 42"/>
          <p:cNvSpPr/>
          <p:nvPr/>
        </p:nvSpPr>
        <p:spPr>
          <a:xfrm>
            <a:off x="3441432" y="3273475"/>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56" name="Group 43"/>
          <p:cNvGrpSpPr/>
          <p:nvPr/>
        </p:nvGrpSpPr>
        <p:grpSpPr>
          <a:xfrm>
            <a:off x="3554404" y="3385605"/>
            <a:ext cx="334197" cy="274440"/>
            <a:chOff x="3188335" y="2400396"/>
            <a:chExt cx="479426" cy="393701"/>
          </a:xfrm>
          <a:solidFill>
            <a:schemeClr val="bg2"/>
          </a:solidFill>
          <a:effectLst/>
        </p:grpSpPr>
        <p:sp>
          <p:nvSpPr>
            <p:cNvPr id="57" name="Freeform 47"/>
            <p:cNvSpPr/>
            <p:nvPr/>
          </p:nvSpPr>
          <p:spPr bwMode="auto">
            <a:xfrm>
              <a:off x="3221673" y="2424209"/>
              <a:ext cx="374650" cy="369888"/>
            </a:xfrm>
            <a:custGeom>
              <a:avLst/>
              <a:gdLst>
                <a:gd name="T0" fmla="*/ 0 w 152"/>
                <a:gd name="T1" fmla="*/ 55 h 149"/>
                <a:gd name="T2" fmla="*/ 46 w 152"/>
                <a:gd name="T3" fmla="*/ 59 h 149"/>
                <a:gd name="T4" fmla="*/ 46 w 152"/>
                <a:gd name="T5" fmla="*/ 60 h 149"/>
                <a:gd name="T6" fmla="*/ 55 w 152"/>
                <a:gd name="T7" fmla="*/ 74 h 149"/>
                <a:gd name="T8" fmla="*/ 20 w 152"/>
                <a:gd name="T9" fmla="*/ 138 h 149"/>
                <a:gd name="T10" fmla="*/ 19 w 152"/>
                <a:gd name="T11" fmla="*/ 138 h 149"/>
                <a:gd name="T12" fmla="*/ 14 w 152"/>
                <a:gd name="T13" fmla="*/ 143 h 149"/>
                <a:gd name="T14" fmla="*/ 19 w 152"/>
                <a:gd name="T15" fmla="*/ 149 h 149"/>
                <a:gd name="T16" fmla="*/ 29 w 152"/>
                <a:gd name="T17" fmla="*/ 149 h 149"/>
                <a:gd name="T18" fmla="*/ 35 w 152"/>
                <a:gd name="T19" fmla="*/ 143 h 149"/>
                <a:gd name="T20" fmla="*/ 30 w 152"/>
                <a:gd name="T21" fmla="*/ 138 h 149"/>
                <a:gd name="T22" fmla="*/ 67 w 152"/>
                <a:gd name="T23" fmla="*/ 75 h 149"/>
                <a:gd name="T24" fmla="*/ 68 w 152"/>
                <a:gd name="T25" fmla="*/ 75 h 149"/>
                <a:gd name="T26" fmla="*/ 97 w 152"/>
                <a:gd name="T27" fmla="*/ 139 h 149"/>
                <a:gd name="T28" fmla="*/ 93 w 152"/>
                <a:gd name="T29" fmla="*/ 144 h 149"/>
                <a:gd name="T30" fmla="*/ 99 w 152"/>
                <a:gd name="T31" fmla="*/ 149 h 149"/>
                <a:gd name="T32" fmla="*/ 109 w 152"/>
                <a:gd name="T33" fmla="*/ 149 h 149"/>
                <a:gd name="T34" fmla="*/ 115 w 152"/>
                <a:gd name="T35" fmla="*/ 144 h 149"/>
                <a:gd name="T36" fmla="*/ 110 w 152"/>
                <a:gd name="T37" fmla="*/ 138 h 149"/>
                <a:gd name="T38" fmla="*/ 79 w 152"/>
                <a:gd name="T39" fmla="*/ 73 h 149"/>
                <a:gd name="T40" fmla="*/ 86 w 152"/>
                <a:gd name="T41" fmla="*/ 63 h 149"/>
                <a:gd name="T42" fmla="*/ 152 w 152"/>
                <a:gd name="T43" fmla="*/ 69 h 149"/>
                <a:gd name="T44" fmla="*/ 152 w 152"/>
                <a:gd name="T45" fmla="*/ 0 h 149"/>
                <a:gd name="T46" fmla="*/ 0 w 152"/>
                <a:gd name="T47" fmla="*/ 26 h 149"/>
                <a:gd name="T48" fmla="*/ 0 w 152"/>
                <a:gd name="T49" fmla="*/ 5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2" h="149">
                  <a:moveTo>
                    <a:pt x="0" y="55"/>
                  </a:moveTo>
                  <a:cubicBezTo>
                    <a:pt x="46" y="59"/>
                    <a:pt x="46" y="59"/>
                    <a:pt x="46" y="59"/>
                  </a:cubicBezTo>
                  <a:cubicBezTo>
                    <a:pt x="46" y="60"/>
                    <a:pt x="46" y="60"/>
                    <a:pt x="46" y="60"/>
                  </a:cubicBezTo>
                  <a:cubicBezTo>
                    <a:pt x="46" y="66"/>
                    <a:pt x="50" y="72"/>
                    <a:pt x="55" y="74"/>
                  </a:cubicBezTo>
                  <a:cubicBezTo>
                    <a:pt x="41" y="100"/>
                    <a:pt x="24" y="129"/>
                    <a:pt x="20" y="138"/>
                  </a:cubicBezTo>
                  <a:cubicBezTo>
                    <a:pt x="19" y="138"/>
                    <a:pt x="19" y="138"/>
                    <a:pt x="19" y="138"/>
                  </a:cubicBezTo>
                  <a:cubicBezTo>
                    <a:pt x="16" y="138"/>
                    <a:pt x="14" y="140"/>
                    <a:pt x="14" y="143"/>
                  </a:cubicBezTo>
                  <a:cubicBezTo>
                    <a:pt x="14" y="146"/>
                    <a:pt x="16" y="149"/>
                    <a:pt x="19" y="149"/>
                  </a:cubicBezTo>
                  <a:cubicBezTo>
                    <a:pt x="29" y="149"/>
                    <a:pt x="29" y="149"/>
                    <a:pt x="29" y="149"/>
                  </a:cubicBezTo>
                  <a:cubicBezTo>
                    <a:pt x="32" y="149"/>
                    <a:pt x="35" y="146"/>
                    <a:pt x="35" y="143"/>
                  </a:cubicBezTo>
                  <a:cubicBezTo>
                    <a:pt x="35" y="141"/>
                    <a:pt x="33" y="139"/>
                    <a:pt x="30" y="138"/>
                  </a:cubicBezTo>
                  <a:cubicBezTo>
                    <a:pt x="67" y="75"/>
                    <a:pt x="67" y="75"/>
                    <a:pt x="67" y="75"/>
                  </a:cubicBezTo>
                  <a:cubicBezTo>
                    <a:pt x="68" y="75"/>
                    <a:pt x="68" y="75"/>
                    <a:pt x="68" y="75"/>
                  </a:cubicBezTo>
                  <a:cubicBezTo>
                    <a:pt x="97" y="139"/>
                    <a:pt x="97" y="139"/>
                    <a:pt x="97" y="139"/>
                  </a:cubicBezTo>
                  <a:cubicBezTo>
                    <a:pt x="95" y="140"/>
                    <a:pt x="93" y="141"/>
                    <a:pt x="93" y="144"/>
                  </a:cubicBezTo>
                  <a:cubicBezTo>
                    <a:pt x="93" y="146"/>
                    <a:pt x="96" y="149"/>
                    <a:pt x="99" y="149"/>
                  </a:cubicBezTo>
                  <a:cubicBezTo>
                    <a:pt x="109" y="149"/>
                    <a:pt x="109" y="149"/>
                    <a:pt x="109" y="149"/>
                  </a:cubicBezTo>
                  <a:cubicBezTo>
                    <a:pt x="112" y="149"/>
                    <a:pt x="115" y="146"/>
                    <a:pt x="115" y="144"/>
                  </a:cubicBezTo>
                  <a:cubicBezTo>
                    <a:pt x="115" y="141"/>
                    <a:pt x="113" y="139"/>
                    <a:pt x="110" y="138"/>
                  </a:cubicBezTo>
                  <a:cubicBezTo>
                    <a:pt x="79" y="73"/>
                    <a:pt x="79" y="73"/>
                    <a:pt x="79" y="73"/>
                  </a:cubicBezTo>
                  <a:cubicBezTo>
                    <a:pt x="82" y="71"/>
                    <a:pt x="85" y="67"/>
                    <a:pt x="86" y="63"/>
                  </a:cubicBezTo>
                  <a:cubicBezTo>
                    <a:pt x="152" y="69"/>
                    <a:pt x="152" y="69"/>
                    <a:pt x="152" y="69"/>
                  </a:cubicBezTo>
                  <a:cubicBezTo>
                    <a:pt x="152" y="0"/>
                    <a:pt x="152" y="0"/>
                    <a:pt x="152" y="0"/>
                  </a:cubicBezTo>
                  <a:cubicBezTo>
                    <a:pt x="0" y="26"/>
                    <a:pt x="0" y="26"/>
                    <a:pt x="0" y="26"/>
                  </a:cubicBezTo>
                  <a:lnTo>
                    <a:pt x="0"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58" name="Freeform 48"/>
            <p:cNvSpPr/>
            <p:nvPr/>
          </p:nvSpPr>
          <p:spPr bwMode="auto">
            <a:xfrm>
              <a:off x="3609023" y="2400396"/>
              <a:ext cx="58738" cy="219075"/>
            </a:xfrm>
            <a:custGeom>
              <a:avLst/>
              <a:gdLst>
                <a:gd name="T0" fmla="*/ 12 w 24"/>
                <a:gd name="T1" fmla="*/ 0 h 89"/>
                <a:gd name="T2" fmla="*/ 0 w 24"/>
                <a:gd name="T3" fmla="*/ 12 h 89"/>
                <a:gd name="T4" fmla="*/ 0 w 24"/>
                <a:gd name="T5" fmla="*/ 77 h 89"/>
                <a:gd name="T6" fmla="*/ 12 w 24"/>
                <a:gd name="T7" fmla="*/ 89 h 89"/>
                <a:gd name="T8" fmla="*/ 24 w 24"/>
                <a:gd name="T9" fmla="*/ 77 h 89"/>
                <a:gd name="T10" fmla="*/ 24 w 24"/>
                <a:gd name="T11" fmla="*/ 12 h 89"/>
                <a:gd name="T12" fmla="*/ 12 w 2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24" h="89">
                  <a:moveTo>
                    <a:pt x="12" y="0"/>
                  </a:moveTo>
                  <a:cubicBezTo>
                    <a:pt x="6" y="0"/>
                    <a:pt x="0" y="6"/>
                    <a:pt x="0" y="12"/>
                  </a:cubicBezTo>
                  <a:cubicBezTo>
                    <a:pt x="0" y="77"/>
                    <a:pt x="0" y="77"/>
                    <a:pt x="0" y="77"/>
                  </a:cubicBezTo>
                  <a:cubicBezTo>
                    <a:pt x="0" y="84"/>
                    <a:pt x="6" y="89"/>
                    <a:pt x="12" y="89"/>
                  </a:cubicBezTo>
                  <a:cubicBezTo>
                    <a:pt x="19" y="89"/>
                    <a:pt x="24" y="84"/>
                    <a:pt x="24" y="77"/>
                  </a:cubicBezTo>
                  <a:cubicBezTo>
                    <a:pt x="24" y="12"/>
                    <a:pt x="24" y="12"/>
                    <a:pt x="24" y="12"/>
                  </a:cubicBezTo>
                  <a:cubicBezTo>
                    <a:pt x="24" y="6"/>
                    <a:pt x="19"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59" name="Freeform 49"/>
            <p:cNvSpPr/>
            <p:nvPr/>
          </p:nvSpPr>
          <p:spPr bwMode="auto">
            <a:xfrm>
              <a:off x="3188335" y="2486121"/>
              <a:ext cx="20638" cy="79375"/>
            </a:xfrm>
            <a:custGeom>
              <a:avLst/>
              <a:gdLst>
                <a:gd name="T0" fmla="*/ 4 w 8"/>
                <a:gd name="T1" fmla="*/ 0 h 32"/>
                <a:gd name="T2" fmla="*/ 0 w 8"/>
                <a:gd name="T3" fmla="*/ 4 h 32"/>
                <a:gd name="T4" fmla="*/ 0 w 8"/>
                <a:gd name="T5" fmla="*/ 28 h 32"/>
                <a:gd name="T6" fmla="*/ 4 w 8"/>
                <a:gd name="T7" fmla="*/ 32 h 32"/>
                <a:gd name="T8" fmla="*/ 8 w 8"/>
                <a:gd name="T9" fmla="*/ 28 h 32"/>
                <a:gd name="T10" fmla="*/ 8 w 8"/>
                <a:gd name="T11" fmla="*/ 4 h 32"/>
                <a:gd name="T12" fmla="*/ 4 w 8"/>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8" h="32">
                  <a:moveTo>
                    <a:pt x="4" y="0"/>
                  </a:moveTo>
                  <a:cubicBezTo>
                    <a:pt x="2" y="0"/>
                    <a:pt x="0" y="2"/>
                    <a:pt x="0" y="4"/>
                  </a:cubicBezTo>
                  <a:cubicBezTo>
                    <a:pt x="0" y="28"/>
                    <a:pt x="0" y="28"/>
                    <a:pt x="0" y="28"/>
                  </a:cubicBezTo>
                  <a:cubicBezTo>
                    <a:pt x="0" y="30"/>
                    <a:pt x="2" y="32"/>
                    <a:pt x="4" y="32"/>
                  </a:cubicBezTo>
                  <a:cubicBezTo>
                    <a:pt x="7" y="32"/>
                    <a:pt x="8" y="30"/>
                    <a:pt x="8" y="28"/>
                  </a:cubicBezTo>
                  <a:cubicBezTo>
                    <a:pt x="8" y="4"/>
                    <a:pt x="8" y="4"/>
                    <a:pt x="8" y="4"/>
                  </a:cubicBezTo>
                  <a:cubicBezTo>
                    <a:pt x="8" y="2"/>
                    <a:pt x="7"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
        <p:nvSpPr>
          <p:cNvPr id="60" name="Oval 47"/>
          <p:cNvSpPr/>
          <p:nvPr/>
        </p:nvSpPr>
        <p:spPr>
          <a:xfrm>
            <a:off x="6327563" y="3273475"/>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61" name="Group 48"/>
          <p:cNvGrpSpPr/>
          <p:nvPr/>
        </p:nvGrpSpPr>
        <p:grpSpPr>
          <a:xfrm>
            <a:off x="6396918" y="3395664"/>
            <a:ext cx="423724" cy="282188"/>
            <a:chOff x="10594976" y="2798763"/>
            <a:chExt cx="760412" cy="506412"/>
          </a:xfrm>
          <a:solidFill>
            <a:schemeClr val="bg2"/>
          </a:solidFill>
          <a:effectLst/>
        </p:grpSpPr>
        <p:sp>
          <p:nvSpPr>
            <p:cNvPr id="62" name="Freeform 5"/>
            <p:cNvSpPr>
              <a:spLocks noEditPoints="1"/>
            </p:cNvSpPr>
            <p:nvPr/>
          </p:nvSpPr>
          <p:spPr bwMode="auto">
            <a:xfrm>
              <a:off x="10594976" y="2798763"/>
              <a:ext cx="501650" cy="506412"/>
            </a:xfrm>
            <a:custGeom>
              <a:avLst/>
              <a:gdLst>
                <a:gd name="T0" fmla="*/ 116 w 132"/>
                <a:gd name="T1" fmla="*/ 39 h 132"/>
                <a:gd name="T2" fmla="*/ 113 w 132"/>
                <a:gd name="T3" fmla="*/ 20 h 132"/>
                <a:gd name="T4" fmla="*/ 100 w 132"/>
                <a:gd name="T5" fmla="*/ 21 h 132"/>
                <a:gd name="T6" fmla="*/ 98 w 132"/>
                <a:gd name="T7" fmla="*/ 9 h 132"/>
                <a:gd name="T8" fmla="*/ 78 w 132"/>
                <a:gd name="T9" fmla="*/ 11 h 132"/>
                <a:gd name="T10" fmla="*/ 68 w 132"/>
                <a:gd name="T11" fmla="*/ 9 h 132"/>
                <a:gd name="T12" fmla="*/ 49 w 132"/>
                <a:gd name="T13" fmla="*/ 2 h 132"/>
                <a:gd name="T14" fmla="*/ 44 w 132"/>
                <a:gd name="T15" fmla="*/ 14 h 132"/>
                <a:gd name="T16" fmla="*/ 32 w 132"/>
                <a:gd name="T17" fmla="*/ 9 h 132"/>
                <a:gd name="T18" fmla="*/ 24 w 132"/>
                <a:gd name="T19" fmla="*/ 28 h 132"/>
                <a:gd name="T20" fmla="*/ 17 w 132"/>
                <a:gd name="T21" fmla="*/ 36 h 132"/>
                <a:gd name="T22" fmla="*/ 2 w 132"/>
                <a:gd name="T23" fmla="*/ 49 h 132"/>
                <a:gd name="T24" fmla="*/ 9 w 132"/>
                <a:gd name="T25" fmla="*/ 59 h 132"/>
                <a:gd name="T26" fmla="*/ 0 w 132"/>
                <a:gd name="T27" fmla="*/ 67 h 132"/>
                <a:gd name="T28" fmla="*/ 11 w 132"/>
                <a:gd name="T29" fmla="*/ 83 h 132"/>
                <a:gd name="T30" fmla="*/ 15 w 132"/>
                <a:gd name="T31" fmla="*/ 93 h 132"/>
                <a:gd name="T32" fmla="*/ 19 w 132"/>
                <a:gd name="T33" fmla="*/ 113 h 132"/>
                <a:gd name="T34" fmla="*/ 31 w 132"/>
                <a:gd name="T35" fmla="*/ 112 h 132"/>
                <a:gd name="T36" fmla="*/ 33 w 132"/>
                <a:gd name="T37" fmla="*/ 124 h 132"/>
                <a:gd name="T38" fmla="*/ 53 w 132"/>
                <a:gd name="T39" fmla="*/ 122 h 132"/>
                <a:gd name="T40" fmla="*/ 64 w 132"/>
                <a:gd name="T41" fmla="*/ 123 h 132"/>
                <a:gd name="T42" fmla="*/ 83 w 132"/>
                <a:gd name="T43" fmla="*/ 130 h 132"/>
                <a:gd name="T44" fmla="*/ 88 w 132"/>
                <a:gd name="T45" fmla="*/ 119 h 132"/>
                <a:gd name="T46" fmla="*/ 100 w 132"/>
                <a:gd name="T47" fmla="*/ 123 h 132"/>
                <a:gd name="T48" fmla="*/ 108 w 132"/>
                <a:gd name="T49" fmla="*/ 105 h 132"/>
                <a:gd name="T50" fmla="*/ 114 w 132"/>
                <a:gd name="T51" fmla="*/ 96 h 132"/>
                <a:gd name="T52" fmla="*/ 130 w 132"/>
                <a:gd name="T53" fmla="*/ 83 h 132"/>
                <a:gd name="T54" fmla="*/ 122 w 132"/>
                <a:gd name="T55" fmla="*/ 73 h 132"/>
                <a:gd name="T56" fmla="*/ 132 w 132"/>
                <a:gd name="T57" fmla="*/ 66 h 132"/>
                <a:gd name="T58" fmla="*/ 120 w 132"/>
                <a:gd name="T59" fmla="*/ 49 h 132"/>
                <a:gd name="T60" fmla="*/ 91 w 132"/>
                <a:gd name="T61" fmla="*/ 86 h 132"/>
                <a:gd name="T62" fmla="*/ 62 w 132"/>
                <a:gd name="T63" fmla="*/ 98 h 132"/>
                <a:gd name="T64" fmla="*/ 36 w 132"/>
                <a:gd name="T65" fmla="*/ 79 h 132"/>
                <a:gd name="T66" fmla="*/ 40 w 132"/>
                <a:gd name="T67" fmla="*/ 47 h 132"/>
                <a:gd name="T68" fmla="*/ 70 w 132"/>
                <a:gd name="T69" fmla="*/ 34 h 132"/>
                <a:gd name="T70" fmla="*/ 95 w 132"/>
                <a:gd name="T71" fmla="*/ 54 h 132"/>
                <a:gd name="T72" fmla="*/ 91 w 132"/>
                <a:gd name="T73" fmla="*/ 8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32">
                  <a:moveTo>
                    <a:pt x="118" y="44"/>
                  </a:moveTo>
                  <a:cubicBezTo>
                    <a:pt x="116" y="39"/>
                    <a:pt x="116" y="39"/>
                    <a:pt x="116" y="39"/>
                  </a:cubicBezTo>
                  <a:cubicBezTo>
                    <a:pt x="118" y="37"/>
                    <a:pt x="121" y="35"/>
                    <a:pt x="123" y="33"/>
                  </a:cubicBezTo>
                  <a:cubicBezTo>
                    <a:pt x="120" y="28"/>
                    <a:pt x="116" y="23"/>
                    <a:pt x="113" y="20"/>
                  </a:cubicBezTo>
                  <a:cubicBezTo>
                    <a:pt x="110" y="21"/>
                    <a:pt x="107" y="23"/>
                    <a:pt x="104" y="24"/>
                  </a:cubicBezTo>
                  <a:cubicBezTo>
                    <a:pt x="103" y="23"/>
                    <a:pt x="102" y="22"/>
                    <a:pt x="100" y="21"/>
                  </a:cubicBezTo>
                  <a:cubicBezTo>
                    <a:pt x="99" y="20"/>
                    <a:pt x="97" y="19"/>
                    <a:pt x="96" y="18"/>
                  </a:cubicBezTo>
                  <a:cubicBezTo>
                    <a:pt x="97" y="15"/>
                    <a:pt x="98" y="12"/>
                    <a:pt x="98" y="9"/>
                  </a:cubicBezTo>
                  <a:cubicBezTo>
                    <a:pt x="93" y="6"/>
                    <a:pt x="88" y="4"/>
                    <a:pt x="83" y="2"/>
                  </a:cubicBezTo>
                  <a:cubicBezTo>
                    <a:pt x="81" y="5"/>
                    <a:pt x="80" y="8"/>
                    <a:pt x="78" y="11"/>
                  </a:cubicBezTo>
                  <a:cubicBezTo>
                    <a:pt x="76" y="10"/>
                    <a:pt x="75" y="10"/>
                    <a:pt x="73" y="10"/>
                  </a:cubicBezTo>
                  <a:cubicBezTo>
                    <a:pt x="71" y="9"/>
                    <a:pt x="69" y="9"/>
                    <a:pt x="68" y="9"/>
                  </a:cubicBezTo>
                  <a:cubicBezTo>
                    <a:pt x="67" y="6"/>
                    <a:pt x="66" y="3"/>
                    <a:pt x="65" y="0"/>
                  </a:cubicBezTo>
                  <a:cubicBezTo>
                    <a:pt x="60" y="0"/>
                    <a:pt x="54" y="1"/>
                    <a:pt x="49" y="2"/>
                  </a:cubicBezTo>
                  <a:cubicBezTo>
                    <a:pt x="49" y="6"/>
                    <a:pt x="48" y="9"/>
                    <a:pt x="49" y="12"/>
                  </a:cubicBezTo>
                  <a:cubicBezTo>
                    <a:pt x="44" y="14"/>
                    <a:pt x="44" y="14"/>
                    <a:pt x="44" y="14"/>
                  </a:cubicBezTo>
                  <a:cubicBezTo>
                    <a:pt x="39" y="16"/>
                    <a:pt x="39" y="16"/>
                    <a:pt x="39" y="16"/>
                  </a:cubicBezTo>
                  <a:cubicBezTo>
                    <a:pt x="37" y="14"/>
                    <a:pt x="34" y="12"/>
                    <a:pt x="32" y="9"/>
                  </a:cubicBezTo>
                  <a:cubicBezTo>
                    <a:pt x="27" y="12"/>
                    <a:pt x="23" y="16"/>
                    <a:pt x="19" y="19"/>
                  </a:cubicBezTo>
                  <a:cubicBezTo>
                    <a:pt x="20" y="22"/>
                    <a:pt x="22" y="25"/>
                    <a:pt x="24" y="28"/>
                  </a:cubicBezTo>
                  <a:cubicBezTo>
                    <a:pt x="23" y="29"/>
                    <a:pt x="21" y="30"/>
                    <a:pt x="20" y="32"/>
                  </a:cubicBezTo>
                  <a:cubicBezTo>
                    <a:pt x="19" y="33"/>
                    <a:pt x="18" y="35"/>
                    <a:pt x="17" y="36"/>
                  </a:cubicBezTo>
                  <a:cubicBezTo>
                    <a:pt x="14" y="35"/>
                    <a:pt x="11" y="35"/>
                    <a:pt x="8" y="34"/>
                  </a:cubicBezTo>
                  <a:cubicBezTo>
                    <a:pt x="5" y="39"/>
                    <a:pt x="3" y="44"/>
                    <a:pt x="2" y="49"/>
                  </a:cubicBezTo>
                  <a:cubicBezTo>
                    <a:pt x="5" y="51"/>
                    <a:pt x="7" y="52"/>
                    <a:pt x="10" y="54"/>
                  </a:cubicBezTo>
                  <a:cubicBezTo>
                    <a:pt x="10" y="56"/>
                    <a:pt x="10" y="57"/>
                    <a:pt x="9" y="59"/>
                  </a:cubicBezTo>
                  <a:cubicBezTo>
                    <a:pt x="9" y="61"/>
                    <a:pt x="9" y="63"/>
                    <a:pt x="9" y="64"/>
                  </a:cubicBezTo>
                  <a:cubicBezTo>
                    <a:pt x="6" y="65"/>
                    <a:pt x="3" y="66"/>
                    <a:pt x="0" y="67"/>
                  </a:cubicBezTo>
                  <a:cubicBezTo>
                    <a:pt x="0" y="73"/>
                    <a:pt x="0" y="78"/>
                    <a:pt x="2" y="83"/>
                  </a:cubicBezTo>
                  <a:cubicBezTo>
                    <a:pt x="5" y="84"/>
                    <a:pt x="8" y="84"/>
                    <a:pt x="11" y="83"/>
                  </a:cubicBezTo>
                  <a:cubicBezTo>
                    <a:pt x="13" y="88"/>
                    <a:pt x="13" y="88"/>
                    <a:pt x="13" y="88"/>
                  </a:cubicBezTo>
                  <a:cubicBezTo>
                    <a:pt x="15" y="93"/>
                    <a:pt x="15" y="93"/>
                    <a:pt x="15" y="93"/>
                  </a:cubicBezTo>
                  <a:cubicBezTo>
                    <a:pt x="13" y="95"/>
                    <a:pt x="11" y="98"/>
                    <a:pt x="9" y="100"/>
                  </a:cubicBezTo>
                  <a:cubicBezTo>
                    <a:pt x="12" y="105"/>
                    <a:pt x="15" y="109"/>
                    <a:pt x="19" y="113"/>
                  </a:cubicBezTo>
                  <a:cubicBezTo>
                    <a:pt x="22" y="112"/>
                    <a:pt x="25" y="110"/>
                    <a:pt x="27" y="108"/>
                  </a:cubicBezTo>
                  <a:cubicBezTo>
                    <a:pt x="29" y="109"/>
                    <a:pt x="30" y="111"/>
                    <a:pt x="31" y="112"/>
                  </a:cubicBezTo>
                  <a:cubicBezTo>
                    <a:pt x="33" y="113"/>
                    <a:pt x="34" y="114"/>
                    <a:pt x="36" y="115"/>
                  </a:cubicBezTo>
                  <a:cubicBezTo>
                    <a:pt x="35" y="118"/>
                    <a:pt x="34" y="121"/>
                    <a:pt x="33" y="124"/>
                  </a:cubicBezTo>
                  <a:cubicBezTo>
                    <a:pt x="38" y="127"/>
                    <a:pt x="43" y="129"/>
                    <a:pt x="49" y="130"/>
                  </a:cubicBezTo>
                  <a:cubicBezTo>
                    <a:pt x="50" y="127"/>
                    <a:pt x="52" y="125"/>
                    <a:pt x="53" y="122"/>
                  </a:cubicBezTo>
                  <a:cubicBezTo>
                    <a:pt x="55" y="122"/>
                    <a:pt x="57" y="123"/>
                    <a:pt x="59" y="123"/>
                  </a:cubicBezTo>
                  <a:cubicBezTo>
                    <a:pt x="60" y="123"/>
                    <a:pt x="62" y="123"/>
                    <a:pt x="64" y="123"/>
                  </a:cubicBezTo>
                  <a:cubicBezTo>
                    <a:pt x="65" y="126"/>
                    <a:pt x="66" y="130"/>
                    <a:pt x="67" y="132"/>
                  </a:cubicBezTo>
                  <a:cubicBezTo>
                    <a:pt x="72" y="132"/>
                    <a:pt x="78" y="132"/>
                    <a:pt x="83" y="130"/>
                  </a:cubicBezTo>
                  <a:cubicBezTo>
                    <a:pt x="83" y="127"/>
                    <a:pt x="83" y="124"/>
                    <a:pt x="83" y="121"/>
                  </a:cubicBezTo>
                  <a:cubicBezTo>
                    <a:pt x="88" y="119"/>
                    <a:pt x="88" y="119"/>
                    <a:pt x="88" y="119"/>
                  </a:cubicBezTo>
                  <a:cubicBezTo>
                    <a:pt x="93" y="117"/>
                    <a:pt x="93" y="117"/>
                    <a:pt x="93" y="117"/>
                  </a:cubicBezTo>
                  <a:cubicBezTo>
                    <a:pt x="95" y="119"/>
                    <a:pt x="97" y="121"/>
                    <a:pt x="100" y="123"/>
                  </a:cubicBezTo>
                  <a:cubicBezTo>
                    <a:pt x="104" y="121"/>
                    <a:pt x="109" y="117"/>
                    <a:pt x="113" y="113"/>
                  </a:cubicBezTo>
                  <a:cubicBezTo>
                    <a:pt x="111" y="110"/>
                    <a:pt x="109" y="108"/>
                    <a:pt x="108" y="105"/>
                  </a:cubicBezTo>
                  <a:cubicBezTo>
                    <a:pt x="109" y="103"/>
                    <a:pt x="110" y="102"/>
                    <a:pt x="111" y="101"/>
                  </a:cubicBezTo>
                  <a:cubicBezTo>
                    <a:pt x="112" y="99"/>
                    <a:pt x="113" y="98"/>
                    <a:pt x="114" y="96"/>
                  </a:cubicBezTo>
                  <a:cubicBezTo>
                    <a:pt x="117" y="97"/>
                    <a:pt x="120" y="98"/>
                    <a:pt x="123" y="99"/>
                  </a:cubicBezTo>
                  <a:cubicBezTo>
                    <a:pt x="126" y="94"/>
                    <a:pt x="128" y="89"/>
                    <a:pt x="130" y="83"/>
                  </a:cubicBezTo>
                  <a:cubicBezTo>
                    <a:pt x="127" y="82"/>
                    <a:pt x="124" y="80"/>
                    <a:pt x="121" y="79"/>
                  </a:cubicBezTo>
                  <a:cubicBezTo>
                    <a:pt x="122" y="77"/>
                    <a:pt x="122" y="75"/>
                    <a:pt x="122" y="73"/>
                  </a:cubicBezTo>
                  <a:cubicBezTo>
                    <a:pt x="123" y="72"/>
                    <a:pt x="123" y="70"/>
                    <a:pt x="123" y="68"/>
                  </a:cubicBezTo>
                  <a:cubicBezTo>
                    <a:pt x="126" y="67"/>
                    <a:pt x="129" y="67"/>
                    <a:pt x="132" y="66"/>
                  </a:cubicBezTo>
                  <a:cubicBezTo>
                    <a:pt x="132" y="60"/>
                    <a:pt x="131" y="54"/>
                    <a:pt x="130" y="49"/>
                  </a:cubicBezTo>
                  <a:cubicBezTo>
                    <a:pt x="126" y="49"/>
                    <a:pt x="123" y="49"/>
                    <a:pt x="120" y="49"/>
                  </a:cubicBezTo>
                  <a:lnTo>
                    <a:pt x="118" y="44"/>
                  </a:lnTo>
                  <a:close/>
                  <a:moveTo>
                    <a:pt x="91" y="86"/>
                  </a:moveTo>
                  <a:cubicBezTo>
                    <a:pt x="88" y="90"/>
                    <a:pt x="83" y="94"/>
                    <a:pt x="78" y="96"/>
                  </a:cubicBezTo>
                  <a:cubicBezTo>
                    <a:pt x="73" y="98"/>
                    <a:pt x="67" y="99"/>
                    <a:pt x="62" y="98"/>
                  </a:cubicBezTo>
                  <a:cubicBezTo>
                    <a:pt x="56" y="97"/>
                    <a:pt x="51" y="95"/>
                    <a:pt x="46" y="92"/>
                  </a:cubicBezTo>
                  <a:cubicBezTo>
                    <a:pt x="42" y="89"/>
                    <a:pt x="38" y="84"/>
                    <a:pt x="36" y="79"/>
                  </a:cubicBezTo>
                  <a:cubicBezTo>
                    <a:pt x="34" y="74"/>
                    <a:pt x="33" y="68"/>
                    <a:pt x="34" y="62"/>
                  </a:cubicBezTo>
                  <a:cubicBezTo>
                    <a:pt x="35" y="57"/>
                    <a:pt x="37" y="51"/>
                    <a:pt x="40" y="47"/>
                  </a:cubicBezTo>
                  <a:cubicBezTo>
                    <a:pt x="44" y="42"/>
                    <a:pt x="48" y="39"/>
                    <a:pt x="53" y="37"/>
                  </a:cubicBezTo>
                  <a:cubicBezTo>
                    <a:pt x="59" y="35"/>
                    <a:pt x="64" y="34"/>
                    <a:pt x="70" y="34"/>
                  </a:cubicBezTo>
                  <a:cubicBezTo>
                    <a:pt x="75" y="35"/>
                    <a:pt x="81" y="37"/>
                    <a:pt x="85" y="41"/>
                  </a:cubicBezTo>
                  <a:cubicBezTo>
                    <a:pt x="90" y="44"/>
                    <a:pt x="93" y="49"/>
                    <a:pt x="95" y="54"/>
                  </a:cubicBezTo>
                  <a:cubicBezTo>
                    <a:pt x="97" y="59"/>
                    <a:pt x="98" y="65"/>
                    <a:pt x="98" y="70"/>
                  </a:cubicBezTo>
                  <a:cubicBezTo>
                    <a:pt x="97" y="76"/>
                    <a:pt x="95" y="81"/>
                    <a:pt x="91"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63" name="Freeform 6"/>
            <p:cNvSpPr>
              <a:spLocks noEditPoints="1"/>
            </p:cNvSpPr>
            <p:nvPr/>
          </p:nvSpPr>
          <p:spPr bwMode="auto">
            <a:xfrm>
              <a:off x="10594976" y="2798763"/>
              <a:ext cx="501650" cy="506412"/>
            </a:xfrm>
            <a:custGeom>
              <a:avLst/>
              <a:gdLst>
                <a:gd name="T0" fmla="*/ 116 w 132"/>
                <a:gd name="T1" fmla="*/ 39 h 132"/>
                <a:gd name="T2" fmla="*/ 113 w 132"/>
                <a:gd name="T3" fmla="*/ 20 h 132"/>
                <a:gd name="T4" fmla="*/ 100 w 132"/>
                <a:gd name="T5" fmla="*/ 21 h 132"/>
                <a:gd name="T6" fmla="*/ 98 w 132"/>
                <a:gd name="T7" fmla="*/ 9 h 132"/>
                <a:gd name="T8" fmla="*/ 78 w 132"/>
                <a:gd name="T9" fmla="*/ 11 h 132"/>
                <a:gd name="T10" fmla="*/ 68 w 132"/>
                <a:gd name="T11" fmla="*/ 9 h 132"/>
                <a:gd name="T12" fmla="*/ 49 w 132"/>
                <a:gd name="T13" fmla="*/ 2 h 132"/>
                <a:gd name="T14" fmla="*/ 44 w 132"/>
                <a:gd name="T15" fmla="*/ 14 h 132"/>
                <a:gd name="T16" fmla="*/ 32 w 132"/>
                <a:gd name="T17" fmla="*/ 9 h 132"/>
                <a:gd name="T18" fmla="*/ 24 w 132"/>
                <a:gd name="T19" fmla="*/ 28 h 132"/>
                <a:gd name="T20" fmla="*/ 17 w 132"/>
                <a:gd name="T21" fmla="*/ 36 h 132"/>
                <a:gd name="T22" fmla="*/ 2 w 132"/>
                <a:gd name="T23" fmla="*/ 49 h 132"/>
                <a:gd name="T24" fmla="*/ 9 w 132"/>
                <a:gd name="T25" fmla="*/ 59 h 132"/>
                <a:gd name="T26" fmla="*/ 0 w 132"/>
                <a:gd name="T27" fmla="*/ 67 h 132"/>
                <a:gd name="T28" fmla="*/ 11 w 132"/>
                <a:gd name="T29" fmla="*/ 83 h 132"/>
                <a:gd name="T30" fmla="*/ 15 w 132"/>
                <a:gd name="T31" fmla="*/ 93 h 132"/>
                <a:gd name="T32" fmla="*/ 19 w 132"/>
                <a:gd name="T33" fmla="*/ 113 h 132"/>
                <a:gd name="T34" fmla="*/ 31 w 132"/>
                <a:gd name="T35" fmla="*/ 112 h 132"/>
                <a:gd name="T36" fmla="*/ 33 w 132"/>
                <a:gd name="T37" fmla="*/ 124 h 132"/>
                <a:gd name="T38" fmla="*/ 53 w 132"/>
                <a:gd name="T39" fmla="*/ 122 h 132"/>
                <a:gd name="T40" fmla="*/ 64 w 132"/>
                <a:gd name="T41" fmla="*/ 123 h 132"/>
                <a:gd name="T42" fmla="*/ 83 w 132"/>
                <a:gd name="T43" fmla="*/ 130 h 132"/>
                <a:gd name="T44" fmla="*/ 88 w 132"/>
                <a:gd name="T45" fmla="*/ 119 h 132"/>
                <a:gd name="T46" fmla="*/ 100 w 132"/>
                <a:gd name="T47" fmla="*/ 123 h 132"/>
                <a:gd name="T48" fmla="*/ 108 w 132"/>
                <a:gd name="T49" fmla="*/ 105 h 132"/>
                <a:gd name="T50" fmla="*/ 114 w 132"/>
                <a:gd name="T51" fmla="*/ 96 h 132"/>
                <a:gd name="T52" fmla="*/ 130 w 132"/>
                <a:gd name="T53" fmla="*/ 83 h 132"/>
                <a:gd name="T54" fmla="*/ 122 w 132"/>
                <a:gd name="T55" fmla="*/ 73 h 132"/>
                <a:gd name="T56" fmla="*/ 132 w 132"/>
                <a:gd name="T57" fmla="*/ 66 h 132"/>
                <a:gd name="T58" fmla="*/ 120 w 132"/>
                <a:gd name="T59" fmla="*/ 49 h 132"/>
                <a:gd name="T60" fmla="*/ 91 w 132"/>
                <a:gd name="T61" fmla="*/ 86 h 132"/>
                <a:gd name="T62" fmla="*/ 62 w 132"/>
                <a:gd name="T63" fmla="*/ 98 h 132"/>
                <a:gd name="T64" fmla="*/ 36 w 132"/>
                <a:gd name="T65" fmla="*/ 79 h 132"/>
                <a:gd name="T66" fmla="*/ 40 w 132"/>
                <a:gd name="T67" fmla="*/ 47 h 132"/>
                <a:gd name="T68" fmla="*/ 70 w 132"/>
                <a:gd name="T69" fmla="*/ 34 h 132"/>
                <a:gd name="T70" fmla="*/ 95 w 132"/>
                <a:gd name="T71" fmla="*/ 54 h 132"/>
                <a:gd name="T72" fmla="*/ 91 w 132"/>
                <a:gd name="T73" fmla="*/ 8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32">
                  <a:moveTo>
                    <a:pt x="118" y="44"/>
                  </a:moveTo>
                  <a:cubicBezTo>
                    <a:pt x="116" y="39"/>
                    <a:pt x="116" y="39"/>
                    <a:pt x="116" y="39"/>
                  </a:cubicBezTo>
                  <a:cubicBezTo>
                    <a:pt x="118" y="37"/>
                    <a:pt x="121" y="35"/>
                    <a:pt x="123" y="33"/>
                  </a:cubicBezTo>
                  <a:cubicBezTo>
                    <a:pt x="120" y="28"/>
                    <a:pt x="116" y="23"/>
                    <a:pt x="113" y="20"/>
                  </a:cubicBezTo>
                  <a:cubicBezTo>
                    <a:pt x="110" y="21"/>
                    <a:pt x="107" y="23"/>
                    <a:pt x="104" y="24"/>
                  </a:cubicBezTo>
                  <a:cubicBezTo>
                    <a:pt x="103" y="23"/>
                    <a:pt x="102" y="22"/>
                    <a:pt x="100" y="21"/>
                  </a:cubicBezTo>
                  <a:cubicBezTo>
                    <a:pt x="99" y="20"/>
                    <a:pt x="97" y="19"/>
                    <a:pt x="96" y="18"/>
                  </a:cubicBezTo>
                  <a:cubicBezTo>
                    <a:pt x="97" y="15"/>
                    <a:pt x="98" y="12"/>
                    <a:pt x="98" y="9"/>
                  </a:cubicBezTo>
                  <a:cubicBezTo>
                    <a:pt x="93" y="6"/>
                    <a:pt x="88" y="4"/>
                    <a:pt x="83" y="2"/>
                  </a:cubicBezTo>
                  <a:cubicBezTo>
                    <a:pt x="81" y="5"/>
                    <a:pt x="80" y="8"/>
                    <a:pt x="78" y="11"/>
                  </a:cubicBezTo>
                  <a:cubicBezTo>
                    <a:pt x="76" y="10"/>
                    <a:pt x="75" y="10"/>
                    <a:pt x="73" y="10"/>
                  </a:cubicBezTo>
                  <a:cubicBezTo>
                    <a:pt x="71" y="9"/>
                    <a:pt x="69" y="9"/>
                    <a:pt x="68" y="9"/>
                  </a:cubicBezTo>
                  <a:cubicBezTo>
                    <a:pt x="67" y="6"/>
                    <a:pt x="66" y="3"/>
                    <a:pt x="65" y="0"/>
                  </a:cubicBezTo>
                  <a:cubicBezTo>
                    <a:pt x="60" y="0"/>
                    <a:pt x="54" y="1"/>
                    <a:pt x="49" y="2"/>
                  </a:cubicBezTo>
                  <a:cubicBezTo>
                    <a:pt x="49" y="6"/>
                    <a:pt x="48" y="9"/>
                    <a:pt x="49" y="12"/>
                  </a:cubicBezTo>
                  <a:cubicBezTo>
                    <a:pt x="44" y="14"/>
                    <a:pt x="44" y="14"/>
                    <a:pt x="44" y="14"/>
                  </a:cubicBezTo>
                  <a:cubicBezTo>
                    <a:pt x="39" y="16"/>
                    <a:pt x="39" y="16"/>
                    <a:pt x="39" y="16"/>
                  </a:cubicBezTo>
                  <a:cubicBezTo>
                    <a:pt x="37" y="14"/>
                    <a:pt x="34" y="12"/>
                    <a:pt x="32" y="9"/>
                  </a:cubicBezTo>
                  <a:cubicBezTo>
                    <a:pt x="27" y="12"/>
                    <a:pt x="23" y="16"/>
                    <a:pt x="19" y="19"/>
                  </a:cubicBezTo>
                  <a:cubicBezTo>
                    <a:pt x="20" y="22"/>
                    <a:pt x="22" y="25"/>
                    <a:pt x="24" y="28"/>
                  </a:cubicBezTo>
                  <a:cubicBezTo>
                    <a:pt x="23" y="29"/>
                    <a:pt x="21" y="30"/>
                    <a:pt x="20" y="32"/>
                  </a:cubicBezTo>
                  <a:cubicBezTo>
                    <a:pt x="19" y="33"/>
                    <a:pt x="18" y="35"/>
                    <a:pt x="17" y="36"/>
                  </a:cubicBezTo>
                  <a:cubicBezTo>
                    <a:pt x="14" y="35"/>
                    <a:pt x="11" y="35"/>
                    <a:pt x="8" y="34"/>
                  </a:cubicBezTo>
                  <a:cubicBezTo>
                    <a:pt x="5" y="39"/>
                    <a:pt x="3" y="44"/>
                    <a:pt x="2" y="49"/>
                  </a:cubicBezTo>
                  <a:cubicBezTo>
                    <a:pt x="5" y="51"/>
                    <a:pt x="7" y="52"/>
                    <a:pt x="10" y="54"/>
                  </a:cubicBezTo>
                  <a:cubicBezTo>
                    <a:pt x="10" y="56"/>
                    <a:pt x="10" y="57"/>
                    <a:pt x="9" y="59"/>
                  </a:cubicBezTo>
                  <a:cubicBezTo>
                    <a:pt x="9" y="61"/>
                    <a:pt x="9" y="63"/>
                    <a:pt x="9" y="64"/>
                  </a:cubicBezTo>
                  <a:cubicBezTo>
                    <a:pt x="6" y="65"/>
                    <a:pt x="3" y="66"/>
                    <a:pt x="0" y="67"/>
                  </a:cubicBezTo>
                  <a:cubicBezTo>
                    <a:pt x="0" y="73"/>
                    <a:pt x="0" y="78"/>
                    <a:pt x="2" y="83"/>
                  </a:cubicBezTo>
                  <a:cubicBezTo>
                    <a:pt x="5" y="84"/>
                    <a:pt x="8" y="84"/>
                    <a:pt x="11" y="83"/>
                  </a:cubicBezTo>
                  <a:cubicBezTo>
                    <a:pt x="13" y="88"/>
                    <a:pt x="13" y="88"/>
                    <a:pt x="13" y="88"/>
                  </a:cubicBezTo>
                  <a:cubicBezTo>
                    <a:pt x="15" y="93"/>
                    <a:pt x="15" y="93"/>
                    <a:pt x="15" y="93"/>
                  </a:cubicBezTo>
                  <a:cubicBezTo>
                    <a:pt x="13" y="95"/>
                    <a:pt x="11" y="98"/>
                    <a:pt x="9" y="100"/>
                  </a:cubicBezTo>
                  <a:cubicBezTo>
                    <a:pt x="12" y="105"/>
                    <a:pt x="15" y="109"/>
                    <a:pt x="19" y="113"/>
                  </a:cubicBezTo>
                  <a:cubicBezTo>
                    <a:pt x="22" y="112"/>
                    <a:pt x="25" y="110"/>
                    <a:pt x="27" y="108"/>
                  </a:cubicBezTo>
                  <a:cubicBezTo>
                    <a:pt x="29" y="109"/>
                    <a:pt x="30" y="111"/>
                    <a:pt x="31" y="112"/>
                  </a:cubicBezTo>
                  <a:cubicBezTo>
                    <a:pt x="33" y="113"/>
                    <a:pt x="34" y="114"/>
                    <a:pt x="36" y="115"/>
                  </a:cubicBezTo>
                  <a:cubicBezTo>
                    <a:pt x="35" y="118"/>
                    <a:pt x="34" y="121"/>
                    <a:pt x="33" y="124"/>
                  </a:cubicBezTo>
                  <a:cubicBezTo>
                    <a:pt x="38" y="127"/>
                    <a:pt x="43" y="129"/>
                    <a:pt x="49" y="130"/>
                  </a:cubicBezTo>
                  <a:cubicBezTo>
                    <a:pt x="50" y="127"/>
                    <a:pt x="52" y="125"/>
                    <a:pt x="53" y="122"/>
                  </a:cubicBezTo>
                  <a:cubicBezTo>
                    <a:pt x="55" y="122"/>
                    <a:pt x="57" y="123"/>
                    <a:pt x="59" y="123"/>
                  </a:cubicBezTo>
                  <a:cubicBezTo>
                    <a:pt x="60" y="123"/>
                    <a:pt x="62" y="123"/>
                    <a:pt x="64" y="123"/>
                  </a:cubicBezTo>
                  <a:cubicBezTo>
                    <a:pt x="65" y="126"/>
                    <a:pt x="66" y="130"/>
                    <a:pt x="67" y="132"/>
                  </a:cubicBezTo>
                  <a:cubicBezTo>
                    <a:pt x="72" y="132"/>
                    <a:pt x="78" y="132"/>
                    <a:pt x="83" y="130"/>
                  </a:cubicBezTo>
                  <a:cubicBezTo>
                    <a:pt x="83" y="127"/>
                    <a:pt x="83" y="124"/>
                    <a:pt x="83" y="121"/>
                  </a:cubicBezTo>
                  <a:cubicBezTo>
                    <a:pt x="88" y="119"/>
                    <a:pt x="88" y="119"/>
                    <a:pt x="88" y="119"/>
                  </a:cubicBezTo>
                  <a:cubicBezTo>
                    <a:pt x="93" y="117"/>
                    <a:pt x="93" y="117"/>
                    <a:pt x="93" y="117"/>
                  </a:cubicBezTo>
                  <a:cubicBezTo>
                    <a:pt x="95" y="119"/>
                    <a:pt x="97" y="121"/>
                    <a:pt x="100" y="123"/>
                  </a:cubicBezTo>
                  <a:cubicBezTo>
                    <a:pt x="104" y="121"/>
                    <a:pt x="109" y="117"/>
                    <a:pt x="113" y="113"/>
                  </a:cubicBezTo>
                  <a:cubicBezTo>
                    <a:pt x="111" y="110"/>
                    <a:pt x="109" y="108"/>
                    <a:pt x="108" y="105"/>
                  </a:cubicBezTo>
                  <a:cubicBezTo>
                    <a:pt x="109" y="103"/>
                    <a:pt x="110" y="102"/>
                    <a:pt x="111" y="101"/>
                  </a:cubicBezTo>
                  <a:cubicBezTo>
                    <a:pt x="112" y="99"/>
                    <a:pt x="113" y="98"/>
                    <a:pt x="114" y="96"/>
                  </a:cubicBezTo>
                  <a:cubicBezTo>
                    <a:pt x="117" y="97"/>
                    <a:pt x="120" y="98"/>
                    <a:pt x="123" y="99"/>
                  </a:cubicBezTo>
                  <a:cubicBezTo>
                    <a:pt x="126" y="94"/>
                    <a:pt x="128" y="89"/>
                    <a:pt x="130" y="83"/>
                  </a:cubicBezTo>
                  <a:cubicBezTo>
                    <a:pt x="127" y="82"/>
                    <a:pt x="124" y="80"/>
                    <a:pt x="121" y="79"/>
                  </a:cubicBezTo>
                  <a:cubicBezTo>
                    <a:pt x="122" y="77"/>
                    <a:pt x="122" y="75"/>
                    <a:pt x="122" y="73"/>
                  </a:cubicBezTo>
                  <a:cubicBezTo>
                    <a:pt x="123" y="72"/>
                    <a:pt x="123" y="70"/>
                    <a:pt x="123" y="68"/>
                  </a:cubicBezTo>
                  <a:cubicBezTo>
                    <a:pt x="126" y="67"/>
                    <a:pt x="129" y="67"/>
                    <a:pt x="132" y="66"/>
                  </a:cubicBezTo>
                  <a:cubicBezTo>
                    <a:pt x="132" y="60"/>
                    <a:pt x="131" y="54"/>
                    <a:pt x="130" y="49"/>
                  </a:cubicBezTo>
                  <a:cubicBezTo>
                    <a:pt x="126" y="49"/>
                    <a:pt x="123" y="49"/>
                    <a:pt x="120" y="49"/>
                  </a:cubicBezTo>
                  <a:lnTo>
                    <a:pt x="118" y="44"/>
                  </a:lnTo>
                  <a:close/>
                  <a:moveTo>
                    <a:pt x="91" y="86"/>
                  </a:moveTo>
                  <a:cubicBezTo>
                    <a:pt x="88" y="90"/>
                    <a:pt x="83" y="94"/>
                    <a:pt x="78" y="96"/>
                  </a:cubicBezTo>
                  <a:cubicBezTo>
                    <a:pt x="73" y="98"/>
                    <a:pt x="67" y="99"/>
                    <a:pt x="62" y="98"/>
                  </a:cubicBezTo>
                  <a:cubicBezTo>
                    <a:pt x="56" y="97"/>
                    <a:pt x="51" y="95"/>
                    <a:pt x="46" y="92"/>
                  </a:cubicBezTo>
                  <a:cubicBezTo>
                    <a:pt x="42" y="89"/>
                    <a:pt x="38" y="84"/>
                    <a:pt x="36" y="79"/>
                  </a:cubicBezTo>
                  <a:cubicBezTo>
                    <a:pt x="34" y="74"/>
                    <a:pt x="33" y="68"/>
                    <a:pt x="34" y="62"/>
                  </a:cubicBezTo>
                  <a:cubicBezTo>
                    <a:pt x="35" y="57"/>
                    <a:pt x="37" y="51"/>
                    <a:pt x="40" y="47"/>
                  </a:cubicBezTo>
                  <a:cubicBezTo>
                    <a:pt x="44" y="42"/>
                    <a:pt x="48" y="39"/>
                    <a:pt x="53" y="37"/>
                  </a:cubicBezTo>
                  <a:cubicBezTo>
                    <a:pt x="59" y="35"/>
                    <a:pt x="64" y="34"/>
                    <a:pt x="70" y="34"/>
                  </a:cubicBezTo>
                  <a:cubicBezTo>
                    <a:pt x="75" y="35"/>
                    <a:pt x="81" y="37"/>
                    <a:pt x="85" y="41"/>
                  </a:cubicBezTo>
                  <a:cubicBezTo>
                    <a:pt x="90" y="44"/>
                    <a:pt x="93" y="49"/>
                    <a:pt x="95" y="54"/>
                  </a:cubicBezTo>
                  <a:cubicBezTo>
                    <a:pt x="97" y="59"/>
                    <a:pt x="98" y="65"/>
                    <a:pt x="98" y="70"/>
                  </a:cubicBezTo>
                  <a:cubicBezTo>
                    <a:pt x="97" y="76"/>
                    <a:pt x="95" y="81"/>
                    <a:pt x="91"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64" name="Freeform 7"/>
            <p:cNvSpPr>
              <a:spLocks noEditPoints="1"/>
            </p:cNvSpPr>
            <p:nvPr/>
          </p:nvSpPr>
          <p:spPr bwMode="auto">
            <a:xfrm>
              <a:off x="11107738" y="2982913"/>
              <a:ext cx="247650" cy="249237"/>
            </a:xfrm>
            <a:custGeom>
              <a:avLst/>
              <a:gdLst>
                <a:gd name="T0" fmla="*/ 60 w 65"/>
                <a:gd name="T1" fmla="*/ 30 h 65"/>
                <a:gd name="T2" fmla="*/ 63 w 65"/>
                <a:gd name="T3" fmla="*/ 20 h 65"/>
                <a:gd name="T4" fmla="*/ 57 w 65"/>
                <a:gd name="T5" fmla="*/ 18 h 65"/>
                <a:gd name="T6" fmla="*/ 58 w 65"/>
                <a:gd name="T7" fmla="*/ 12 h 65"/>
                <a:gd name="T8" fmla="*/ 49 w 65"/>
                <a:gd name="T9" fmla="*/ 9 h 65"/>
                <a:gd name="T10" fmla="*/ 44 w 65"/>
                <a:gd name="T11" fmla="*/ 6 h 65"/>
                <a:gd name="T12" fmla="*/ 37 w 65"/>
                <a:gd name="T13" fmla="*/ 0 h 65"/>
                <a:gd name="T14" fmla="*/ 32 w 65"/>
                <a:gd name="T15" fmla="*/ 4 h 65"/>
                <a:gd name="T16" fmla="*/ 28 w 65"/>
                <a:gd name="T17" fmla="*/ 0 h 65"/>
                <a:gd name="T18" fmla="*/ 20 w 65"/>
                <a:gd name="T19" fmla="*/ 6 h 65"/>
                <a:gd name="T20" fmla="*/ 16 w 65"/>
                <a:gd name="T21" fmla="*/ 9 h 65"/>
                <a:gd name="T22" fmla="*/ 6 w 65"/>
                <a:gd name="T23" fmla="*/ 12 h 65"/>
                <a:gd name="T24" fmla="*/ 8 w 65"/>
                <a:gd name="T25" fmla="*/ 18 h 65"/>
                <a:gd name="T26" fmla="*/ 2 w 65"/>
                <a:gd name="T27" fmla="*/ 20 h 65"/>
                <a:gd name="T28" fmla="*/ 4 w 65"/>
                <a:gd name="T29" fmla="*/ 30 h 65"/>
                <a:gd name="T30" fmla="*/ 4 w 65"/>
                <a:gd name="T31" fmla="*/ 35 h 65"/>
                <a:gd name="T32" fmla="*/ 2 w 65"/>
                <a:gd name="T33" fmla="*/ 45 h 65"/>
                <a:gd name="T34" fmla="*/ 8 w 65"/>
                <a:gd name="T35" fmla="*/ 46 h 65"/>
                <a:gd name="T36" fmla="*/ 6 w 65"/>
                <a:gd name="T37" fmla="*/ 52 h 65"/>
                <a:gd name="T38" fmla="*/ 16 w 65"/>
                <a:gd name="T39" fmla="*/ 55 h 65"/>
                <a:gd name="T40" fmla="*/ 20 w 65"/>
                <a:gd name="T41" fmla="*/ 58 h 65"/>
                <a:gd name="T42" fmla="*/ 28 w 65"/>
                <a:gd name="T43" fmla="*/ 65 h 65"/>
                <a:gd name="T44" fmla="*/ 32 w 65"/>
                <a:gd name="T45" fmla="*/ 61 h 65"/>
                <a:gd name="T46" fmla="*/ 37 w 65"/>
                <a:gd name="T47" fmla="*/ 65 h 65"/>
                <a:gd name="T48" fmla="*/ 44 w 65"/>
                <a:gd name="T49" fmla="*/ 58 h 65"/>
                <a:gd name="T50" fmla="*/ 49 w 65"/>
                <a:gd name="T51" fmla="*/ 55 h 65"/>
                <a:gd name="T52" fmla="*/ 58 w 65"/>
                <a:gd name="T53" fmla="*/ 52 h 65"/>
                <a:gd name="T54" fmla="*/ 57 w 65"/>
                <a:gd name="T55" fmla="*/ 46 h 65"/>
                <a:gd name="T56" fmla="*/ 63 w 65"/>
                <a:gd name="T57" fmla="*/ 45 h 65"/>
                <a:gd name="T58" fmla="*/ 60 w 65"/>
                <a:gd name="T59" fmla="*/ 35 h 65"/>
                <a:gd name="T60" fmla="*/ 40 w 65"/>
                <a:gd name="T61" fmla="*/ 46 h 65"/>
                <a:gd name="T62" fmla="*/ 24 w 65"/>
                <a:gd name="T63" fmla="*/ 46 h 65"/>
                <a:gd name="T64" fmla="*/ 16 w 65"/>
                <a:gd name="T65" fmla="*/ 32 h 65"/>
                <a:gd name="T66" fmla="*/ 24 w 65"/>
                <a:gd name="T67" fmla="*/ 18 h 65"/>
                <a:gd name="T68" fmla="*/ 40 w 65"/>
                <a:gd name="T69" fmla="*/ 18 h 65"/>
                <a:gd name="T70" fmla="*/ 48 w 65"/>
                <a:gd name="T71" fmla="*/ 32 h 65"/>
                <a:gd name="T72" fmla="*/ 40 w 65"/>
                <a:gd name="T73"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65">
                  <a:moveTo>
                    <a:pt x="61" y="32"/>
                  </a:moveTo>
                  <a:cubicBezTo>
                    <a:pt x="60" y="30"/>
                    <a:pt x="60" y="30"/>
                    <a:pt x="60" y="30"/>
                  </a:cubicBezTo>
                  <a:cubicBezTo>
                    <a:pt x="62" y="29"/>
                    <a:pt x="63" y="28"/>
                    <a:pt x="65" y="28"/>
                  </a:cubicBezTo>
                  <a:cubicBezTo>
                    <a:pt x="64" y="25"/>
                    <a:pt x="64" y="22"/>
                    <a:pt x="63" y="20"/>
                  </a:cubicBezTo>
                  <a:cubicBezTo>
                    <a:pt x="61" y="20"/>
                    <a:pt x="60" y="20"/>
                    <a:pt x="58" y="20"/>
                  </a:cubicBezTo>
                  <a:cubicBezTo>
                    <a:pt x="58" y="20"/>
                    <a:pt x="57" y="19"/>
                    <a:pt x="57" y="18"/>
                  </a:cubicBezTo>
                  <a:cubicBezTo>
                    <a:pt x="56" y="17"/>
                    <a:pt x="56" y="16"/>
                    <a:pt x="55" y="16"/>
                  </a:cubicBezTo>
                  <a:cubicBezTo>
                    <a:pt x="56" y="15"/>
                    <a:pt x="57" y="13"/>
                    <a:pt x="58" y="12"/>
                  </a:cubicBezTo>
                  <a:cubicBezTo>
                    <a:pt x="57" y="10"/>
                    <a:pt x="55" y="8"/>
                    <a:pt x="52" y="6"/>
                  </a:cubicBezTo>
                  <a:cubicBezTo>
                    <a:pt x="51" y="7"/>
                    <a:pt x="50" y="8"/>
                    <a:pt x="49" y="9"/>
                  </a:cubicBezTo>
                  <a:cubicBezTo>
                    <a:pt x="48" y="8"/>
                    <a:pt x="47" y="8"/>
                    <a:pt x="46" y="8"/>
                  </a:cubicBezTo>
                  <a:cubicBezTo>
                    <a:pt x="46" y="7"/>
                    <a:pt x="45" y="7"/>
                    <a:pt x="44" y="6"/>
                  </a:cubicBezTo>
                  <a:cubicBezTo>
                    <a:pt x="44" y="5"/>
                    <a:pt x="44" y="3"/>
                    <a:pt x="45" y="2"/>
                  </a:cubicBezTo>
                  <a:cubicBezTo>
                    <a:pt x="42" y="1"/>
                    <a:pt x="39" y="0"/>
                    <a:pt x="37" y="0"/>
                  </a:cubicBezTo>
                  <a:cubicBezTo>
                    <a:pt x="36" y="1"/>
                    <a:pt x="35" y="2"/>
                    <a:pt x="35" y="4"/>
                  </a:cubicBezTo>
                  <a:cubicBezTo>
                    <a:pt x="32" y="4"/>
                    <a:pt x="32" y="4"/>
                    <a:pt x="32" y="4"/>
                  </a:cubicBezTo>
                  <a:cubicBezTo>
                    <a:pt x="30" y="4"/>
                    <a:pt x="30" y="4"/>
                    <a:pt x="30" y="4"/>
                  </a:cubicBezTo>
                  <a:cubicBezTo>
                    <a:pt x="29" y="2"/>
                    <a:pt x="28" y="1"/>
                    <a:pt x="28" y="0"/>
                  </a:cubicBezTo>
                  <a:cubicBezTo>
                    <a:pt x="25" y="0"/>
                    <a:pt x="22" y="1"/>
                    <a:pt x="20" y="2"/>
                  </a:cubicBezTo>
                  <a:cubicBezTo>
                    <a:pt x="20" y="3"/>
                    <a:pt x="20" y="5"/>
                    <a:pt x="20" y="6"/>
                  </a:cubicBezTo>
                  <a:cubicBezTo>
                    <a:pt x="20" y="7"/>
                    <a:pt x="19" y="7"/>
                    <a:pt x="18" y="8"/>
                  </a:cubicBezTo>
                  <a:cubicBezTo>
                    <a:pt x="17" y="8"/>
                    <a:pt x="16" y="8"/>
                    <a:pt x="16" y="9"/>
                  </a:cubicBezTo>
                  <a:cubicBezTo>
                    <a:pt x="15" y="8"/>
                    <a:pt x="13" y="7"/>
                    <a:pt x="12" y="6"/>
                  </a:cubicBezTo>
                  <a:cubicBezTo>
                    <a:pt x="10" y="8"/>
                    <a:pt x="8" y="10"/>
                    <a:pt x="6" y="12"/>
                  </a:cubicBezTo>
                  <a:cubicBezTo>
                    <a:pt x="7" y="13"/>
                    <a:pt x="8" y="15"/>
                    <a:pt x="9" y="16"/>
                  </a:cubicBezTo>
                  <a:cubicBezTo>
                    <a:pt x="8" y="16"/>
                    <a:pt x="8" y="17"/>
                    <a:pt x="8" y="18"/>
                  </a:cubicBezTo>
                  <a:cubicBezTo>
                    <a:pt x="7" y="19"/>
                    <a:pt x="7" y="20"/>
                    <a:pt x="6" y="20"/>
                  </a:cubicBezTo>
                  <a:cubicBezTo>
                    <a:pt x="5" y="20"/>
                    <a:pt x="3" y="20"/>
                    <a:pt x="2" y="20"/>
                  </a:cubicBezTo>
                  <a:cubicBezTo>
                    <a:pt x="1" y="22"/>
                    <a:pt x="0" y="25"/>
                    <a:pt x="0" y="28"/>
                  </a:cubicBezTo>
                  <a:cubicBezTo>
                    <a:pt x="1" y="28"/>
                    <a:pt x="2" y="29"/>
                    <a:pt x="4" y="30"/>
                  </a:cubicBezTo>
                  <a:cubicBezTo>
                    <a:pt x="4" y="32"/>
                    <a:pt x="4" y="32"/>
                    <a:pt x="4" y="32"/>
                  </a:cubicBezTo>
                  <a:cubicBezTo>
                    <a:pt x="4" y="35"/>
                    <a:pt x="4" y="35"/>
                    <a:pt x="4" y="35"/>
                  </a:cubicBezTo>
                  <a:cubicBezTo>
                    <a:pt x="2" y="35"/>
                    <a:pt x="1" y="36"/>
                    <a:pt x="0" y="37"/>
                  </a:cubicBezTo>
                  <a:cubicBezTo>
                    <a:pt x="0" y="39"/>
                    <a:pt x="1" y="42"/>
                    <a:pt x="2" y="45"/>
                  </a:cubicBezTo>
                  <a:cubicBezTo>
                    <a:pt x="3" y="44"/>
                    <a:pt x="5" y="44"/>
                    <a:pt x="6" y="44"/>
                  </a:cubicBezTo>
                  <a:cubicBezTo>
                    <a:pt x="7" y="45"/>
                    <a:pt x="7" y="46"/>
                    <a:pt x="8" y="46"/>
                  </a:cubicBezTo>
                  <a:cubicBezTo>
                    <a:pt x="8" y="47"/>
                    <a:pt x="8" y="48"/>
                    <a:pt x="9" y="49"/>
                  </a:cubicBezTo>
                  <a:cubicBezTo>
                    <a:pt x="8" y="50"/>
                    <a:pt x="7" y="51"/>
                    <a:pt x="6" y="52"/>
                  </a:cubicBezTo>
                  <a:cubicBezTo>
                    <a:pt x="8" y="55"/>
                    <a:pt x="10" y="56"/>
                    <a:pt x="12" y="58"/>
                  </a:cubicBezTo>
                  <a:cubicBezTo>
                    <a:pt x="13" y="57"/>
                    <a:pt x="15" y="56"/>
                    <a:pt x="16" y="55"/>
                  </a:cubicBezTo>
                  <a:cubicBezTo>
                    <a:pt x="16" y="56"/>
                    <a:pt x="17" y="56"/>
                    <a:pt x="18" y="57"/>
                  </a:cubicBezTo>
                  <a:cubicBezTo>
                    <a:pt x="19" y="57"/>
                    <a:pt x="20" y="58"/>
                    <a:pt x="20" y="58"/>
                  </a:cubicBezTo>
                  <a:cubicBezTo>
                    <a:pt x="20" y="59"/>
                    <a:pt x="20" y="61"/>
                    <a:pt x="20" y="63"/>
                  </a:cubicBezTo>
                  <a:cubicBezTo>
                    <a:pt x="22" y="64"/>
                    <a:pt x="25" y="64"/>
                    <a:pt x="28" y="65"/>
                  </a:cubicBezTo>
                  <a:cubicBezTo>
                    <a:pt x="28" y="63"/>
                    <a:pt x="29" y="62"/>
                    <a:pt x="30" y="60"/>
                  </a:cubicBezTo>
                  <a:cubicBezTo>
                    <a:pt x="32" y="61"/>
                    <a:pt x="32" y="61"/>
                    <a:pt x="32" y="61"/>
                  </a:cubicBezTo>
                  <a:cubicBezTo>
                    <a:pt x="35" y="60"/>
                    <a:pt x="35" y="60"/>
                    <a:pt x="35" y="60"/>
                  </a:cubicBezTo>
                  <a:cubicBezTo>
                    <a:pt x="35" y="62"/>
                    <a:pt x="36" y="63"/>
                    <a:pt x="37" y="65"/>
                  </a:cubicBezTo>
                  <a:cubicBezTo>
                    <a:pt x="39" y="64"/>
                    <a:pt x="42" y="64"/>
                    <a:pt x="45" y="63"/>
                  </a:cubicBezTo>
                  <a:cubicBezTo>
                    <a:pt x="44" y="61"/>
                    <a:pt x="44" y="59"/>
                    <a:pt x="44" y="58"/>
                  </a:cubicBezTo>
                  <a:cubicBezTo>
                    <a:pt x="45" y="58"/>
                    <a:pt x="46" y="57"/>
                    <a:pt x="46" y="57"/>
                  </a:cubicBezTo>
                  <a:cubicBezTo>
                    <a:pt x="47" y="56"/>
                    <a:pt x="48" y="56"/>
                    <a:pt x="49" y="55"/>
                  </a:cubicBezTo>
                  <a:cubicBezTo>
                    <a:pt x="50" y="56"/>
                    <a:pt x="51" y="57"/>
                    <a:pt x="52" y="58"/>
                  </a:cubicBezTo>
                  <a:cubicBezTo>
                    <a:pt x="55" y="56"/>
                    <a:pt x="57" y="55"/>
                    <a:pt x="58" y="52"/>
                  </a:cubicBezTo>
                  <a:cubicBezTo>
                    <a:pt x="57" y="51"/>
                    <a:pt x="56" y="50"/>
                    <a:pt x="55" y="49"/>
                  </a:cubicBezTo>
                  <a:cubicBezTo>
                    <a:pt x="56" y="48"/>
                    <a:pt x="56" y="47"/>
                    <a:pt x="57" y="46"/>
                  </a:cubicBezTo>
                  <a:cubicBezTo>
                    <a:pt x="57" y="46"/>
                    <a:pt x="58" y="45"/>
                    <a:pt x="58" y="44"/>
                  </a:cubicBezTo>
                  <a:cubicBezTo>
                    <a:pt x="60" y="44"/>
                    <a:pt x="61" y="44"/>
                    <a:pt x="63" y="45"/>
                  </a:cubicBezTo>
                  <a:cubicBezTo>
                    <a:pt x="64" y="42"/>
                    <a:pt x="64" y="39"/>
                    <a:pt x="65" y="37"/>
                  </a:cubicBezTo>
                  <a:cubicBezTo>
                    <a:pt x="63" y="36"/>
                    <a:pt x="62" y="35"/>
                    <a:pt x="60" y="35"/>
                  </a:cubicBezTo>
                  <a:lnTo>
                    <a:pt x="61" y="32"/>
                  </a:lnTo>
                  <a:close/>
                  <a:moveTo>
                    <a:pt x="40" y="46"/>
                  </a:moveTo>
                  <a:cubicBezTo>
                    <a:pt x="38" y="47"/>
                    <a:pt x="35" y="48"/>
                    <a:pt x="32" y="48"/>
                  </a:cubicBezTo>
                  <a:cubicBezTo>
                    <a:pt x="29" y="48"/>
                    <a:pt x="27" y="47"/>
                    <a:pt x="24" y="46"/>
                  </a:cubicBezTo>
                  <a:cubicBezTo>
                    <a:pt x="22" y="45"/>
                    <a:pt x="20" y="43"/>
                    <a:pt x="18" y="40"/>
                  </a:cubicBezTo>
                  <a:cubicBezTo>
                    <a:pt x="17" y="38"/>
                    <a:pt x="16" y="35"/>
                    <a:pt x="16" y="32"/>
                  </a:cubicBezTo>
                  <a:cubicBezTo>
                    <a:pt x="16" y="29"/>
                    <a:pt x="17" y="27"/>
                    <a:pt x="18" y="24"/>
                  </a:cubicBezTo>
                  <a:cubicBezTo>
                    <a:pt x="20" y="22"/>
                    <a:pt x="22" y="20"/>
                    <a:pt x="24" y="18"/>
                  </a:cubicBezTo>
                  <a:cubicBezTo>
                    <a:pt x="27" y="17"/>
                    <a:pt x="29" y="16"/>
                    <a:pt x="32" y="16"/>
                  </a:cubicBezTo>
                  <a:cubicBezTo>
                    <a:pt x="35" y="16"/>
                    <a:pt x="38" y="17"/>
                    <a:pt x="40" y="18"/>
                  </a:cubicBezTo>
                  <a:cubicBezTo>
                    <a:pt x="43" y="20"/>
                    <a:pt x="45" y="22"/>
                    <a:pt x="46" y="24"/>
                  </a:cubicBezTo>
                  <a:cubicBezTo>
                    <a:pt x="47" y="27"/>
                    <a:pt x="48" y="29"/>
                    <a:pt x="48" y="32"/>
                  </a:cubicBezTo>
                  <a:cubicBezTo>
                    <a:pt x="48" y="35"/>
                    <a:pt x="47" y="38"/>
                    <a:pt x="46" y="40"/>
                  </a:cubicBezTo>
                  <a:cubicBezTo>
                    <a:pt x="45" y="43"/>
                    <a:pt x="43" y="45"/>
                    <a:pt x="40"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
        <p:nvSpPr>
          <p:cNvPr id="65" name="Oval 52"/>
          <p:cNvSpPr/>
          <p:nvPr/>
        </p:nvSpPr>
        <p:spPr>
          <a:xfrm>
            <a:off x="7753053" y="4557658"/>
            <a:ext cx="540000" cy="5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66" name="Group 53"/>
          <p:cNvGrpSpPr/>
          <p:nvPr/>
        </p:nvGrpSpPr>
        <p:grpSpPr>
          <a:xfrm>
            <a:off x="7850673" y="4653693"/>
            <a:ext cx="360000" cy="314569"/>
            <a:chOff x="9575800" y="4168775"/>
            <a:chExt cx="830263" cy="725488"/>
          </a:xfrm>
          <a:solidFill>
            <a:schemeClr val="bg2"/>
          </a:solidFill>
          <a:effectLst/>
        </p:grpSpPr>
        <p:sp>
          <p:nvSpPr>
            <p:cNvPr id="67" name="Freeform 19"/>
            <p:cNvSpPr>
              <a:spLocks noEditPoints="1"/>
            </p:cNvSpPr>
            <p:nvPr/>
          </p:nvSpPr>
          <p:spPr bwMode="auto">
            <a:xfrm>
              <a:off x="9575800" y="4168775"/>
              <a:ext cx="830263" cy="725488"/>
            </a:xfrm>
            <a:custGeom>
              <a:avLst/>
              <a:gdLst>
                <a:gd name="T0" fmla="*/ 234 w 267"/>
                <a:gd name="T1" fmla="*/ 42 h 233"/>
                <a:gd name="T2" fmla="*/ 197 w 267"/>
                <a:gd name="T3" fmla="*/ 42 h 233"/>
                <a:gd name="T4" fmla="*/ 145 w 267"/>
                <a:gd name="T5" fmla="*/ 12 h 233"/>
                <a:gd name="T6" fmla="*/ 145 w 267"/>
                <a:gd name="T7" fmla="*/ 11 h 233"/>
                <a:gd name="T8" fmla="*/ 134 w 267"/>
                <a:gd name="T9" fmla="*/ 0 h 233"/>
                <a:gd name="T10" fmla="*/ 122 w 267"/>
                <a:gd name="T11" fmla="*/ 11 h 233"/>
                <a:gd name="T12" fmla="*/ 122 w 267"/>
                <a:gd name="T13" fmla="*/ 11 h 233"/>
                <a:gd name="T14" fmla="*/ 70 w 267"/>
                <a:gd name="T15" fmla="*/ 42 h 233"/>
                <a:gd name="T16" fmla="*/ 34 w 267"/>
                <a:gd name="T17" fmla="*/ 42 h 233"/>
                <a:gd name="T18" fmla="*/ 0 w 267"/>
                <a:gd name="T19" fmla="*/ 76 h 233"/>
                <a:gd name="T20" fmla="*/ 0 w 267"/>
                <a:gd name="T21" fmla="*/ 200 h 233"/>
                <a:gd name="T22" fmla="*/ 34 w 267"/>
                <a:gd name="T23" fmla="*/ 233 h 233"/>
                <a:gd name="T24" fmla="*/ 234 w 267"/>
                <a:gd name="T25" fmla="*/ 233 h 233"/>
                <a:gd name="T26" fmla="*/ 267 w 267"/>
                <a:gd name="T27" fmla="*/ 200 h 233"/>
                <a:gd name="T28" fmla="*/ 267 w 267"/>
                <a:gd name="T29" fmla="*/ 76 h 233"/>
                <a:gd name="T30" fmla="*/ 234 w 267"/>
                <a:gd name="T31" fmla="*/ 42 h 233"/>
                <a:gd name="T32" fmla="*/ 123 w 267"/>
                <a:gd name="T33" fmla="*/ 16 h 233"/>
                <a:gd name="T34" fmla="*/ 134 w 267"/>
                <a:gd name="T35" fmla="*/ 23 h 233"/>
                <a:gd name="T36" fmla="*/ 144 w 267"/>
                <a:gd name="T37" fmla="*/ 16 h 233"/>
                <a:gd name="T38" fmla="*/ 189 w 267"/>
                <a:gd name="T39" fmla="*/ 42 h 233"/>
                <a:gd name="T40" fmla="*/ 78 w 267"/>
                <a:gd name="T41" fmla="*/ 42 h 233"/>
                <a:gd name="T42" fmla="*/ 123 w 267"/>
                <a:gd name="T43" fmla="*/ 16 h 233"/>
                <a:gd name="T44" fmla="*/ 247 w 267"/>
                <a:gd name="T45" fmla="*/ 200 h 233"/>
                <a:gd name="T46" fmla="*/ 234 w 267"/>
                <a:gd name="T47" fmla="*/ 213 h 233"/>
                <a:gd name="T48" fmla="*/ 34 w 267"/>
                <a:gd name="T49" fmla="*/ 213 h 233"/>
                <a:gd name="T50" fmla="*/ 20 w 267"/>
                <a:gd name="T51" fmla="*/ 200 h 233"/>
                <a:gd name="T52" fmla="*/ 20 w 267"/>
                <a:gd name="T53" fmla="*/ 76 h 233"/>
                <a:gd name="T54" fmla="*/ 34 w 267"/>
                <a:gd name="T55" fmla="*/ 62 h 233"/>
                <a:gd name="T56" fmla="*/ 234 w 267"/>
                <a:gd name="T57" fmla="*/ 62 h 233"/>
                <a:gd name="T58" fmla="*/ 247 w 267"/>
                <a:gd name="T59" fmla="*/ 76 h 233"/>
                <a:gd name="T60" fmla="*/ 247 w 267"/>
                <a:gd name="T61" fmla="*/ 20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7" h="233">
                  <a:moveTo>
                    <a:pt x="234" y="42"/>
                  </a:moveTo>
                  <a:cubicBezTo>
                    <a:pt x="197" y="42"/>
                    <a:pt x="197" y="42"/>
                    <a:pt x="197" y="42"/>
                  </a:cubicBezTo>
                  <a:cubicBezTo>
                    <a:pt x="145" y="12"/>
                    <a:pt x="145" y="12"/>
                    <a:pt x="145" y="12"/>
                  </a:cubicBezTo>
                  <a:cubicBezTo>
                    <a:pt x="145" y="11"/>
                    <a:pt x="145" y="11"/>
                    <a:pt x="145" y="11"/>
                  </a:cubicBezTo>
                  <a:cubicBezTo>
                    <a:pt x="145" y="5"/>
                    <a:pt x="140" y="0"/>
                    <a:pt x="134" y="0"/>
                  </a:cubicBezTo>
                  <a:cubicBezTo>
                    <a:pt x="127" y="0"/>
                    <a:pt x="122" y="5"/>
                    <a:pt x="122" y="11"/>
                  </a:cubicBezTo>
                  <a:cubicBezTo>
                    <a:pt x="122" y="11"/>
                    <a:pt x="122" y="11"/>
                    <a:pt x="122" y="11"/>
                  </a:cubicBezTo>
                  <a:cubicBezTo>
                    <a:pt x="70" y="42"/>
                    <a:pt x="70" y="42"/>
                    <a:pt x="70" y="42"/>
                  </a:cubicBezTo>
                  <a:cubicBezTo>
                    <a:pt x="34" y="42"/>
                    <a:pt x="34" y="42"/>
                    <a:pt x="34" y="42"/>
                  </a:cubicBezTo>
                  <a:cubicBezTo>
                    <a:pt x="15" y="42"/>
                    <a:pt x="0" y="57"/>
                    <a:pt x="0" y="76"/>
                  </a:cubicBezTo>
                  <a:cubicBezTo>
                    <a:pt x="0" y="200"/>
                    <a:pt x="0" y="200"/>
                    <a:pt x="0" y="200"/>
                  </a:cubicBezTo>
                  <a:cubicBezTo>
                    <a:pt x="0" y="218"/>
                    <a:pt x="15" y="233"/>
                    <a:pt x="34" y="233"/>
                  </a:cubicBezTo>
                  <a:cubicBezTo>
                    <a:pt x="234" y="233"/>
                    <a:pt x="234" y="233"/>
                    <a:pt x="234" y="233"/>
                  </a:cubicBezTo>
                  <a:cubicBezTo>
                    <a:pt x="252" y="233"/>
                    <a:pt x="267" y="218"/>
                    <a:pt x="267" y="200"/>
                  </a:cubicBezTo>
                  <a:cubicBezTo>
                    <a:pt x="267" y="76"/>
                    <a:pt x="267" y="76"/>
                    <a:pt x="267" y="76"/>
                  </a:cubicBezTo>
                  <a:cubicBezTo>
                    <a:pt x="267" y="57"/>
                    <a:pt x="252" y="42"/>
                    <a:pt x="234" y="42"/>
                  </a:cubicBezTo>
                  <a:close/>
                  <a:moveTo>
                    <a:pt x="123" y="16"/>
                  </a:moveTo>
                  <a:cubicBezTo>
                    <a:pt x="125" y="20"/>
                    <a:pt x="129" y="23"/>
                    <a:pt x="134" y="23"/>
                  </a:cubicBezTo>
                  <a:cubicBezTo>
                    <a:pt x="138" y="23"/>
                    <a:pt x="142" y="20"/>
                    <a:pt x="144" y="16"/>
                  </a:cubicBezTo>
                  <a:cubicBezTo>
                    <a:pt x="189" y="42"/>
                    <a:pt x="189" y="42"/>
                    <a:pt x="189" y="42"/>
                  </a:cubicBezTo>
                  <a:cubicBezTo>
                    <a:pt x="78" y="42"/>
                    <a:pt x="78" y="42"/>
                    <a:pt x="78" y="42"/>
                  </a:cubicBezTo>
                  <a:lnTo>
                    <a:pt x="123" y="16"/>
                  </a:lnTo>
                  <a:close/>
                  <a:moveTo>
                    <a:pt x="247" y="200"/>
                  </a:moveTo>
                  <a:cubicBezTo>
                    <a:pt x="247" y="207"/>
                    <a:pt x="241" y="213"/>
                    <a:pt x="234" y="213"/>
                  </a:cubicBezTo>
                  <a:cubicBezTo>
                    <a:pt x="34" y="213"/>
                    <a:pt x="34" y="213"/>
                    <a:pt x="34" y="213"/>
                  </a:cubicBezTo>
                  <a:cubicBezTo>
                    <a:pt x="26" y="213"/>
                    <a:pt x="20" y="207"/>
                    <a:pt x="20" y="200"/>
                  </a:cubicBezTo>
                  <a:cubicBezTo>
                    <a:pt x="20" y="76"/>
                    <a:pt x="20" y="76"/>
                    <a:pt x="20" y="76"/>
                  </a:cubicBezTo>
                  <a:cubicBezTo>
                    <a:pt x="20" y="68"/>
                    <a:pt x="26" y="62"/>
                    <a:pt x="34" y="62"/>
                  </a:cubicBezTo>
                  <a:cubicBezTo>
                    <a:pt x="234" y="62"/>
                    <a:pt x="234" y="62"/>
                    <a:pt x="234" y="62"/>
                  </a:cubicBezTo>
                  <a:cubicBezTo>
                    <a:pt x="241" y="62"/>
                    <a:pt x="247" y="68"/>
                    <a:pt x="247" y="76"/>
                  </a:cubicBezTo>
                  <a:lnTo>
                    <a:pt x="247" y="2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68" name="Freeform 20"/>
            <p:cNvSpPr/>
            <p:nvPr/>
          </p:nvSpPr>
          <p:spPr bwMode="auto">
            <a:xfrm>
              <a:off x="9961563" y="4535488"/>
              <a:ext cx="317500" cy="242888"/>
            </a:xfrm>
            <a:custGeom>
              <a:avLst/>
              <a:gdLst>
                <a:gd name="T0" fmla="*/ 200 w 200"/>
                <a:gd name="T1" fmla="*/ 153 h 153"/>
                <a:gd name="T2" fmla="*/ 200 w 200"/>
                <a:gd name="T3" fmla="*/ 0 h 153"/>
                <a:gd name="T4" fmla="*/ 0 w 200"/>
                <a:gd name="T5" fmla="*/ 153 h 153"/>
                <a:gd name="T6" fmla="*/ 200 w 200"/>
                <a:gd name="T7" fmla="*/ 153 h 153"/>
              </a:gdLst>
              <a:ahLst/>
              <a:cxnLst>
                <a:cxn ang="0">
                  <a:pos x="T0" y="T1"/>
                </a:cxn>
                <a:cxn ang="0">
                  <a:pos x="T2" y="T3"/>
                </a:cxn>
                <a:cxn ang="0">
                  <a:pos x="T4" y="T5"/>
                </a:cxn>
                <a:cxn ang="0">
                  <a:pos x="T6" y="T7"/>
                </a:cxn>
              </a:cxnLst>
              <a:rect l="0" t="0" r="r" b="b"/>
              <a:pathLst>
                <a:path w="200" h="153">
                  <a:moveTo>
                    <a:pt x="200" y="153"/>
                  </a:moveTo>
                  <a:lnTo>
                    <a:pt x="200" y="0"/>
                  </a:lnTo>
                  <a:lnTo>
                    <a:pt x="0" y="153"/>
                  </a:lnTo>
                  <a:lnTo>
                    <a:pt x="200"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69" name="Freeform 21"/>
            <p:cNvSpPr/>
            <p:nvPr/>
          </p:nvSpPr>
          <p:spPr bwMode="auto">
            <a:xfrm>
              <a:off x="9880600" y="4418013"/>
              <a:ext cx="438150" cy="346075"/>
            </a:xfrm>
            <a:custGeom>
              <a:avLst/>
              <a:gdLst>
                <a:gd name="T0" fmla="*/ 114 w 141"/>
                <a:gd name="T1" fmla="*/ 13 h 111"/>
                <a:gd name="T2" fmla="*/ 4 w 141"/>
                <a:gd name="T3" fmla="*/ 96 h 111"/>
                <a:gd name="T4" fmla="*/ 3 w 141"/>
                <a:gd name="T5" fmla="*/ 107 h 111"/>
                <a:gd name="T6" fmla="*/ 10 w 141"/>
                <a:gd name="T7" fmla="*/ 111 h 111"/>
                <a:gd name="T8" fmla="*/ 15 w 141"/>
                <a:gd name="T9" fmla="*/ 109 h 111"/>
                <a:gd name="T10" fmla="*/ 124 w 141"/>
                <a:gd name="T11" fmla="*/ 24 h 111"/>
                <a:gd name="T12" fmla="*/ 129 w 141"/>
                <a:gd name="T13" fmla="*/ 29 h 111"/>
                <a:gd name="T14" fmla="*/ 141 w 141"/>
                <a:gd name="T15" fmla="*/ 0 h 111"/>
                <a:gd name="T16" fmla="*/ 109 w 141"/>
                <a:gd name="T17" fmla="*/ 8 h 111"/>
                <a:gd name="T18" fmla="*/ 114 w 141"/>
                <a:gd name="T19"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11">
                  <a:moveTo>
                    <a:pt x="114" y="13"/>
                  </a:moveTo>
                  <a:cubicBezTo>
                    <a:pt x="4" y="96"/>
                    <a:pt x="4" y="96"/>
                    <a:pt x="4" y="96"/>
                  </a:cubicBezTo>
                  <a:cubicBezTo>
                    <a:pt x="1" y="99"/>
                    <a:pt x="0" y="104"/>
                    <a:pt x="3" y="107"/>
                  </a:cubicBezTo>
                  <a:cubicBezTo>
                    <a:pt x="5" y="109"/>
                    <a:pt x="7" y="111"/>
                    <a:pt x="10" y="111"/>
                  </a:cubicBezTo>
                  <a:cubicBezTo>
                    <a:pt x="11" y="111"/>
                    <a:pt x="13" y="110"/>
                    <a:pt x="15" y="109"/>
                  </a:cubicBezTo>
                  <a:cubicBezTo>
                    <a:pt x="124" y="24"/>
                    <a:pt x="124" y="24"/>
                    <a:pt x="124" y="24"/>
                  </a:cubicBezTo>
                  <a:cubicBezTo>
                    <a:pt x="129" y="29"/>
                    <a:pt x="129" y="29"/>
                    <a:pt x="129" y="29"/>
                  </a:cubicBezTo>
                  <a:cubicBezTo>
                    <a:pt x="141" y="0"/>
                    <a:pt x="141" y="0"/>
                    <a:pt x="141" y="0"/>
                  </a:cubicBezTo>
                  <a:cubicBezTo>
                    <a:pt x="109" y="8"/>
                    <a:pt x="109" y="8"/>
                    <a:pt x="109" y="8"/>
                  </a:cubicBezTo>
                  <a:lnTo>
                    <a:pt x="11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
        <p:nvSpPr>
          <p:cNvPr id="70" name="Oval 57"/>
          <p:cNvSpPr/>
          <p:nvPr/>
        </p:nvSpPr>
        <p:spPr>
          <a:xfrm>
            <a:off x="4890211" y="4557658"/>
            <a:ext cx="540000" cy="54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prstClr val="white"/>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71" name="Group 58"/>
          <p:cNvGrpSpPr/>
          <p:nvPr/>
        </p:nvGrpSpPr>
        <p:grpSpPr>
          <a:xfrm>
            <a:off x="4997492" y="4659193"/>
            <a:ext cx="325438" cy="320676"/>
            <a:chOff x="5748338" y="2379663"/>
            <a:chExt cx="325438" cy="320676"/>
          </a:xfrm>
          <a:solidFill>
            <a:schemeClr val="bg2"/>
          </a:solidFill>
          <a:effectLst/>
        </p:grpSpPr>
        <p:sp>
          <p:nvSpPr>
            <p:cNvPr id="72" name="Freeform 53"/>
            <p:cNvSpPr/>
            <p:nvPr/>
          </p:nvSpPr>
          <p:spPr bwMode="auto">
            <a:xfrm>
              <a:off x="5748338" y="2593976"/>
              <a:ext cx="106363" cy="106363"/>
            </a:xfrm>
            <a:custGeom>
              <a:avLst/>
              <a:gdLst>
                <a:gd name="T0" fmla="*/ 10 w 67"/>
                <a:gd name="T1" fmla="*/ 0 h 67"/>
                <a:gd name="T2" fmla="*/ 3 w 67"/>
                <a:gd name="T3" fmla="*/ 33 h 67"/>
                <a:gd name="T4" fmla="*/ 0 w 67"/>
                <a:gd name="T5" fmla="*/ 67 h 67"/>
                <a:gd name="T6" fmla="*/ 34 w 67"/>
                <a:gd name="T7" fmla="*/ 64 h 67"/>
                <a:gd name="T8" fmla="*/ 67 w 67"/>
                <a:gd name="T9" fmla="*/ 57 h 67"/>
                <a:gd name="T10" fmla="*/ 37 w 67"/>
                <a:gd name="T11" fmla="*/ 30 h 67"/>
                <a:gd name="T12" fmla="*/ 10 w 6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67" h="67">
                  <a:moveTo>
                    <a:pt x="10" y="0"/>
                  </a:moveTo>
                  <a:lnTo>
                    <a:pt x="3" y="33"/>
                  </a:lnTo>
                  <a:lnTo>
                    <a:pt x="0" y="67"/>
                  </a:lnTo>
                  <a:lnTo>
                    <a:pt x="34" y="64"/>
                  </a:lnTo>
                  <a:lnTo>
                    <a:pt x="67" y="57"/>
                  </a:lnTo>
                  <a:lnTo>
                    <a:pt x="37" y="30"/>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73" name="Freeform 54"/>
            <p:cNvSpPr/>
            <p:nvPr/>
          </p:nvSpPr>
          <p:spPr bwMode="auto">
            <a:xfrm>
              <a:off x="5780088" y="2427288"/>
              <a:ext cx="234950" cy="241300"/>
            </a:xfrm>
            <a:custGeom>
              <a:avLst/>
              <a:gdLst>
                <a:gd name="T0" fmla="*/ 54 w 148"/>
                <a:gd name="T1" fmla="*/ 135 h 152"/>
                <a:gd name="T2" fmla="*/ 47 w 148"/>
                <a:gd name="T3" fmla="*/ 125 h 152"/>
                <a:gd name="T4" fmla="*/ 132 w 148"/>
                <a:gd name="T5" fmla="*/ 41 h 152"/>
                <a:gd name="T6" fmla="*/ 111 w 148"/>
                <a:gd name="T7" fmla="*/ 21 h 152"/>
                <a:gd name="T8" fmla="*/ 27 w 148"/>
                <a:gd name="T9" fmla="*/ 105 h 152"/>
                <a:gd name="T10" fmla="*/ 17 w 148"/>
                <a:gd name="T11" fmla="*/ 95 h 152"/>
                <a:gd name="T12" fmla="*/ 101 w 148"/>
                <a:gd name="T13" fmla="*/ 10 h 152"/>
                <a:gd name="T14" fmla="*/ 94 w 148"/>
                <a:gd name="T15" fmla="*/ 0 h 152"/>
                <a:gd name="T16" fmla="*/ 0 w 148"/>
                <a:gd name="T17" fmla="*/ 95 h 152"/>
                <a:gd name="T18" fmla="*/ 54 w 148"/>
                <a:gd name="T19" fmla="*/ 152 h 152"/>
                <a:gd name="T20" fmla="*/ 148 w 148"/>
                <a:gd name="T21" fmla="*/ 58 h 152"/>
                <a:gd name="T22" fmla="*/ 142 w 148"/>
                <a:gd name="T23" fmla="*/ 48 h 152"/>
                <a:gd name="T24" fmla="*/ 54 w 148"/>
                <a:gd name="T25" fmla="*/ 13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52">
                  <a:moveTo>
                    <a:pt x="54" y="135"/>
                  </a:moveTo>
                  <a:lnTo>
                    <a:pt x="47" y="125"/>
                  </a:lnTo>
                  <a:lnTo>
                    <a:pt x="132" y="41"/>
                  </a:lnTo>
                  <a:lnTo>
                    <a:pt x="111" y="21"/>
                  </a:lnTo>
                  <a:lnTo>
                    <a:pt x="27" y="105"/>
                  </a:lnTo>
                  <a:lnTo>
                    <a:pt x="17" y="95"/>
                  </a:lnTo>
                  <a:lnTo>
                    <a:pt x="101" y="10"/>
                  </a:lnTo>
                  <a:lnTo>
                    <a:pt x="94" y="0"/>
                  </a:lnTo>
                  <a:lnTo>
                    <a:pt x="0" y="95"/>
                  </a:lnTo>
                  <a:lnTo>
                    <a:pt x="54" y="152"/>
                  </a:lnTo>
                  <a:lnTo>
                    <a:pt x="148" y="58"/>
                  </a:lnTo>
                  <a:lnTo>
                    <a:pt x="142" y="48"/>
                  </a:lnTo>
                  <a:lnTo>
                    <a:pt x="54" y="1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74" name="Freeform 55"/>
            <p:cNvSpPr/>
            <p:nvPr/>
          </p:nvSpPr>
          <p:spPr bwMode="auto">
            <a:xfrm>
              <a:off x="5946776" y="2379663"/>
              <a:ext cx="127000" cy="128588"/>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id-ID" sz="1400" b="0" i="0" u="none" strike="noStrike" kern="1200" cap="none" spc="0" normalizeH="0" baseline="0" noProof="0">
                <a:ln>
                  <a:noFill/>
                </a:ln>
                <a:solidFill>
                  <a:prstClr val="black"/>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
        <p:nvSpPr>
          <p:cNvPr id="76" name="矩形 23"/>
          <p:cNvSpPr>
            <a:spLocks noChangeArrowheads="1"/>
          </p:cNvSpPr>
          <p:nvPr/>
        </p:nvSpPr>
        <p:spPr bwMode="auto">
          <a:xfrm>
            <a:off x="8464302" y="5403945"/>
            <a:ext cx="253171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0">
              <a:lnSpc>
                <a:spcPct val="15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电源情况：</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auto" latinLnBrk="0" hangingPunct="0">
              <a:lnSpc>
                <a:spcPct val="150000"/>
              </a:lnSpc>
              <a:spcBef>
                <a:spcPts val="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高压</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低压接入位置、容量等</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auto" latinLnBrk="0" hangingPunct="0">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（注：用于设备选择）</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7" name="矩形 25"/>
          <p:cNvSpPr>
            <a:spLocks noChangeArrowheads="1"/>
          </p:cNvSpPr>
          <p:nvPr/>
        </p:nvSpPr>
        <p:spPr bwMode="auto">
          <a:xfrm>
            <a:off x="2544393" y="5496670"/>
            <a:ext cx="1877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场站名称、地点</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（注：用于建站信息表）</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矩形 31"/>
          <p:cNvSpPr>
            <a:spLocks noChangeArrowheads="1"/>
          </p:cNvSpPr>
          <p:nvPr/>
        </p:nvSpPr>
        <p:spPr bwMode="auto">
          <a:xfrm>
            <a:off x="5442119" y="5503417"/>
            <a:ext cx="20313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场站运营管理模式：</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自用、对外</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（注：用于建站信息表）</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0" name="矩形 33"/>
          <p:cNvSpPr>
            <a:spLocks noChangeArrowheads="1"/>
          </p:cNvSpPr>
          <p:nvPr/>
        </p:nvSpPr>
        <p:spPr bwMode="auto">
          <a:xfrm>
            <a:off x="6535091" y="2854384"/>
            <a:ext cx="260591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充电启动方式：</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刷卡</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扫码</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/VIN</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启动</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a:p>
            <a:pPr marL="0" marR="0" lvl="0" indent="0" algn="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即插即充</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endParaRPr>
          </a:p>
          <a:p>
            <a:pPr marL="0" marR="0" lvl="0" indent="0" algn="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（注：用于设备配置）</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3" name="标题 3"/>
          <p:cNvSpPr txBox="1"/>
          <p:nvPr/>
        </p:nvSpPr>
        <p:spPr>
          <a:xfrm>
            <a:off x="495265" y="202838"/>
            <a:ext cx="9120715" cy="435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3D3D3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信息收集</a:t>
            </a:r>
            <a:endParaRPr kumimoji="0"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84" name="矩形 23"/>
          <p:cNvSpPr>
            <a:spLocks noChangeArrowheads="1"/>
          </p:cNvSpPr>
          <p:nvPr/>
        </p:nvSpPr>
        <p:spPr bwMode="auto">
          <a:xfrm>
            <a:off x="4748895" y="2787713"/>
            <a:ext cx="145217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设备类型：</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0" fontAlgn="auto" latinLnBrk="0" hangingPunct="0">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直流桩、交流桩</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5" name="矩形 23"/>
          <p:cNvSpPr>
            <a:spLocks noChangeArrowheads="1"/>
          </p:cNvSpPr>
          <p:nvPr/>
        </p:nvSpPr>
        <p:spPr bwMode="auto">
          <a:xfrm>
            <a:off x="1217423" y="2835829"/>
            <a:ext cx="205372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充电方式：</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常规充电、快速充电</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注：了解需求</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5" name="矩形 7"/>
          <p:cNvSpPr>
            <a:spLocks noChangeArrowheads="1"/>
          </p:cNvSpPr>
          <p:nvPr/>
        </p:nvSpPr>
        <p:spPr bwMode="auto">
          <a:xfrm>
            <a:off x="693871" y="883461"/>
            <a:ext cx="23570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、车辆数据</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8" name="矩形 6"/>
          <p:cNvSpPr>
            <a:spLocks noChangeArrowheads="1"/>
          </p:cNvSpPr>
          <p:nvPr/>
        </p:nvSpPr>
        <p:spPr bwMode="auto">
          <a:xfrm>
            <a:off x="1383619" y="1225290"/>
            <a:ext cx="268535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300" b="1" i="0" u="none" strike="noStrike" kern="1200" cap="none" spc="0" normalizeH="0" baseline="0" noProof="0" dirty="0">
                <a:ln>
                  <a:noFill/>
                </a:ln>
                <a:effectLst/>
                <a:uLnTx/>
                <a:uFillTx/>
                <a:latin typeface="Calibri" panose="020F0502020204030204"/>
                <a:ea typeface="微软雅黑" panose="020B0503020204020204" pitchFamily="34" charset="-122"/>
                <a:cs typeface="+mn-cs"/>
              </a:rPr>
              <a:t>类型（乘用车、物流车、大巴车）</a:t>
            </a:r>
            <a:endParaRPr kumimoji="0" lang="zh-CN" altLang="en-US" sz="1300" b="1" i="0" u="none" strike="noStrike" kern="1200" cap="none" spc="0" normalizeH="0" baseline="0" noProof="0" dirty="0">
              <a:ln>
                <a:noFill/>
              </a:ln>
              <a:effectLst/>
              <a:uLnTx/>
              <a:uFillTx/>
              <a:latin typeface="Calibri" panose="020F0502020204030204"/>
              <a:ea typeface="微软雅黑" panose="020B0503020204020204" pitchFamily="34" charset="-122"/>
              <a:cs typeface="+mn-cs"/>
            </a:endParaRPr>
          </a:p>
        </p:txBody>
      </p:sp>
      <p:sp>
        <p:nvSpPr>
          <p:cNvPr id="81" name="矩形 8"/>
          <p:cNvSpPr>
            <a:spLocks noChangeArrowheads="1"/>
          </p:cNvSpPr>
          <p:nvPr/>
        </p:nvSpPr>
        <p:spPr bwMode="auto">
          <a:xfrm>
            <a:off x="6243151" y="1232082"/>
            <a:ext cx="85151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300" b="0"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车辆长度</a:t>
            </a:r>
            <a:endParaRPr kumimoji="0" lang="zh-CN" altLang="en-US" sz="1300" b="0"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p:txBody>
      </p:sp>
      <p:sp>
        <p:nvSpPr>
          <p:cNvPr id="82" name="矩形 10"/>
          <p:cNvSpPr>
            <a:spLocks noChangeArrowheads="1"/>
          </p:cNvSpPr>
          <p:nvPr/>
        </p:nvSpPr>
        <p:spPr bwMode="auto">
          <a:xfrm>
            <a:off x="7929553" y="1538510"/>
            <a:ext cx="12488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000" b="0" i="0" u="none" strike="noStrike" kern="1200" cap="none" spc="0" normalizeH="0" baseline="0" noProof="0" dirty="0">
                <a:ln>
                  <a:noFill/>
                </a:ln>
                <a:solidFill>
                  <a:srgbClr val="002060"/>
                </a:solidFill>
                <a:effectLst/>
                <a:uLnTx/>
                <a:uFillTx/>
                <a:latin typeface="Calibri" panose="020F0502020204030204"/>
                <a:ea typeface="微软雅黑" panose="020B0503020204020204" pitchFamily="34" charset="-122"/>
                <a:cs typeface="+mn-cs"/>
              </a:rPr>
              <a:t>注：红色字体为尤为注意的信息</a:t>
            </a:r>
            <a:endParaRPr kumimoji="0" lang="zh-CN" altLang="en-US" sz="1000" b="0" i="0" u="none" strike="noStrike" kern="1200" cap="none" spc="0" normalizeH="0" baseline="0" noProof="0" dirty="0">
              <a:ln>
                <a:noFill/>
              </a:ln>
              <a:solidFill>
                <a:srgbClr val="002060"/>
              </a:solidFill>
              <a:effectLst/>
              <a:uLnTx/>
              <a:uFillTx/>
              <a:latin typeface="Calibri" panose="020F0502020204030204"/>
              <a:ea typeface="微软雅黑" panose="020B0503020204020204" pitchFamily="34" charset="-122"/>
              <a:cs typeface="+mn-cs"/>
            </a:endParaRPr>
          </a:p>
        </p:txBody>
      </p:sp>
      <p:sp>
        <p:nvSpPr>
          <p:cNvPr id="86" name="矩形 12"/>
          <p:cNvSpPr>
            <a:spLocks noChangeArrowheads="1"/>
          </p:cNvSpPr>
          <p:nvPr/>
        </p:nvSpPr>
        <p:spPr bwMode="auto">
          <a:xfrm>
            <a:off x="1385651" y="1577310"/>
            <a:ext cx="210362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3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电池储电量</a:t>
            </a:r>
            <a:r>
              <a:rPr kumimoji="0" lang="en-US" altLang="zh-CN" sz="13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(KWH)</a:t>
            </a:r>
            <a:endParaRPr kumimoji="0" lang="zh-CN" altLang="en-US" sz="13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endParaRPr>
          </a:p>
        </p:txBody>
      </p:sp>
      <p:sp>
        <p:nvSpPr>
          <p:cNvPr id="87" name="矩形 13"/>
          <p:cNvSpPr>
            <a:spLocks noChangeArrowheads="1"/>
          </p:cNvSpPr>
          <p:nvPr/>
        </p:nvSpPr>
        <p:spPr bwMode="auto">
          <a:xfrm>
            <a:off x="4342511" y="1233643"/>
            <a:ext cx="118494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300" b="0"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电池标称电压</a:t>
            </a:r>
            <a:endParaRPr kumimoji="0" lang="zh-CN" altLang="en-US" sz="1300" b="0"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p:txBody>
      </p:sp>
      <p:sp>
        <p:nvSpPr>
          <p:cNvPr id="88" name="矩形 14"/>
          <p:cNvSpPr>
            <a:spLocks noChangeArrowheads="1"/>
          </p:cNvSpPr>
          <p:nvPr/>
        </p:nvSpPr>
        <p:spPr bwMode="auto">
          <a:xfrm>
            <a:off x="6200589" y="1577310"/>
            <a:ext cx="118333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3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电池容量</a:t>
            </a:r>
            <a:r>
              <a:rPr kumimoji="0" lang="en-US" altLang="zh-CN" sz="13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(Ah)</a:t>
            </a:r>
            <a:endParaRPr kumimoji="0" lang="en-US" altLang="zh-CN" sz="13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89" name="矩形 15"/>
          <p:cNvSpPr>
            <a:spLocks noChangeArrowheads="1"/>
          </p:cNvSpPr>
          <p:nvPr/>
        </p:nvSpPr>
        <p:spPr bwMode="auto">
          <a:xfrm>
            <a:off x="7922206" y="1232082"/>
            <a:ext cx="85151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300" b="0"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充电倍率</a:t>
            </a:r>
            <a:endParaRPr kumimoji="0" lang="zh-CN" altLang="en-US" sz="1300" b="0"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p:txBody>
      </p:sp>
      <p:sp>
        <p:nvSpPr>
          <p:cNvPr id="90" name="矩形 17"/>
          <p:cNvSpPr>
            <a:spLocks noChangeArrowheads="1"/>
          </p:cNvSpPr>
          <p:nvPr/>
        </p:nvSpPr>
        <p:spPr bwMode="auto">
          <a:xfrm>
            <a:off x="4383792" y="1570598"/>
            <a:ext cx="118494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300" b="0"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rPr>
              <a:t>辅助电源电压</a:t>
            </a:r>
            <a:endParaRPr kumimoji="0" lang="zh-CN" altLang="en-US" sz="1300" b="0" i="0" u="none" strike="noStrike" kern="1200" cap="none" spc="0" normalizeH="0" baseline="0" noProof="0" dirty="0">
              <a:ln>
                <a:noFill/>
              </a:ln>
              <a:solidFill>
                <a:srgbClr val="FF0000"/>
              </a:solidFill>
              <a:effectLst/>
              <a:uLnTx/>
              <a:uFillTx/>
              <a:latin typeface="Calibri" panose="020F0502020204030204"/>
              <a:ea typeface="微软雅黑" panose="020B0503020204020204" pitchFamily="34" charset="-122"/>
              <a:cs typeface="+mn-cs"/>
            </a:endParaRPr>
          </a:p>
        </p:txBody>
      </p:sp>
      <p:sp>
        <p:nvSpPr>
          <p:cNvPr id="91" name="矩形 7"/>
          <p:cNvSpPr>
            <a:spLocks noChangeArrowheads="1"/>
          </p:cNvSpPr>
          <p:nvPr/>
        </p:nvSpPr>
        <p:spPr bwMode="auto">
          <a:xfrm>
            <a:off x="693871" y="2356776"/>
            <a:ext cx="40949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、场站信息</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&amp;</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客户需求收集</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359465" y="720323"/>
            <a:ext cx="10493268" cy="4603498"/>
          </a:xfrm>
          <a:prstGeom prst="rect">
            <a:avLst/>
          </a:prstGeom>
        </p:spPr>
      </p:pic>
      <p:sp>
        <p:nvSpPr>
          <p:cNvPr id="83" name="标题 3"/>
          <p:cNvSpPr txBox="1"/>
          <p:nvPr/>
        </p:nvSpPr>
        <p:spPr>
          <a:xfrm>
            <a:off x="482285" y="212945"/>
            <a:ext cx="2614496" cy="435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3D3D3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建设架构</a:t>
            </a:r>
            <a:endParaRPr kumimoji="0"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78" name="矩形 77"/>
          <p:cNvSpPr/>
          <p:nvPr/>
        </p:nvSpPr>
        <p:spPr>
          <a:xfrm>
            <a:off x="585905" y="924099"/>
            <a:ext cx="1201331" cy="347345"/>
          </a:xfrm>
          <a:prstGeom prst="rect">
            <a:avLst/>
          </a:prstGeom>
          <a:solidFill>
            <a:schemeClr val="tx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44" tIns="26974" rIns="53944" bIns="26974" numCol="1" spcCol="0" rtlCol="0" fromWordArt="0" anchor="ctr" anchorCtr="0" forceAA="0" compatLnSpc="1">
            <a:noAutofit/>
          </a:bodyPr>
          <a:lstStyle/>
          <a:p>
            <a:pPr marL="0" marR="0" lvl="0" indent="0" algn="l" defTabSz="914400" rtl="0" eaLnBrk="0" fontAlgn="auto" latinLnBrk="0" hangingPunct="0">
              <a:lnSpc>
                <a:spcPct val="100000"/>
              </a:lnSpc>
              <a:spcBef>
                <a:spcPts val="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建设架构图</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8" name="表格 7"/>
          <p:cNvGraphicFramePr>
            <a:graphicFrameLocks noGrp="1"/>
          </p:cNvGraphicFramePr>
          <p:nvPr/>
        </p:nvGraphicFramePr>
        <p:xfrm>
          <a:off x="132399" y="4385778"/>
          <a:ext cx="5745452" cy="2472474"/>
        </p:xfrm>
        <a:graphic>
          <a:graphicData uri="http://schemas.openxmlformats.org/drawingml/2006/table">
            <a:tbl>
              <a:tblPr firstRow="1" bandRow="1">
                <a:tableStyleId>{5C22544A-7EE6-4342-B048-85BDC9FD1C3A}</a:tableStyleId>
              </a:tblPr>
              <a:tblGrid>
                <a:gridCol w="1147385"/>
                <a:gridCol w="737268"/>
                <a:gridCol w="1007344"/>
                <a:gridCol w="999202"/>
                <a:gridCol w="1854253"/>
              </a:tblGrid>
              <a:tr h="268218">
                <a:tc>
                  <a:txBody>
                    <a:bodyPr/>
                    <a:lstStyle/>
                    <a:p>
                      <a:pPr algn="ctr"/>
                      <a:r>
                        <a:rPr lang="zh-CN" altLang="en-US" sz="1000" kern="1200" dirty="0">
                          <a:solidFill>
                            <a:schemeClr val="tx1"/>
                          </a:solidFill>
                        </a:rPr>
                        <a:t>产品</a:t>
                      </a:r>
                      <a:endParaRPr lang="zh-CN" altLang="en-US" sz="1000" b="1" kern="1200" dirty="0">
                        <a:solidFill>
                          <a:schemeClr val="tx1"/>
                        </a:solidFill>
                        <a:latin typeface="宋体" panose="02010600030101010101" pitchFamily="2" charset="-122"/>
                        <a:ea typeface="宋体" panose="02010600030101010101" pitchFamily="2" charset="-122"/>
                        <a:cs typeface="+mn-cs"/>
                      </a:endParaRPr>
                    </a:p>
                  </a:txBody>
                  <a:tcPr marL="84413" marR="84413" marT="42209" marB="42209" anchor="ctr">
                    <a:solidFill>
                      <a:schemeClr val="accent5">
                        <a:lumMod val="40000"/>
                        <a:lumOff val="60000"/>
                      </a:schemeClr>
                    </a:solidFill>
                  </a:tcPr>
                </a:tc>
                <a:tc>
                  <a:txBody>
                    <a:bodyPr/>
                    <a:lstStyle/>
                    <a:p>
                      <a:pPr algn="ctr"/>
                      <a:r>
                        <a:rPr lang="zh-CN" altLang="en-US" sz="1000" kern="1200" dirty="0">
                          <a:solidFill>
                            <a:schemeClr val="tx1"/>
                          </a:solidFill>
                        </a:rPr>
                        <a:t>额定功率</a:t>
                      </a:r>
                      <a:endParaRPr lang="zh-CN" altLang="en-US" sz="1000" b="1" kern="1200" dirty="0">
                        <a:solidFill>
                          <a:schemeClr val="tx1"/>
                        </a:solidFill>
                        <a:latin typeface="宋体" panose="02010600030101010101" pitchFamily="2" charset="-122"/>
                        <a:ea typeface="宋体" panose="02010600030101010101" pitchFamily="2" charset="-122"/>
                        <a:cs typeface="+mn-cs"/>
                      </a:endParaRPr>
                    </a:p>
                  </a:txBody>
                  <a:tcPr marL="84413" marR="84413" marT="42209" marB="42209" anchor="ctr">
                    <a:solidFill>
                      <a:schemeClr val="accent5">
                        <a:lumMod val="40000"/>
                        <a:lumOff val="60000"/>
                      </a:schemeClr>
                    </a:solidFill>
                  </a:tcPr>
                </a:tc>
                <a:tc>
                  <a:txBody>
                    <a:bodyPr/>
                    <a:lstStyle/>
                    <a:p>
                      <a:pPr algn="ctr"/>
                      <a:r>
                        <a:rPr lang="zh-CN" altLang="en-US" sz="1000" kern="1200" dirty="0">
                          <a:solidFill>
                            <a:schemeClr val="tx1"/>
                          </a:solidFill>
                        </a:rPr>
                        <a:t>空气开关选型</a:t>
                      </a:r>
                      <a:endParaRPr lang="zh-CN" altLang="en-US" sz="1000" b="1" kern="1200" dirty="0">
                        <a:solidFill>
                          <a:schemeClr val="tx1"/>
                        </a:solidFill>
                        <a:latin typeface="宋体" panose="02010600030101010101" pitchFamily="2" charset="-122"/>
                        <a:ea typeface="宋体" panose="02010600030101010101" pitchFamily="2" charset="-122"/>
                        <a:cs typeface="+mn-cs"/>
                      </a:endParaRPr>
                    </a:p>
                  </a:txBody>
                  <a:tcPr marL="84413" marR="84413" marT="42209" marB="42209" anchor="c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kern="1200" dirty="0">
                          <a:solidFill>
                            <a:schemeClr val="tx1"/>
                          </a:solidFill>
                        </a:rPr>
                        <a:t>供电电源（</a:t>
                      </a:r>
                      <a:r>
                        <a:rPr lang="en-US" altLang="zh-CN" sz="1000" kern="1200" dirty="0">
                          <a:solidFill>
                            <a:schemeClr val="tx1"/>
                          </a:solidFill>
                        </a:rPr>
                        <a:t>V</a:t>
                      </a:r>
                      <a:r>
                        <a:rPr lang="zh-CN" altLang="en-US" sz="1000" kern="1200" dirty="0">
                          <a:solidFill>
                            <a:schemeClr val="tx1"/>
                          </a:solidFill>
                        </a:rPr>
                        <a:t>）</a:t>
                      </a:r>
                      <a:endParaRPr lang="zh-CN" altLang="en-US" sz="1000" b="1" kern="1200" dirty="0">
                        <a:solidFill>
                          <a:schemeClr val="tx1"/>
                        </a:solidFill>
                        <a:latin typeface="宋体" panose="02010600030101010101" pitchFamily="2" charset="-122"/>
                        <a:ea typeface="+mn-ea"/>
                        <a:cs typeface="+mn-cs"/>
                      </a:endParaRPr>
                    </a:p>
                  </a:txBody>
                  <a:tcPr marL="84413" marR="84413" marT="42209" marB="42209" anchor="ctr">
                    <a:solidFill>
                      <a:schemeClr val="accent5">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00" kern="1200" dirty="0">
                          <a:solidFill>
                            <a:schemeClr val="tx1"/>
                          </a:solidFill>
                        </a:rPr>
                        <a:t>供电线选型（</a:t>
                      </a:r>
                      <a:r>
                        <a:rPr lang="en-US" altLang="zh-CN" sz="1000" kern="1200" dirty="0">
                          <a:solidFill>
                            <a:schemeClr val="tx1"/>
                          </a:solidFill>
                        </a:rPr>
                        <a:t>YJV</a:t>
                      </a:r>
                      <a:r>
                        <a:rPr lang="zh-CN" altLang="en-US" sz="1000" kern="1200" dirty="0">
                          <a:solidFill>
                            <a:schemeClr val="tx1"/>
                          </a:solidFill>
                        </a:rPr>
                        <a:t>）</a:t>
                      </a:r>
                      <a:endParaRPr lang="zh-CN" altLang="en-US" sz="1000" b="1" kern="1200" dirty="0">
                        <a:solidFill>
                          <a:schemeClr val="tx1"/>
                        </a:solidFill>
                        <a:latin typeface="宋体" panose="02010600030101010101" pitchFamily="2" charset="-122"/>
                        <a:ea typeface="+mn-ea"/>
                        <a:cs typeface="+mn-cs"/>
                      </a:endParaRPr>
                    </a:p>
                  </a:txBody>
                  <a:tcPr marL="84413" marR="84413" marT="42209" marB="42209" anchor="ctr">
                    <a:solidFill>
                      <a:schemeClr val="accent5">
                        <a:lumMod val="40000"/>
                        <a:lumOff val="60000"/>
                      </a:schemeClr>
                    </a:solidFill>
                  </a:tcPr>
                </a:tc>
              </a:tr>
              <a:tr h="275532">
                <a:tc>
                  <a:txBody>
                    <a:bodyPr/>
                    <a:lstStyle/>
                    <a:p>
                      <a:pPr algn="ctr"/>
                      <a:r>
                        <a:rPr lang="en-US" altLang="zh-CN" sz="1000" kern="1200" dirty="0">
                          <a:latin typeface="微软雅黑" panose="020B0503020204020204" pitchFamily="34" charset="-122"/>
                          <a:ea typeface="微软雅黑" panose="020B0503020204020204" pitchFamily="34" charset="-122"/>
                        </a:rPr>
                        <a:t>DS-TMP100-A1</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rowSpan="2">
                  <a:txBody>
                    <a:bodyPr/>
                    <a:lstStyle/>
                    <a:p>
                      <a:pPr algn="ctr"/>
                      <a:r>
                        <a:rPr lang="en-US" altLang="zh-CN" sz="1000" kern="1200" dirty="0">
                          <a:latin typeface="微软雅黑" panose="020B0503020204020204" pitchFamily="34" charset="-122"/>
                          <a:ea typeface="微软雅黑" panose="020B0503020204020204" pitchFamily="34" charset="-122"/>
                        </a:rPr>
                        <a:t>7KW</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rowSpan="2">
                  <a:txBody>
                    <a:bodyPr/>
                    <a:lstStyle/>
                    <a:p>
                      <a:pPr algn="ctr"/>
                      <a:r>
                        <a:rPr lang="en-US" altLang="zh-CN" sz="1000" kern="1200" dirty="0">
                          <a:latin typeface="微软雅黑" panose="020B0503020204020204" pitchFamily="34" charset="-122"/>
                          <a:ea typeface="微软雅黑" panose="020B0503020204020204" pitchFamily="34" charset="-122"/>
                        </a:rPr>
                        <a:t>40A</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rowSpan="2">
                  <a:txBody>
                    <a:bodyPr/>
                    <a:lstStyle/>
                    <a:p>
                      <a:pPr marL="0" algn="ctr" defTabSz="914400" rtl="0" eaLnBrk="1" latinLnBrk="0" hangingPunct="1"/>
                      <a:r>
                        <a:rPr lang="en-US" altLang="zh-CN" sz="1000" kern="1200" dirty="0">
                          <a:latin typeface="微软雅黑" panose="020B0503020204020204" pitchFamily="34" charset="-122"/>
                          <a:ea typeface="微软雅黑" panose="020B0503020204020204" pitchFamily="34" charset="-122"/>
                        </a:rPr>
                        <a:t>220V~</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rowSpan="2">
                  <a:txBody>
                    <a:bodyPr/>
                    <a:lstStyle/>
                    <a:p>
                      <a:pPr algn="ctr"/>
                      <a:r>
                        <a:rPr lang="en-US" altLang="zh-CN" sz="1000" kern="1200" dirty="0">
                          <a:latin typeface="微软雅黑" panose="020B0503020204020204" pitchFamily="34" charset="-122"/>
                          <a:ea typeface="微软雅黑" panose="020B0503020204020204" pitchFamily="34" charset="-122"/>
                        </a:rPr>
                        <a:t>3</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6mm²</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r>
              <a:tr h="275532">
                <a:tc>
                  <a:txBody>
                    <a:bodyPr/>
                    <a:lstStyle/>
                    <a:p>
                      <a:pPr algn="ctr"/>
                      <a:r>
                        <a:rPr lang="en-US" altLang="zh-CN" sz="1000" kern="1200" dirty="0">
                          <a:latin typeface="微软雅黑" panose="020B0503020204020204" pitchFamily="34" charset="-122"/>
                          <a:ea typeface="微软雅黑" panose="020B0503020204020204" pitchFamily="34" charset="-122"/>
                        </a:rPr>
                        <a:t>DS-TMP102-A1</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vMerge="1">
                  <a:tcPr/>
                </a:tc>
                <a:tc vMerge="1">
                  <a:tcPr/>
                </a:tc>
                <a:tc vMerge="1">
                  <a:tcPr/>
                </a:tc>
                <a:tc vMerge="1">
                  <a:tcPr/>
                </a:tc>
              </a:tr>
              <a:tr h="27553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kern="1200" dirty="0">
                          <a:latin typeface="微软雅黑" panose="020B0503020204020204" pitchFamily="34" charset="-122"/>
                          <a:ea typeface="微软雅黑" panose="020B0503020204020204" pitchFamily="34" charset="-122"/>
                        </a:rPr>
                        <a:t>DS-TMP201-D1</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kern="1200" dirty="0">
                          <a:latin typeface="微软雅黑" panose="020B0503020204020204" pitchFamily="34" charset="-122"/>
                          <a:ea typeface="微软雅黑" panose="020B0503020204020204" pitchFamily="34" charset="-122"/>
                        </a:rPr>
                        <a:t>30KW</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1080135" rtl="0" eaLnBrk="1" latinLnBrk="0" hangingPunct="1"/>
                      <a:r>
                        <a:rPr lang="en-US" altLang="zh-CN" sz="1000" kern="1200" dirty="0">
                          <a:latin typeface="微软雅黑" panose="020B0503020204020204" pitchFamily="34" charset="-122"/>
                          <a:ea typeface="微软雅黑" panose="020B0503020204020204" pitchFamily="34" charset="-122"/>
                        </a:rPr>
                        <a:t>60A/3P</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a:txBody>
                    <a:bodyPr/>
                    <a:lstStyle/>
                    <a:p>
                      <a:pPr marL="0" algn="ctr" defTabSz="914400" rtl="0" eaLnBrk="1" latinLnBrk="0" hangingPunct="1"/>
                      <a:r>
                        <a:rPr lang="en-US" altLang="zh-CN" sz="1000" kern="1200" dirty="0">
                          <a:latin typeface="微软雅黑" panose="020B0503020204020204" pitchFamily="34" charset="-122"/>
                          <a:ea typeface="微软雅黑" panose="020B0503020204020204" pitchFamily="34" charset="-122"/>
                        </a:rPr>
                        <a:t>380V~</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a:txBody>
                    <a:bodyPr/>
                    <a:lstStyle/>
                    <a:p>
                      <a:pPr marL="0" algn="ctr" defTabSz="1080135" rtl="0" eaLnBrk="1" latinLnBrk="0" hangingPunct="1"/>
                      <a:r>
                        <a:rPr lang="en-US" altLang="zh-CN" sz="1000" kern="1200" dirty="0">
                          <a:latin typeface="微软雅黑" panose="020B0503020204020204" pitchFamily="34" charset="-122"/>
                          <a:ea typeface="微软雅黑" panose="020B0503020204020204" pitchFamily="34" charset="-122"/>
                        </a:rPr>
                        <a:t>3</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16mm²+2</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10mm²</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r>
              <a:tr h="275532">
                <a:tc>
                  <a:txBody>
                    <a:bodyPr/>
                    <a:lstStyle/>
                    <a:p>
                      <a:pPr marL="0" marR="0" lvl="0" indent="0" algn="ctr" defTabSz="1080135" rtl="0" eaLnBrk="1" fontAlgn="auto" latinLnBrk="0" hangingPunct="1">
                        <a:lnSpc>
                          <a:spcPct val="100000"/>
                        </a:lnSpc>
                        <a:spcBef>
                          <a:spcPts val="0"/>
                        </a:spcBef>
                        <a:spcAft>
                          <a:spcPts val="0"/>
                        </a:spcAft>
                        <a:buClrTx/>
                        <a:buSzTx/>
                        <a:buFontTx/>
                        <a:buNone/>
                        <a:defRPr/>
                      </a:pPr>
                      <a:r>
                        <a:rPr lang="en-US" altLang="zh-CN" sz="1000" kern="1200" dirty="0">
                          <a:latin typeface="微软雅黑" panose="020B0503020204020204" pitchFamily="34" charset="-122"/>
                          <a:ea typeface="微软雅黑" panose="020B0503020204020204" pitchFamily="34" charset="-122"/>
                        </a:rPr>
                        <a:t>DS-TMP201-D1</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rowSpan="2">
                  <a:txBody>
                    <a:bodyPr/>
                    <a:lstStyle/>
                    <a:p>
                      <a:pPr marL="0" algn="ctr" defTabSz="1080135" rtl="0" eaLnBrk="1" latinLnBrk="0" hangingPunct="1"/>
                      <a:r>
                        <a:rPr lang="en-US" altLang="zh-CN" sz="1000" kern="1200" dirty="0">
                          <a:latin typeface="微软雅黑" panose="020B0503020204020204" pitchFamily="34" charset="-122"/>
                          <a:ea typeface="微软雅黑" panose="020B0503020204020204" pitchFamily="34" charset="-122"/>
                        </a:rPr>
                        <a:t>60KW</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rowSpan="2">
                  <a:txBody>
                    <a:bodyPr/>
                    <a:lstStyle/>
                    <a:p>
                      <a:pPr marL="0" algn="ctr" defTabSz="1080135" rtl="0" eaLnBrk="1" latinLnBrk="0" hangingPunct="1"/>
                      <a:r>
                        <a:rPr lang="en-US" altLang="zh-CN" sz="1000" kern="1200" dirty="0">
                          <a:latin typeface="微软雅黑" panose="020B0503020204020204" pitchFamily="34" charset="-122"/>
                          <a:ea typeface="微软雅黑" panose="020B0503020204020204" pitchFamily="34" charset="-122"/>
                        </a:rPr>
                        <a:t>125A/3P</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rowSpan="2">
                  <a:txBody>
                    <a:bodyPr/>
                    <a:lstStyle/>
                    <a:p>
                      <a:pPr marL="0" algn="ctr" defTabSz="914400" rtl="0" eaLnBrk="1" latinLnBrk="0" hangingPunct="1"/>
                      <a:r>
                        <a:rPr lang="en-US" altLang="zh-CN" sz="1000" kern="1200" dirty="0">
                          <a:latin typeface="微软雅黑" panose="020B0503020204020204" pitchFamily="34" charset="-122"/>
                          <a:ea typeface="微软雅黑" panose="020B0503020204020204" pitchFamily="34" charset="-122"/>
                        </a:rPr>
                        <a:t>380V~</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rowSpan="2">
                  <a:txBody>
                    <a:bodyPr/>
                    <a:lstStyle/>
                    <a:p>
                      <a:pPr marL="0" algn="ctr" defTabSz="1080135" rtl="0" eaLnBrk="1" latinLnBrk="0" hangingPunct="1"/>
                      <a:r>
                        <a:rPr lang="en-US" altLang="zh-CN" sz="1000" kern="1200" dirty="0">
                          <a:latin typeface="微软雅黑" panose="020B0503020204020204" pitchFamily="34" charset="-122"/>
                          <a:ea typeface="微软雅黑" panose="020B0503020204020204" pitchFamily="34" charset="-122"/>
                        </a:rPr>
                        <a:t>3</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35mm²+2</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16mm²</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r>
              <a:tr h="275532">
                <a:tc>
                  <a:txBody>
                    <a:bodyPr/>
                    <a:lstStyle/>
                    <a:p>
                      <a:pPr marL="0" marR="0" lvl="0" indent="0" algn="ctr" defTabSz="1080135" rtl="0" eaLnBrk="1" fontAlgn="auto" latinLnBrk="0" hangingPunct="1">
                        <a:lnSpc>
                          <a:spcPct val="100000"/>
                        </a:lnSpc>
                        <a:spcBef>
                          <a:spcPts val="0"/>
                        </a:spcBef>
                        <a:spcAft>
                          <a:spcPts val="0"/>
                        </a:spcAft>
                        <a:buClrTx/>
                        <a:buSzTx/>
                        <a:buFontTx/>
                        <a:buNone/>
                        <a:defRPr/>
                      </a:pPr>
                      <a:r>
                        <a:rPr lang="en-US" altLang="zh-CN" sz="1000" kern="1200" dirty="0">
                          <a:latin typeface="微软雅黑" panose="020B0503020204020204" pitchFamily="34" charset="-122"/>
                          <a:ea typeface="微软雅黑" panose="020B0503020204020204" pitchFamily="34" charset="-122"/>
                        </a:rPr>
                        <a:t>DS-TMP201-D2</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vMerge="1">
                  <a:tcPr/>
                </a:tc>
                <a:tc vMerge="1">
                  <a:tcPr/>
                </a:tc>
                <a:tc vMerge="1">
                  <a:tcPr/>
                </a:tc>
                <a:tc vMerge="1">
                  <a:tcPr/>
                </a:tc>
              </a:tr>
              <a:tr h="275532">
                <a:tc>
                  <a:txBody>
                    <a:bodyPr/>
                    <a:lstStyle/>
                    <a:p>
                      <a:pPr marL="0" marR="0" lvl="0" indent="0" algn="ctr" defTabSz="1080135" rtl="0" eaLnBrk="1" fontAlgn="auto" latinLnBrk="0" hangingPunct="1">
                        <a:lnSpc>
                          <a:spcPct val="100000"/>
                        </a:lnSpc>
                        <a:spcBef>
                          <a:spcPts val="0"/>
                        </a:spcBef>
                        <a:spcAft>
                          <a:spcPts val="0"/>
                        </a:spcAft>
                        <a:buClrTx/>
                        <a:buSzTx/>
                        <a:buFontTx/>
                        <a:buNone/>
                        <a:defRPr/>
                      </a:pPr>
                      <a:r>
                        <a:rPr lang="en-US" altLang="zh-CN" sz="1000" kern="1200" dirty="0">
                          <a:latin typeface="微软雅黑" panose="020B0503020204020204" pitchFamily="34" charset="-122"/>
                          <a:ea typeface="微软雅黑" panose="020B0503020204020204" pitchFamily="34" charset="-122"/>
                        </a:rPr>
                        <a:t>DS-TMP201-D2</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a:txBody>
                    <a:bodyPr/>
                    <a:lstStyle/>
                    <a:p>
                      <a:pPr marL="0" algn="ctr" defTabSz="1080135" rtl="0" eaLnBrk="1" latinLnBrk="0" hangingPunct="1"/>
                      <a:r>
                        <a:rPr lang="en-US" altLang="zh-CN" sz="1000" kern="1200" dirty="0">
                          <a:latin typeface="微软雅黑" panose="020B0503020204020204" pitchFamily="34" charset="-122"/>
                          <a:ea typeface="微软雅黑" panose="020B0503020204020204" pitchFamily="34" charset="-122"/>
                        </a:rPr>
                        <a:t>120KW</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a:txBody>
                    <a:bodyPr/>
                    <a:lstStyle/>
                    <a:p>
                      <a:pPr marL="0" algn="ctr" defTabSz="1080135" rtl="0" eaLnBrk="1" latinLnBrk="0" hangingPunct="1"/>
                      <a:r>
                        <a:rPr lang="en-US" altLang="zh-CN" sz="1000" kern="1200" dirty="0">
                          <a:latin typeface="微软雅黑" panose="020B0503020204020204" pitchFamily="34" charset="-122"/>
                          <a:ea typeface="微软雅黑" panose="020B0503020204020204" pitchFamily="34" charset="-122"/>
                        </a:rPr>
                        <a:t>250A/3P</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a:txBody>
                    <a:bodyPr/>
                    <a:lstStyle/>
                    <a:p>
                      <a:pPr marL="0" algn="ctr" defTabSz="914400" rtl="0" eaLnBrk="1" latinLnBrk="0" hangingPunct="1"/>
                      <a:r>
                        <a:rPr lang="en-US" altLang="zh-CN" sz="1000" kern="1200" dirty="0">
                          <a:latin typeface="微软雅黑" panose="020B0503020204020204" pitchFamily="34" charset="-122"/>
                          <a:ea typeface="微软雅黑" panose="020B0503020204020204" pitchFamily="34" charset="-122"/>
                        </a:rPr>
                        <a:t>380V~</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a:txBody>
                    <a:bodyPr/>
                    <a:lstStyle/>
                    <a:p>
                      <a:pPr marL="0" algn="ctr" defTabSz="1080135" rtl="0" eaLnBrk="1" latinLnBrk="0" hangingPunct="1"/>
                      <a:r>
                        <a:rPr lang="en-US" altLang="zh-CN" sz="1000" kern="1200" dirty="0">
                          <a:latin typeface="微软雅黑" panose="020B0503020204020204" pitchFamily="34" charset="-122"/>
                          <a:ea typeface="微软雅黑" panose="020B0503020204020204" pitchFamily="34" charset="-122"/>
                        </a:rPr>
                        <a:t>3</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95mm²+2</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50mm²</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r>
              <a:tr h="275532">
                <a:tc>
                  <a:txBody>
                    <a:bodyPr/>
                    <a:lstStyle/>
                    <a:p>
                      <a:pPr algn="ctr"/>
                      <a:r>
                        <a:rPr lang="en-US" altLang="zh-CN" sz="1000" kern="1200" dirty="0">
                          <a:latin typeface="微软雅黑" panose="020B0503020204020204" pitchFamily="34" charset="-122"/>
                          <a:ea typeface="微软雅黑" panose="020B0503020204020204" pitchFamily="34" charset="-122"/>
                        </a:rPr>
                        <a:t>DS-TMP201-D2</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algn="ctr"/>
                      <a:r>
                        <a:rPr lang="en-US" altLang="zh-CN" sz="1000" kern="1200" dirty="0">
                          <a:latin typeface="微软雅黑" panose="020B0503020204020204" pitchFamily="34" charset="-122"/>
                          <a:ea typeface="微软雅黑" panose="020B0503020204020204" pitchFamily="34" charset="-122"/>
                        </a:rPr>
                        <a:t>160KW</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kern="1200" dirty="0">
                          <a:latin typeface="微软雅黑" panose="020B0503020204020204" pitchFamily="34" charset="-122"/>
                          <a:ea typeface="微软雅黑" panose="020B0503020204020204" pitchFamily="34" charset="-122"/>
                        </a:rPr>
                        <a:t>300A/3P</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914400" rtl="0" eaLnBrk="1" latinLnBrk="0" hangingPunct="1"/>
                      <a:r>
                        <a:rPr lang="en-US" altLang="zh-CN" sz="1000" kern="1200" dirty="0">
                          <a:latin typeface="微软雅黑" panose="020B0503020204020204" pitchFamily="34" charset="-122"/>
                          <a:ea typeface="微软雅黑" panose="020B0503020204020204" pitchFamily="34" charset="-122"/>
                        </a:rPr>
                        <a:t>380V~</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defTabSz="1080135" rtl="0" eaLnBrk="1" latinLnBrk="0" hangingPunct="1"/>
                      <a:r>
                        <a:rPr lang="en-US" altLang="zh-CN" sz="1000" kern="1200" dirty="0">
                          <a:solidFill>
                            <a:schemeClr val="dk1"/>
                          </a:solidFill>
                          <a:latin typeface="微软雅黑" panose="020B0503020204020204" pitchFamily="34" charset="-122"/>
                          <a:ea typeface="微软雅黑" panose="020B0503020204020204" pitchFamily="34" charset="-122"/>
                          <a:cs typeface="+mn-cs"/>
                        </a:rPr>
                        <a:t>3</a:t>
                      </a:r>
                      <a:r>
                        <a:rPr lang="zh-CN" altLang="en-US" sz="1000" kern="1200" dirty="0">
                          <a:solidFill>
                            <a:schemeClr val="dk1"/>
                          </a:solidFill>
                          <a:latin typeface="微软雅黑" panose="020B0503020204020204" pitchFamily="34" charset="-122"/>
                          <a:ea typeface="微软雅黑" panose="020B0503020204020204" pitchFamily="34" charset="-122"/>
                          <a:cs typeface="+mn-cs"/>
                        </a:rPr>
                        <a:t>*</a:t>
                      </a:r>
                      <a:r>
                        <a:rPr lang="en-US" altLang="zh-CN" sz="1000" kern="1200" dirty="0">
                          <a:solidFill>
                            <a:schemeClr val="dk1"/>
                          </a:solidFill>
                          <a:latin typeface="微软雅黑" panose="020B0503020204020204" pitchFamily="34" charset="-122"/>
                          <a:ea typeface="微软雅黑" panose="020B0503020204020204" pitchFamily="34" charset="-122"/>
                          <a:cs typeface="+mn-cs"/>
                        </a:rPr>
                        <a:t>120</a:t>
                      </a:r>
                      <a:r>
                        <a:rPr lang="en-US" altLang="zh-CN" sz="1000" kern="1200" dirty="0">
                          <a:latin typeface="微软雅黑" panose="020B0503020204020204" pitchFamily="34" charset="-122"/>
                          <a:ea typeface="微软雅黑" panose="020B0503020204020204" pitchFamily="34" charset="-122"/>
                        </a:rPr>
                        <a:t>mm²</a:t>
                      </a:r>
                      <a:r>
                        <a:rPr lang="en-US" altLang="zh-CN" sz="1000" kern="1200" dirty="0">
                          <a:solidFill>
                            <a:schemeClr val="dk1"/>
                          </a:solidFill>
                          <a:latin typeface="微软雅黑" panose="020B0503020204020204" pitchFamily="34" charset="-122"/>
                          <a:ea typeface="微软雅黑" panose="020B0503020204020204" pitchFamily="34" charset="-122"/>
                          <a:cs typeface="+mn-cs"/>
                        </a:rPr>
                        <a:t> +2</a:t>
                      </a:r>
                      <a:r>
                        <a:rPr lang="zh-CN" altLang="en-US" sz="1000" kern="1200" dirty="0">
                          <a:solidFill>
                            <a:schemeClr val="dk1"/>
                          </a:solidFill>
                          <a:latin typeface="微软雅黑" panose="020B0503020204020204" pitchFamily="34" charset="-122"/>
                          <a:ea typeface="微软雅黑" panose="020B0503020204020204" pitchFamily="34" charset="-122"/>
                          <a:cs typeface="+mn-cs"/>
                        </a:rPr>
                        <a:t>*</a:t>
                      </a:r>
                      <a:r>
                        <a:rPr lang="en-US" altLang="zh-CN" sz="1000" kern="1200" dirty="0">
                          <a:solidFill>
                            <a:schemeClr val="dk1"/>
                          </a:solidFill>
                          <a:latin typeface="微软雅黑" panose="020B0503020204020204" pitchFamily="34" charset="-122"/>
                          <a:ea typeface="微软雅黑" panose="020B0503020204020204" pitchFamily="34" charset="-122"/>
                          <a:cs typeface="+mn-cs"/>
                        </a:rPr>
                        <a:t>70</a:t>
                      </a:r>
                      <a:r>
                        <a:rPr lang="en-US" altLang="zh-CN" sz="1000" kern="1200" dirty="0">
                          <a:latin typeface="微软雅黑" panose="020B0503020204020204" pitchFamily="34" charset="-122"/>
                          <a:ea typeface="微软雅黑" panose="020B0503020204020204" pitchFamily="34" charset="-122"/>
                        </a:rPr>
                        <a:t>mm²</a:t>
                      </a:r>
                      <a:endParaRPr lang="zh-CN" altLang="en-US" sz="1000" kern="1200" dirty="0">
                        <a:solidFill>
                          <a:schemeClr val="dk1"/>
                        </a:solidFill>
                        <a:latin typeface="微软雅黑" panose="020B0503020204020204" pitchFamily="34" charset="-122"/>
                        <a:ea typeface="微软雅黑" panose="020B0503020204020204" pitchFamily="34" charset="-122"/>
                        <a:cs typeface="+mn-cs"/>
                      </a:endParaRPr>
                    </a:p>
                  </a:txBody>
                  <a:tcPr anchor="ctr"/>
                </a:tc>
              </a:tr>
              <a:tr h="275532">
                <a:tc>
                  <a:txBody>
                    <a:bodyPr/>
                    <a:lstStyle/>
                    <a:p>
                      <a:pPr marL="0" marR="0" lvl="0" indent="0" algn="ctr" defTabSz="1080135" rtl="0" eaLnBrk="1" fontAlgn="auto" latinLnBrk="0" hangingPunct="1">
                        <a:lnSpc>
                          <a:spcPct val="100000"/>
                        </a:lnSpc>
                        <a:spcBef>
                          <a:spcPts val="0"/>
                        </a:spcBef>
                        <a:spcAft>
                          <a:spcPts val="0"/>
                        </a:spcAft>
                        <a:buClrTx/>
                        <a:buSzTx/>
                        <a:buFontTx/>
                        <a:buNone/>
                        <a:defRPr/>
                      </a:pPr>
                      <a:r>
                        <a:rPr lang="en-US" altLang="zh-CN" sz="1000" kern="1200" dirty="0">
                          <a:latin typeface="微软雅黑" panose="020B0503020204020204" pitchFamily="34" charset="-122"/>
                          <a:ea typeface="微软雅黑" panose="020B0503020204020204" pitchFamily="34" charset="-122"/>
                        </a:rPr>
                        <a:t>DS-TMP201-D2</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a:txBody>
                    <a:bodyPr/>
                    <a:lstStyle/>
                    <a:p>
                      <a:pPr marL="0" algn="ctr" defTabSz="1080135" rtl="0" eaLnBrk="1" latinLnBrk="0" hangingPunct="1"/>
                      <a:r>
                        <a:rPr lang="en-US" altLang="zh-CN" sz="1000" kern="1200" dirty="0">
                          <a:latin typeface="微软雅黑" panose="020B0503020204020204" pitchFamily="34" charset="-122"/>
                          <a:ea typeface="微软雅黑" panose="020B0503020204020204" pitchFamily="34" charset="-122"/>
                        </a:rPr>
                        <a:t>180KW</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a:txBody>
                    <a:bodyPr/>
                    <a:lstStyle/>
                    <a:p>
                      <a:pPr marL="0" algn="ctr" defTabSz="1080135" rtl="0" eaLnBrk="1" latinLnBrk="0" hangingPunct="1"/>
                      <a:r>
                        <a:rPr lang="en-US" altLang="zh-CN" sz="1000" kern="1200" dirty="0">
                          <a:latin typeface="微软雅黑" panose="020B0503020204020204" pitchFamily="34" charset="-122"/>
                          <a:ea typeface="微软雅黑" panose="020B0503020204020204" pitchFamily="34" charset="-122"/>
                        </a:rPr>
                        <a:t>300A/3P</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a:txBody>
                    <a:bodyPr/>
                    <a:lstStyle/>
                    <a:p>
                      <a:pPr marL="0" algn="ctr" defTabSz="914400" rtl="0" eaLnBrk="1" latinLnBrk="0" hangingPunct="1"/>
                      <a:r>
                        <a:rPr lang="en-US" altLang="zh-CN" sz="1000" kern="1200" dirty="0">
                          <a:latin typeface="微软雅黑" panose="020B0503020204020204" pitchFamily="34" charset="-122"/>
                          <a:ea typeface="微软雅黑" panose="020B0503020204020204" pitchFamily="34" charset="-122"/>
                        </a:rPr>
                        <a:t>380V~</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c>
                  <a:txBody>
                    <a:bodyPr/>
                    <a:lstStyle/>
                    <a:p>
                      <a:pPr marL="0" algn="ctr" defTabSz="1080135" rtl="0" eaLnBrk="1" latinLnBrk="0" hangingPunct="1"/>
                      <a:r>
                        <a:rPr lang="en-US" altLang="zh-CN" sz="1000" kern="1200" dirty="0">
                          <a:latin typeface="微软雅黑" panose="020B0503020204020204" pitchFamily="34" charset="-122"/>
                          <a:ea typeface="微软雅黑" panose="020B0503020204020204" pitchFamily="34" charset="-122"/>
                        </a:rPr>
                        <a:t>3</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150mm²+2</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70mm²</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84413" marR="84413" marT="42209" marB="42209" anchor="ctr"/>
                </a:tc>
              </a:tr>
            </a:tbl>
          </a:graphicData>
        </a:graphic>
      </p:graphicFrame>
      <p:sp>
        <p:nvSpPr>
          <p:cNvPr id="10" name="文本框 9"/>
          <p:cNvSpPr txBox="1"/>
          <p:nvPr/>
        </p:nvSpPr>
        <p:spPr>
          <a:xfrm>
            <a:off x="132399" y="4108779"/>
            <a:ext cx="520194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表</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单个充电桩供电线缆及空开推荐（充电桩至配电柜间线路）</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圆角矩形标注 4"/>
          <p:cNvSpPr/>
          <p:nvPr/>
        </p:nvSpPr>
        <p:spPr>
          <a:xfrm>
            <a:off x="7519769" y="5395605"/>
            <a:ext cx="2776376" cy="995580"/>
          </a:xfrm>
          <a:prstGeom prst="wedgeRoundRectCallout">
            <a:avLst>
              <a:gd name="adj1" fmla="val -43745"/>
              <a:gd name="adj2" fmla="val -115864"/>
              <a:gd name="adj3" fmla="val 16667"/>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文本框 6"/>
          <p:cNvSpPr txBox="1"/>
          <p:nvPr/>
        </p:nvSpPr>
        <p:spPr>
          <a:xfrm>
            <a:off x="7387571" y="6550223"/>
            <a:ext cx="359585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注：每台充电桩必须单独接一个空气开关。</a:t>
            </a:r>
            <a:endPar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pic>
        <p:nvPicPr>
          <p:cNvPr id="9" name="图片 8"/>
          <p:cNvPicPr>
            <a:picLocks noChangeAspect="1"/>
          </p:cNvPicPr>
          <p:nvPr/>
        </p:nvPicPr>
        <p:blipFill rotWithShape="1">
          <a:blip r:embed="rId2"/>
          <a:srcRect l="2436"/>
          <a:stretch>
            <a:fillRect/>
          </a:stretch>
        </p:blipFill>
        <p:spPr>
          <a:xfrm>
            <a:off x="7731700" y="5453397"/>
            <a:ext cx="2352513" cy="8799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up)">
                                      <p:cBhvr>
                                        <p:cTn id="13" dur="500"/>
                                        <p:tgtEl>
                                          <p:spTgt spid="7"/>
                                        </p:tgtEl>
                                      </p:cBhvr>
                                    </p:animEffect>
                                  </p:childTnLst>
                                </p:cTn>
                              </p:par>
                              <p:par>
                                <p:cTn id="14" presetID="1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ppt_y</p:attrName>
                                        </p:attrNameLst>
                                      </p:cBhvr>
                                      <p:tavLst>
                                        <p:tav tm="0">
                                          <p:val>
                                            <p:strVal val="#ppt_y+#ppt_h*1.125000"/>
                                          </p:val>
                                        </p:tav>
                                        <p:tav tm="100000">
                                          <p:val>
                                            <p:strVal val="#ppt_y"/>
                                          </p:val>
                                        </p:tav>
                                      </p:tavLst>
                                    </p:anim>
                                    <p:animEffect transition="in" filter="wipe(up)">
                                      <p:cBhvr>
                                        <p:cTn id="17" dur="500"/>
                                        <p:tgtEl>
                                          <p:spTgt spid="9"/>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ppt_y</p:attrName>
                                        </p:attrNameLst>
                                      </p:cBhvr>
                                      <p:tavLst>
                                        <p:tav tm="0">
                                          <p:val>
                                            <p:strVal val="#ppt_y+#ppt_h*1.125000"/>
                                          </p:val>
                                        </p:tav>
                                        <p:tav tm="100000">
                                          <p:val>
                                            <p:strVal val="#ppt_y"/>
                                          </p:val>
                                        </p:tav>
                                      </p:tavLst>
                                    </p:anim>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edge">
                                      <p:cBhvr>
                                        <p:cTn id="26" dur="1000"/>
                                        <p:tgtEl>
                                          <p:spTgt spid="10"/>
                                        </p:tgtEl>
                                      </p:cBhvr>
                                    </p:animEffect>
                                  </p:childTnLst>
                                </p:cTn>
                              </p:par>
                              <p:par>
                                <p:cTn id="27" presetID="2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edge">
                                      <p:cBhvr>
                                        <p:cTn id="2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1138844" y="947381"/>
            <a:ext cx="1452543" cy="45937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充电桩云平台</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9" name="标题 3"/>
          <p:cNvSpPr txBox="1"/>
          <p:nvPr/>
        </p:nvSpPr>
        <p:spPr>
          <a:xfrm>
            <a:off x="499598" y="221032"/>
            <a:ext cx="9120715" cy="435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3D3D3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项目</a:t>
            </a:r>
            <a:r>
              <a:rPr kumimoji="0" lang="en-US" altLang="zh-CN"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a:t>
            </a:r>
            <a:r>
              <a:rPr kumimoji="0"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rPr>
              <a:t>场站建设</a:t>
            </a:r>
            <a:endParaRPr kumimoji="0" lang="zh-CN" altLang="en-US"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pic>
        <p:nvPicPr>
          <p:cNvPr id="4" name="图片 3"/>
          <p:cNvPicPr>
            <a:picLocks noChangeAspect="1"/>
          </p:cNvPicPr>
          <p:nvPr/>
        </p:nvPicPr>
        <p:blipFill>
          <a:blip r:embed="rId1"/>
          <a:stretch>
            <a:fillRect/>
          </a:stretch>
        </p:blipFill>
        <p:spPr>
          <a:xfrm>
            <a:off x="982430" y="1726148"/>
            <a:ext cx="10153634" cy="4403717"/>
          </a:xfrm>
          <a:prstGeom prst="rect">
            <a:avLst/>
          </a:prstGeom>
        </p:spPr>
      </p:pic>
      <p:sp>
        <p:nvSpPr>
          <p:cNvPr id="82" name="标题 3"/>
          <p:cNvSpPr txBox="1"/>
          <p:nvPr/>
        </p:nvSpPr>
        <p:spPr>
          <a:xfrm>
            <a:off x="3001935" y="990911"/>
            <a:ext cx="5069402" cy="4763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rgbClr val="3D3D3D"/>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1200" b="0" i="0" u="none" strike="noStrike" kern="1200" cap="none" spc="0" normalizeH="0" baseline="0" noProof="0" dirty="0">
                <a:ln>
                  <a:noFill/>
                </a:ln>
                <a:solidFill>
                  <a:srgbClr val="3D3D3D"/>
                </a:solidFill>
                <a:effectLst/>
                <a:uLnTx/>
                <a:uFillTx/>
                <a:latin typeface="微软雅黑" panose="020B0503020204020204" pitchFamily="34" charset="-122"/>
                <a:ea typeface="微软雅黑" panose="020B0503020204020204" pitchFamily="34" charset="-122"/>
                <a:cs typeface="+mj-cs"/>
              </a:rPr>
              <a:t>设备</a:t>
            </a:r>
            <a:r>
              <a:rPr kumimoji="0" lang="zh-CN" altLang="en-US" sz="1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rPr>
              <a:t>在线使用时必须要先建站</a:t>
            </a:r>
            <a:r>
              <a:rPr kumimoji="0" lang="zh-CN" altLang="en-US" sz="1200" b="0" i="0" u="none" strike="noStrike" kern="1200" cap="none" spc="0" normalizeH="0" baseline="0" noProof="0" dirty="0">
                <a:ln>
                  <a:noFill/>
                </a:ln>
                <a:solidFill>
                  <a:srgbClr val="3D3D3D"/>
                </a:solidFill>
                <a:effectLst/>
                <a:uLnTx/>
                <a:uFillTx/>
                <a:latin typeface="微软雅黑" panose="020B0503020204020204" pitchFamily="34" charset="-122"/>
                <a:ea typeface="微软雅黑" panose="020B0503020204020204" pitchFamily="34" charset="-122"/>
                <a:cs typeface="+mj-cs"/>
              </a:rPr>
              <a:t>，即填写</a:t>
            </a:r>
            <a:r>
              <a:rPr kumimoji="0" lang="en-US" altLang="zh-CN" sz="1200" b="0" i="0" u="none" strike="noStrike" kern="1200" cap="none" spc="0" normalizeH="0" baseline="0" noProof="0" dirty="0">
                <a:ln>
                  <a:noFill/>
                </a:ln>
                <a:solidFill>
                  <a:srgbClr val="3D3D3D"/>
                </a:solidFill>
                <a:effectLst/>
                <a:uLnTx/>
                <a:uFillTx/>
                <a:latin typeface="微软雅黑" panose="020B0503020204020204" pitchFamily="34" charset="-122"/>
                <a:ea typeface="微软雅黑" panose="020B0503020204020204" pitchFamily="34" charset="-122"/>
                <a:cs typeface="+mj-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云平台运营商建站信息录入</a:t>
            </a:r>
            <a:r>
              <a:rPr kumimoji="0" lang="en-US" altLang="zh-CN" sz="1200" b="0" i="0" u="none" strike="noStrike" kern="1200" cap="none" spc="0" normalizeH="0" baseline="0" noProof="0" dirty="0">
                <a:ln>
                  <a:noFill/>
                </a:ln>
                <a:solidFill>
                  <a:srgbClr val="3D3D3D"/>
                </a:solidFill>
                <a:effectLst/>
                <a:uLnTx/>
                <a:uFillTx/>
                <a:latin typeface="微软雅黑" panose="020B0503020204020204" pitchFamily="34" charset="-122"/>
                <a:ea typeface="微软雅黑" panose="020B0503020204020204" pitchFamily="34" charset="-122"/>
                <a:cs typeface="+mj-cs"/>
              </a:rPr>
              <a:t>》</a:t>
            </a:r>
            <a:r>
              <a:rPr kumimoji="0" lang="zh-CN" altLang="en-US" sz="1200" b="0" i="0" u="none" strike="noStrike" kern="1200" cap="none" spc="0" normalizeH="0" baseline="0" noProof="0" dirty="0">
                <a:ln>
                  <a:noFill/>
                </a:ln>
                <a:solidFill>
                  <a:srgbClr val="3D3D3D"/>
                </a:solidFill>
                <a:effectLst/>
                <a:uLnTx/>
                <a:uFillTx/>
                <a:latin typeface="微软雅黑" panose="020B0503020204020204" pitchFamily="34" charset="-122"/>
                <a:ea typeface="微软雅黑" panose="020B0503020204020204" pitchFamily="34" charset="-122"/>
                <a:cs typeface="+mj-cs"/>
              </a:rPr>
              <a:t>，发邮件至刘（秀娟）工，发放账号及密码。</a:t>
            </a:r>
            <a:endParaRPr kumimoji="0" lang="en-US" altLang="zh-CN" sz="1200" b="0" i="0" u="none" strike="noStrike" kern="1200" cap="none" spc="0" normalizeH="0" baseline="0" noProof="0" dirty="0">
              <a:ln>
                <a:noFill/>
              </a:ln>
              <a:solidFill>
                <a:srgbClr val="3D3D3D"/>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20000"/>
              </a:lnSpc>
              <a:spcBef>
                <a:spcPct val="0"/>
              </a:spcBef>
              <a:spcAft>
                <a:spcPts val="0"/>
              </a:spcAft>
              <a:buClrTx/>
              <a:buSzTx/>
              <a:buFontTx/>
              <a:buNone/>
              <a:defRPr/>
            </a:pPr>
            <a:r>
              <a:rPr kumimoji="0" lang="zh-CN" altLang="en-US" sz="105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rPr>
              <a:t>（注：平台免费，建议所有网络版设备都建站，建站不影响离线使用。）</a:t>
            </a:r>
            <a:endParaRPr kumimoji="0" lang="en-US" altLang="zh-CN" sz="105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000" fill="hold"/>
                                        <p:tgtEl>
                                          <p:spTgt spid="50"/>
                                        </p:tgtEl>
                                        <p:attrNameLst>
                                          <p:attrName>ppt_w</p:attrName>
                                        </p:attrNameLst>
                                      </p:cBhvr>
                                      <p:tavLst>
                                        <p:tav tm="0">
                                          <p:val>
                                            <p:fltVal val="0"/>
                                          </p:val>
                                        </p:tav>
                                        <p:tav tm="100000">
                                          <p:val>
                                            <p:strVal val="#ppt_w"/>
                                          </p:val>
                                        </p:tav>
                                      </p:tavLst>
                                    </p:anim>
                                    <p:anim calcmode="lin" valueType="num">
                                      <p:cBhvr>
                                        <p:cTn id="8" dur="1000" fill="hold"/>
                                        <p:tgtEl>
                                          <p:spTgt spid="50"/>
                                        </p:tgtEl>
                                        <p:attrNameLst>
                                          <p:attrName>ppt_h</p:attrName>
                                        </p:attrNameLst>
                                      </p:cBhvr>
                                      <p:tavLst>
                                        <p:tav tm="0">
                                          <p:val>
                                            <p:fltVal val="0"/>
                                          </p:val>
                                        </p:tav>
                                        <p:tav tm="100000">
                                          <p:val>
                                            <p:strVal val="#ppt_h"/>
                                          </p:val>
                                        </p:tav>
                                      </p:tavLst>
                                    </p:anim>
                                    <p:anim calcmode="lin" valueType="num">
                                      <p:cBhvr>
                                        <p:cTn id="9" dur="1000" fill="hold"/>
                                        <p:tgtEl>
                                          <p:spTgt spid="50"/>
                                        </p:tgtEl>
                                        <p:attrNameLst>
                                          <p:attrName>style.rotation</p:attrName>
                                        </p:attrNameLst>
                                      </p:cBhvr>
                                      <p:tavLst>
                                        <p:tav tm="0">
                                          <p:val>
                                            <p:fltVal val="90"/>
                                          </p:val>
                                        </p:tav>
                                        <p:tav tm="100000">
                                          <p:val>
                                            <p:fltVal val="0"/>
                                          </p:val>
                                        </p:tav>
                                      </p:tavLst>
                                    </p:anim>
                                    <p:animEffect transition="in" filter="fade">
                                      <p:cBhvr>
                                        <p:cTn id="10" dur="1000"/>
                                        <p:tgtEl>
                                          <p:spTgt spid="5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 calcmode="lin" valueType="num">
                                      <p:cBhvr>
                                        <p:cTn id="13" dur="1000" fill="hold"/>
                                        <p:tgtEl>
                                          <p:spTgt spid="82"/>
                                        </p:tgtEl>
                                        <p:attrNameLst>
                                          <p:attrName>ppt_w</p:attrName>
                                        </p:attrNameLst>
                                      </p:cBhvr>
                                      <p:tavLst>
                                        <p:tav tm="0">
                                          <p:val>
                                            <p:fltVal val="0"/>
                                          </p:val>
                                        </p:tav>
                                        <p:tav tm="100000">
                                          <p:val>
                                            <p:strVal val="#ppt_w"/>
                                          </p:val>
                                        </p:tav>
                                      </p:tavLst>
                                    </p:anim>
                                    <p:anim calcmode="lin" valueType="num">
                                      <p:cBhvr>
                                        <p:cTn id="14" dur="1000" fill="hold"/>
                                        <p:tgtEl>
                                          <p:spTgt spid="82"/>
                                        </p:tgtEl>
                                        <p:attrNameLst>
                                          <p:attrName>ppt_h</p:attrName>
                                        </p:attrNameLst>
                                      </p:cBhvr>
                                      <p:tavLst>
                                        <p:tav tm="0">
                                          <p:val>
                                            <p:fltVal val="0"/>
                                          </p:val>
                                        </p:tav>
                                        <p:tav tm="100000">
                                          <p:val>
                                            <p:strVal val="#ppt_h"/>
                                          </p:val>
                                        </p:tav>
                                      </p:tavLst>
                                    </p:anim>
                                    <p:anim calcmode="lin" valueType="num">
                                      <p:cBhvr>
                                        <p:cTn id="15" dur="1000" fill="hold"/>
                                        <p:tgtEl>
                                          <p:spTgt spid="82"/>
                                        </p:tgtEl>
                                        <p:attrNameLst>
                                          <p:attrName>style.rotation</p:attrName>
                                        </p:attrNameLst>
                                      </p:cBhvr>
                                      <p:tavLst>
                                        <p:tav tm="0">
                                          <p:val>
                                            <p:fltVal val="90"/>
                                          </p:val>
                                        </p:tav>
                                        <p:tav tm="100000">
                                          <p:val>
                                            <p:fltVal val="0"/>
                                          </p:val>
                                        </p:tav>
                                      </p:tavLst>
                                    </p:anim>
                                    <p:animEffect transition="in" filter="fade">
                                      <p:cBhvr>
                                        <p:cTn id="16" dur="100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8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产品定位</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sp>
        <p:nvSpPr>
          <p:cNvPr id="101" name="TextBox 9"/>
          <p:cNvSpPr txBox="1"/>
          <p:nvPr/>
        </p:nvSpPr>
        <p:spPr>
          <a:xfrm>
            <a:off x="569797" y="1140886"/>
            <a:ext cx="10765410" cy="874407"/>
          </a:xfrm>
          <a:prstGeom prst="rect">
            <a:avLst/>
          </a:prstGeom>
          <a:noFill/>
        </p:spPr>
        <p:txBody>
          <a:bodyPr wrap="square">
            <a:spAutoFit/>
          </a:bodyPr>
          <a:lstStyle/>
          <a:p>
            <a:pPr marL="0" indent="0">
              <a:lnSpc>
                <a:spcPct val="150000"/>
              </a:lnSpc>
              <a:buNone/>
            </a:pPr>
            <a:r>
              <a:rPr lang="zh-CN" altLang="en-US" b="1" dirty="0">
                <a:solidFill>
                  <a:srgbClr val="000000"/>
                </a:solidFill>
                <a:highlight>
                  <a:srgbClr val="FFFF00"/>
                </a:highlight>
                <a:latin typeface="微软雅黑" panose="020B0503020204020204" pitchFamily="34" charset="-122"/>
                <a:ea typeface="微软雅黑" panose="020B0503020204020204" pitchFamily="34" charset="-122"/>
                <a:cs typeface="+mn-ea"/>
              </a:rPr>
              <a:t>定位开箱即用的 </a:t>
            </a:r>
            <a:r>
              <a:rPr lang="en-US" altLang="zh-CN" b="1" dirty="0">
                <a:solidFill>
                  <a:srgbClr val="000000"/>
                </a:solidFill>
                <a:highlight>
                  <a:srgbClr val="FFFF00"/>
                </a:highlight>
                <a:latin typeface="微软雅黑" panose="020B0503020204020204" pitchFamily="34" charset="-122"/>
                <a:ea typeface="微软雅黑" panose="020B0503020204020204" pitchFamily="34" charset="-122"/>
                <a:cs typeface="+mn-ea"/>
              </a:rPr>
              <a:t>JAVA </a:t>
            </a:r>
            <a:r>
              <a:rPr lang="zh-CN" altLang="en-US" b="1" dirty="0">
                <a:solidFill>
                  <a:srgbClr val="000000"/>
                </a:solidFill>
                <a:highlight>
                  <a:srgbClr val="FFFF00"/>
                </a:highlight>
                <a:latin typeface="微软雅黑" panose="020B0503020204020204" pitchFamily="34" charset="-122"/>
                <a:ea typeface="微软雅黑" panose="020B0503020204020204" pitchFamily="34" charset="-122"/>
                <a:cs typeface="+mn-ea"/>
              </a:rPr>
              <a:t>鲸哩充电桩</a:t>
            </a:r>
            <a:r>
              <a:rPr lang="en-US" altLang="zh-CN" b="1" dirty="0" err="1">
                <a:solidFill>
                  <a:srgbClr val="000000"/>
                </a:solidFill>
                <a:highlight>
                  <a:srgbClr val="FFFF00"/>
                </a:highlight>
                <a:latin typeface="微软雅黑" panose="020B0503020204020204" pitchFamily="34" charset="-122"/>
                <a:ea typeface="微软雅黑" panose="020B0503020204020204" pitchFamily="34" charset="-122"/>
                <a:cs typeface="+mn-ea"/>
              </a:rPr>
              <a:t>Saas</a:t>
            </a:r>
            <a:r>
              <a:rPr lang="zh-CN" altLang="en-US" b="1" dirty="0">
                <a:solidFill>
                  <a:srgbClr val="000000"/>
                </a:solidFill>
                <a:highlight>
                  <a:srgbClr val="FFFF00"/>
                </a:highlight>
                <a:latin typeface="微软雅黑" panose="020B0503020204020204" pitchFamily="34" charset="-122"/>
                <a:ea typeface="微软雅黑" panose="020B0503020204020204" pitchFamily="34" charset="-122"/>
                <a:cs typeface="+mn-ea"/>
              </a:rPr>
              <a:t>开源系统</a:t>
            </a:r>
            <a:r>
              <a:rPr lang="zh-CN" altLang="en-US" dirty="0">
                <a:solidFill>
                  <a:srgbClr val="000000"/>
                </a:solidFill>
                <a:latin typeface="微软雅黑" panose="020B0503020204020204" pitchFamily="34" charset="-122"/>
                <a:ea typeface="微软雅黑" panose="020B0503020204020204" pitchFamily="34" charset="-122"/>
                <a:cs typeface="+mn-ea"/>
              </a:rPr>
              <a:t>，负责用户端</a:t>
            </a:r>
            <a:r>
              <a:rPr lang="en-US" altLang="zh-CN" dirty="0">
                <a:solidFill>
                  <a:srgbClr val="000000"/>
                </a:solidFill>
                <a:latin typeface="微软雅黑" panose="020B0503020204020204" pitchFamily="34" charset="-122"/>
                <a:ea typeface="微软雅黑" panose="020B0503020204020204" pitchFamily="34" charset="-122"/>
                <a:cs typeface="+mn-ea"/>
              </a:rPr>
              <a:t>(H5</a:t>
            </a:r>
            <a:r>
              <a:rPr lang="zh-CN" altLang="en-US" dirty="0">
                <a:solidFill>
                  <a:srgbClr val="000000"/>
                </a:solidFill>
                <a:latin typeface="微软雅黑" panose="020B0503020204020204" pitchFamily="34" charset="-122"/>
                <a:ea typeface="微软雅黑" panose="020B0503020204020204" pitchFamily="34" charset="-122"/>
                <a:cs typeface="+mn-ea"/>
              </a:rPr>
              <a:t>、</a:t>
            </a:r>
            <a:r>
              <a:rPr lang="en-US" altLang="zh-CN" dirty="0">
                <a:solidFill>
                  <a:srgbClr val="000000"/>
                </a:solidFill>
                <a:latin typeface="微软雅黑" panose="020B0503020204020204" pitchFamily="34" charset="-122"/>
                <a:ea typeface="微软雅黑" panose="020B0503020204020204" pitchFamily="34" charset="-122"/>
                <a:cs typeface="+mn-ea"/>
              </a:rPr>
              <a:t>APP</a:t>
            </a:r>
            <a:r>
              <a:rPr lang="zh-CN" altLang="en-US" dirty="0">
                <a:solidFill>
                  <a:srgbClr val="000000"/>
                </a:solidFill>
                <a:latin typeface="微软雅黑" panose="020B0503020204020204" pitchFamily="34" charset="-122"/>
                <a:ea typeface="微软雅黑" panose="020B0503020204020204" pitchFamily="34" charset="-122"/>
                <a:cs typeface="+mn-ea"/>
              </a:rPr>
              <a:t>、小程序</a:t>
            </a:r>
            <a:r>
              <a:rPr lang="en-US" altLang="zh-CN" dirty="0">
                <a:solidFill>
                  <a:srgbClr val="000000"/>
                </a:solidFill>
                <a:latin typeface="微软雅黑" panose="020B0503020204020204" pitchFamily="34" charset="-122"/>
                <a:ea typeface="微软雅黑" panose="020B0503020204020204" pitchFamily="34" charset="-122"/>
                <a:cs typeface="+mn-ea"/>
              </a:rPr>
              <a:t>)</a:t>
            </a:r>
            <a:r>
              <a:rPr lang="zh-CN" altLang="en-US" dirty="0">
                <a:solidFill>
                  <a:srgbClr val="000000"/>
                </a:solidFill>
                <a:latin typeface="微软雅黑" panose="020B0503020204020204" pitchFamily="34" charset="-122"/>
                <a:ea typeface="微软雅黑" panose="020B0503020204020204" pitchFamily="34" charset="-122"/>
                <a:cs typeface="+mn-ea"/>
              </a:rPr>
              <a:t>、商户端、平台端、设备端，在平台和设备之间搭建高效、稳定、通用的应用平台。</a:t>
            </a:r>
            <a:endParaRPr lang="en-US" altLang="zh-CN" dirty="0">
              <a:solidFill>
                <a:srgbClr val="000000"/>
              </a:solidFill>
              <a:latin typeface="微软雅黑" panose="020B0503020204020204" pitchFamily="34" charset="-122"/>
              <a:ea typeface="微软雅黑" panose="020B0503020204020204" pitchFamily="34" charset="-122"/>
              <a:cs typeface="+mn-ea"/>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2169" y="2339781"/>
            <a:ext cx="10765410" cy="381785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6</a:t>
            </a:r>
            <a:endParaRPr lang="zh-CN" altLang="en-US" dirty="0"/>
          </a:p>
        </p:txBody>
      </p:sp>
      <p:sp>
        <p:nvSpPr>
          <p:cNvPr id="3" name="文本占位符 2"/>
          <p:cNvSpPr>
            <a:spLocks noGrp="1"/>
          </p:cNvSpPr>
          <p:nvPr>
            <p:ph type="body" sz="quarter" idx="14"/>
          </p:nvPr>
        </p:nvSpPr>
        <p:spPr>
          <a:xfrm>
            <a:off x="742969" y="2429415"/>
            <a:ext cx="5528925" cy="512103"/>
          </a:xfrm>
        </p:spPr>
        <p:txBody>
          <a:bodyPr/>
          <a:lstStyle/>
          <a:p>
            <a:r>
              <a:rPr lang="zh-CN" altLang="en-US" dirty="0"/>
              <a:t>充电桩投资收益分析</a:t>
            </a:r>
            <a:endParaRPr lang="zh-CN" altLang="en-US" dirty="0"/>
          </a:p>
        </p:txBody>
      </p:sp>
      <p:sp>
        <p:nvSpPr>
          <p:cNvPr id="5" name="文本占位符 4"/>
          <p:cNvSpPr>
            <a:spLocks noGrp="1"/>
          </p:cNvSpPr>
          <p:nvPr>
            <p:ph type="body" sz="quarter" idx="15"/>
          </p:nvPr>
        </p:nvSpPr>
        <p:spPr/>
        <p:txBody>
          <a:bodyPr>
            <a:normAutofit/>
          </a:bodyPr>
          <a:lstStyle/>
          <a:p>
            <a:r>
              <a:rPr lang="zh-CN" altLang="en-US" dirty="0">
                <a:solidFill>
                  <a:schemeClr val="tx1"/>
                </a:solidFill>
              </a:rPr>
              <a:t>交流桩收益</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直流桩收益</a:t>
            </a:r>
            <a:endParaRPr lang="zh-CN" altLang="en-US" dirty="0">
              <a:solidFill>
                <a:schemeClr val="tx1"/>
              </a:solidFill>
            </a:endParaRPr>
          </a:p>
        </p:txBody>
      </p:sp>
      <p:sp>
        <p:nvSpPr>
          <p:cNvPr id="4" name="图片占位符 3"/>
          <p:cNvSpPr>
            <a:spLocks noGrp="1"/>
          </p:cNvSpPr>
          <p:nvPr>
            <p:ph type="pic" sz="quarter" idx="16"/>
          </p:nvPr>
        </p:nvSpPr>
        <p:spPr>
          <a:xfrm>
            <a:off x="6873875" y="2191736"/>
            <a:ext cx="4257675" cy="2940652"/>
          </a:xfrm>
        </p:spPr>
      </p:sp>
      <p:pic>
        <p:nvPicPr>
          <p:cNvPr id="7" name="图片 6"/>
          <p:cNvPicPr>
            <a:picLocks noChangeAspect="1"/>
          </p:cNvPicPr>
          <p:nvPr/>
        </p:nvPicPr>
        <p:blipFill>
          <a:blip r:embed="rId1"/>
          <a:stretch>
            <a:fillRect/>
          </a:stretch>
        </p:blipFill>
        <p:spPr>
          <a:xfrm>
            <a:off x="6873875" y="2191736"/>
            <a:ext cx="4257675" cy="294065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充电收益</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830782" y="1146794"/>
            <a:ext cx="6627304" cy="3487257"/>
          </a:xfrm>
          <a:prstGeom prst="rect">
            <a:avLst/>
          </a:prstGeom>
        </p:spPr>
      </p:pic>
      <p:sp>
        <p:nvSpPr>
          <p:cNvPr id="8" name="矩形 7"/>
          <p:cNvSpPr/>
          <p:nvPr/>
        </p:nvSpPr>
        <p:spPr>
          <a:xfrm>
            <a:off x="4872183" y="4651542"/>
            <a:ext cx="2950791" cy="399902"/>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50" normalizeH="0" baseline="0" noProof="0" dirty="0">
                <a:ln w="13500">
                  <a:solidFill>
                    <a:srgbClr val="4F81BD">
                      <a:shade val="2500"/>
                      <a:alpha val="6500"/>
                    </a:srgbClr>
                  </a:solidFill>
                  <a:prstDash val="solid"/>
                </a:ln>
                <a:solidFill>
                  <a:prstClr val="black"/>
                </a:solidFill>
                <a:effectLst/>
                <a:uLnTx/>
                <a:uFillTx/>
                <a:latin typeface="楷体" panose="02010609060101010101" pitchFamily="49" charset="-122"/>
                <a:ea typeface="楷体" panose="02010609060101010101" pitchFamily="49" charset="-122"/>
                <a:cs typeface="+mn-cs"/>
              </a:rPr>
              <a:t>典型运营商的商业模式</a:t>
            </a:r>
            <a:endParaRPr kumimoji="0" lang="en-US" altLang="zh-CN" sz="2000" b="1" i="0" u="none" strike="noStrike" kern="0" cap="none" spc="50" normalizeH="0" baseline="0" noProof="0" dirty="0">
              <a:ln w="13500">
                <a:solidFill>
                  <a:srgbClr val="4F81BD">
                    <a:shade val="2500"/>
                    <a:alpha val="6500"/>
                  </a:srgbClr>
                </a:solidFill>
                <a:prstDash val="solid"/>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9" name="矩形 8"/>
          <p:cNvSpPr/>
          <p:nvPr/>
        </p:nvSpPr>
        <p:spPr>
          <a:xfrm>
            <a:off x="1154882" y="5266103"/>
            <a:ext cx="2950791" cy="399902"/>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50" normalizeH="0" baseline="0" noProof="0" dirty="0">
                <a:ln w="13500">
                  <a:solidFill>
                    <a:srgbClr val="4F81BD">
                      <a:shade val="2500"/>
                      <a:alpha val="6500"/>
                    </a:srgbClr>
                  </a:solidFill>
                  <a:prstDash val="solid"/>
                </a:ln>
                <a:solidFill>
                  <a:srgbClr val="C00000"/>
                </a:solidFill>
                <a:effectLst/>
                <a:uLnTx/>
                <a:uFillTx/>
                <a:latin typeface="楷体" panose="02010609060101010101" pitchFamily="49" charset="-122"/>
                <a:ea typeface="楷体" panose="02010609060101010101" pitchFamily="49" charset="-122"/>
                <a:cs typeface="+mn-cs"/>
              </a:rPr>
              <a:t>充电费用</a:t>
            </a:r>
            <a:r>
              <a:rPr kumimoji="0" lang="en-US" altLang="zh-CN" sz="2000" b="1" i="0" u="none" strike="noStrike" kern="0" cap="none" spc="50" normalizeH="0" baseline="0" noProof="0" dirty="0">
                <a:ln w="13500">
                  <a:solidFill>
                    <a:srgbClr val="4F81BD">
                      <a:shade val="2500"/>
                      <a:alpha val="6500"/>
                    </a:srgbClr>
                  </a:solidFill>
                  <a:prstDash val="solid"/>
                </a:ln>
                <a:solidFill>
                  <a:srgbClr val="C00000"/>
                </a:solidFill>
                <a:effectLst/>
                <a:uLnTx/>
                <a:uFillTx/>
                <a:latin typeface="楷体" panose="02010609060101010101" pitchFamily="49" charset="-122"/>
                <a:ea typeface="楷体" panose="02010609060101010101" pitchFamily="49" charset="-122"/>
                <a:cs typeface="+mn-cs"/>
              </a:rPr>
              <a:t>=</a:t>
            </a:r>
            <a:r>
              <a:rPr kumimoji="0" lang="zh-CN" altLang="en-US" sz="2000" b="1" i="0" u="none" strike="noStrike" kern="0" cap="none" spc="50" normalizeH="0" baseline="0" noProof="0" dirty="0">
                <a:ln w="13500">
                  <a:solidFill>
                    <a:srgbClr val="4F81BD">
                      <a:shade val="2500"/>
                      <a:alpha val="6500"/>
                    </a:srgbClr>
                  </a:solidFill>
                  <a:prstDash val="solid"/>
                </a:ln>
                <a:solidFill>
                  <a:srgbClr val="C00000"/>
                </a:solidFill>
                <a:effectLst/>
                <a:uLnTx/>
                <a:uFillTx/>
                <a:latin typeface="楷体" panose="02010609060101010101" pitchFamily="49" charset="-122"/>
                <a:ea typeface="楷体" panose="02010609060101010101" pitchFamily="49" charset="-122"/>
                <a:cs typeface="+mn-cs"/>
              </a:rPr>
              <a:t>电费</a:t>
            </a:r>
            <a:r>
              <a:rPr kumimoji="0" lang="en-US" altLang="zh-CN" sz="2000" b="1" i="0" u="none" strike="noStrike" kern="0" cap="none" spc="50" normalizeH="0" baseline="0" noProof="0" dirty="0">
                <a:ln w="13500">
                  <a:solidFill>
                    <a:srgbClr val="4F81BD">
                      <a:shade val="2500"/>
                      <a:alpha val="6500"/>
                    </a:srgbClr>
                  </a:solidFill>
                  <a:prstDash val="solid"/>
                </a:ln>
                <a:solidFill>
                  <a:srgbClr val="C00000"/>
                </a:solidFill>
                <a:effectLst/>
                <a:uLnTx/>
                <a:uFillTx/>
                <a:latin typeface="楷体" panose="02010609060101010101" pitchFamily="49" charset="-122"/>
                <a:ea typeface="楷体" panose="02010609060101010101" pitchFamily="49" charset="-122"/>
                <a:cs typeface="+mn-cs"/>
              </a:rPr>
              <a:t>+</a:t>
            </a:r>
            <a:r>
              <a:rPr kumimoji="0" lang="zh-CN" altLang="en-US" sz="2000" b="1" i="0" u="none" strike="noStrike" kern="0" cap="none" spc="50" normalizeH="0" baseline="0" noProof="0" dirty="0">
                <a:ln w="13500">
                  <a:solidFill>
                    <a:srgbClr val="4F81BD">
                      <a:shade val="2500"/>
                      <a:alpha val="6500"/>
                    </a:srgbClr>
                  </a:solidFill>
                  <a:prstDash val="solid"/>
                </a:ln>
                <a:solidFill>
                  <a:srgbClr val="C00000"/>
                </a:solidFill>
                <a:effectLst/>
                <a:uLnTx/>
                <a:uFillTx/>
                <a:latin typeface="楷体" panose="02010609060101010101" pitchFamily="49" charset="-122"/>
                <a:ea typeface="楷体" panose="02010609060101010101" pitchFamily="49" charset="-122"/>
                <a:cs typeface="+mn-cs"/>
              </a:rPr>
              <a:t>服务费</a:t>
            </a:r>
            <a:endParaRPr kumimoji="0" lang="en-US" altLang="zh-CN" sz="2000" b="1" i="0" u="none" strike="noStrike" kern="0" cap="none" spc="50" normalizeH="0" baseline="0" noProof="0" dirty="0">
              <a:ln w="13500">
                <a:solidFill>
                  <a:srgbClr val="4F81BD">
                    <a:shade val="2500"/>
                    <a:alpha val="6500"/>
                  </a:srgbClr>
                </a:solidFill>
                <a:prstDash val="solid"/>
              </a:ln>
              <a:solidFill>
                <a:srgbClr val="C00000"/>
              </a:solidFill>
              <a:effectLst/>
              <a:uLnTx/>
              <a:uFillTx/>
              <a:latin typeface="楷体" panose="02010609060101010101" pitchFamily="49" charset="-122"/>
              <a:ea typeface="楷体" panose="02010609060101010101" pitchFamily="49" charset="-122"/>
              <a:cs typeface="+mn-cs"/>
            </a:endParaRPr>
          </a:p>
        </p:txBody>
      </p:sp>
      <p:sp>
        <p:nvSpPr>
          <p:cNvPr id="10" name="矩形 9"/>
          <p:cNvSpPr/>
          <p:nvPr/>
        </p:nvSpPr>
        <p:spPr>
          <a:xfrm>
            <a:off x="1148838" y="5804645"/>
            <a:ext cx="9474766" cy="399902"/>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50" normalizeH="0" baseline="0" noProof="0" dirty="0">
                <a:ln w="13500">
                  <a:solidFill>
                    <a:srgbClr val="4F81BD">
                      <a:shade val="2500"/>
                      <a:alpha val="6500"/>
                    </a:srgbClr>
                  </a:solidFill>
                  <a:prstDash val="solid"/>
                </a:ln>
                <a:solidFill>
                  <a:srgbClr val="C00000"/>
                </a:solidFill>
                <a:effectLst/>
                <a:uLnTx/>
                <a:uFillTx/>
                <a:latin typeface="楷体" panose="02010609060101010101" pitchFamily="49" charset="-122"/>
                <a:ea typeface="楷体" panose="02010609060101010101" pitchFamily="49" charset="-122"/>
                <a:cs typeface="+mn-cs"/>
                <a:sym typeface="+mn-ea"/>
              </a:rPr>
              <a:t>充电收益关联因素：充电桩类型、充电频次、电费、建设费用、补贴等；</a:t>
            </a:r>
            <a:endParaRPr kumimoji="0" lang="zh-CN" altLang="en-US" sz="2000" b="1" i="0" u="none" strike="noStrike" kern="0" cap="none" spc="50" normalizeH="0" baseline="0" noProof="0" dirty="0">
              <a:ln w="13500">
                <a:solidFill>
                  <a:srgbClr val="4F81BD">
                    <a:shade val="2500"/>
                    <a:alpha val="6500"/>
                  </a:srgbClr>
                </a:solidFill>
                <a:prstDash val="solid"/>
              </a:ln>
              <a:solidFill>
                <a:srgbClr val="C00000"/>
              </a:solidFill>
              <a:effectLst/>
              <a:uLnTx/>
              <a:uFillTx/>
              <a:latin typeface="楷体" panose="02010609060101010101" pitchFamily="49" charset="-122"/>
              <a:ea typeface="楷体" panose="02010609060101010101" pitchFamily="49" charset="-122"/>
              <a:cs typeface="+mn-cs"/>
            </a:endParaRPr>
          </a:p>
        </p:txBody>
      </p:sp>
      <p:pic>
        <p:nvPicPr>
          <p:cNvPr id="11" name="图片 10"/>
          <p:cNvPicPr>
            <a:picLocks noChangeAspect="1"/>
          </p:cNvPicPr>
          <p:nvPr/>
        </p:nvPicPr>
        <p:blipFill>
          <a:blip r:embed="rId2"/>
          <a:stretch>
            <a:fillRect/>
          </a:stretch>
        </p:blipFill>
        <p:spPr>
          <a:xfrm>
            <a:off x="7524724" y="1207262"/>
            <a:ext cx="4369100" cy="328900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充电收益</a:t>
            </a:r>
            <a:r>
              <a:rPr lang="en-US" altLang="zh-CN" dirty="0"/>
              <a:t>-</a:t>
            </a:r>
            <a:r>
              <a:rPr lang="zh-CN" altLang="en-US" sz="2000" dirty="0"/>
              <a:t>交流慢充（</a:t>
            </a:r>
            <a:r>
              <a:rPr lang="en-US" altLang="zh-CN" sz="2000" dirty="0"/>
              <a:t>7kw</a:t>
            </a:r>
            <a:r>
              <a:rPr lang="zh-CN" altLang="en-US" sz="2000" dirty="0"/>
              <a:t>）</a:t>
            </a:r>
            <a:endParaRPr lang="zh-CN" altLang="en-US" sz="2000" dirty="0"/>
          </a:p>
        </p:txBody>
      </p:sp>
      <p:sp>
        <p:nvSpPr>
          <p:cNvPr id="4" name="灯片编号占位符 3"/>
          <p:cNvSpPr>
            <a:spLocks noGrp="1"/>
          </p:cNvSpPr>
          <p:nvPr>
            <p:ph type="sldNum" sz="quarter" idx="11"/>
          </p:nvPr>
        </p:nvSpPr>
        <p:spPr>
          <a:xfrm>
            <a:off x="9743691" y="5128428"/>
            <a:ext cx="2743200" cy="3429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11" name="圆角矩形 10"/>
          <p:cNvSpPr/>
          <p:nvPr/>
        </p:nvSpPr>
        <p:spPr>
          <a:xfrm>
            <a:off x="1777456" y="1262417"/>
            <a:ext cx="8873797" cy="5158480"/>
          </a:xfrm>
          <a:prstGeom prst="roundRect">
            <a:avLst>
              <a:gd name="adj" fmla="val 6373"/>
            </a:avLst>
          </a:prstGeom>
          <a:solidFill>
            <a:srgbClr val="5B9BD5">
              <a:alpha val="10000"/>
            </a:srgbClr>
          </a:solidFill>
          <a:ln w="12700" cap="rnd" cmpd="sng" algn="ctr">
            <a:gradFill>
              <a:gsLst>
                <a:gs pos="0">
                  <a:srgbClr val="5B9BD5"/>
                </a:gs>
                <a:gs pos="100000">
                  <a:srgbClr val="5B9BD5">
                    <a:lumMod val="60000"/>
                    <a:lumOff val="40000"/>
                    <a:alpha val="20000"/>
                  </a:srgbClr>
                </a:gs>
              </a:gsLst>
              <a:lin ang="2700000" scaled="0"/>
            </a:grad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GB" sz="1600" b="1" i="0" u="none" strike="noStrike" kern="0" cap="none" spc="0" normalizeH="0" baseline="0" noProof="0">
              <a:ln>
                <a:noFill/>
              </a:ln>
              <a:solidFill>
                <a:prstClr val="black"/>
              </a:solidFill>
              <a:effectLst/>
              <a:uLnTx/>
              <a:uFillTx/>
              <a:latin typeface="等线" panose="02010600030101010101" charset="-122"/>
              <a:ea typeface="微软雅黑" panose="020B0503020204020204" pitchFamily="34" charset="-122"/>
              <a:cs typeface="+mn-cs"/>
            </a:endParaRPr>
          </a:p>
        </p:txBody>
      </p:sp>
      <p:sp>
        <p:nvSpPr>
          <p:cNvPr id="19" name="íṥļîdè"/>
          <p:cNvSpPr txBox="1"/>
          <p:nvPr/>
        </p:nvSpPr>
        <p:spPr>
          <a:xfrm flipH="1">
            <a:off x="1139250" y="3012132"/>
            <a:ext cx="393772" cy="1120666"/>
          </a:xfrm>
          <a:prstGeom prst="roundRect">
            <a:avLst/>
          </a:prstGeom>
          <a:noFill/>
          <a:ln>
            <a:solidFill>
              <a:srgbClr val="4472C4"/>
            </a:solidFill>
          </a:ln>
          <a:effectLst/>
        </p:spPr>
        <p:txBody>
          <a:bodyPr wrap="square" rtlCol="0">
            <a:noAutofit/>
          </a:bodyPr>
          <a:lstStyle>
            <a:defPPr>
              <a:defRPr lang="zh-CN"/>
            </a:defPPr>
            <a:lvl1pPr>
              <a:defRPr b="1" i="0">
                <a:gradFill>
                  <a:gsLst>
                    <a:gs pos="0">
                      <a:schemeClr val="accent5">
                        <a:lumMod val="60000"/>
                        <a:lumOff val="40000"/>
                      </a:schemeClr>
                    </a:gs>
                    <a:gs pos="60000">
                      <a:schemeClr val="accent5"/>
                    </a:gs>
                  </a:gsLst>
                  <a:lin ang="2700000" scaled="0"/>
                </a:gradFill>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rPr>
              <a:t>收入部分</a:t>
            </a:r>
            <a:endParaRPr kumimoji="0" lang="en-US" altLang="zh-CN"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endParaRPr>
          </a:p>
        </p:txBody>
      </p:sp>
      <p:sp>
        <p:nvSpPr>
          <p:cNvPr id="20" name="íṥļîdè"/>
          <p:cNvSpPr txBox="1"/>
          <p:nvPr/>
        </p:nvSpPr>
        <p:spPr>
          <a:xfrm flipH="1">
            <a:off x="1142199" y="1464149"/>
            <a:ext cx="390823" cy="860041"/>
          </a:xfrm>
          <a:prstGeom prst="roundRect">
            <a:avLst/>
          </a:prstGeom>
          <a:noFill/>
          <a:ln>
            <a:solidFill>
              <a:schemeClr val="accent1">
                <a:lumMod val="40000"/>
                <a:lumOff val="60000"/>
              </a:schemeClr>
            </a:solidFill>
          </a:ln>
          <a:effectLst/>
        </p:spPr>
        <p:txBody>
          <a:bodyPr wrap="square" rtlCol="0">
            <a:noAutofit/>
          </a:bodyPr>
          <a:lstStyle>
            <a:defPPr>
              <a:defRPr lang="zh-CN"/>
            </a:defPPr>
            <a:lvl1pPr>
              <a:defRPr b="1" i="0">
                <a:gradFill>
                  <a:gsLst>
                    <a:gs pos="0">
                      <a:schemeClr val="accent5">
                        <a:lumMod val="60000"/>
                        <a:lumOff val="40000"/>
                      </a:schemeClr>
                    </a:gs>
                    <a:gs pos="60000">
                      <a:schemeClr val="accent5"/>
                    </a:gs>
                  </a:gsLst>
                  <a:lin ang="2700000" scaled="0"/>
                </a:gradFill>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rPr>
              <a:t>基础情况</a:t>
            </a:r>
            <a:endParaRPr kumimoji="0" lang="en-US" altLang="zh-CN"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endParaRPr>
          </a:p>
        </p:txBody>
      </p:sp>
      <p:sp>
        <p:nvSpPr>
          <p:cNvPr id="21" name="íŝḷïḑè"/>
          <p:cNvSpPr/>
          <p:nvPr/>
        </p:nvSpPr>
        <p:spPr>
          <a:xfrm>
            <a:off x="913997" y="1173109"/>
            <a:ext cx="11609212" cy="1618360"/>
          </a:xfrm>
          <a:prstGeom prst="roundRect">
            <a:avLst>
              <a:gd name="adj" fmla="val 9273"/>
            </a:avLst>
          </a:prstGeom>
          <a:noFill/>
          <a:ln w="12700" cap="rnd">
            <a:gradFill>
              <a:gsLst>
                <a:gs pos="0">
                  <a:schemeClr val="accent4"/>
                </a:gs>
                <a:gs pos="100000">
                  <a:schemeClr val="accent4">
                    <a:alpha val="0"/>
                  </a:schemeClr>
                </a:gs>
              </a:gsLst>
              <a:lin ang="2700000" scaled="0"/>
            </a:gra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2" name="ïŝļïḍe"/>
          <p:cNvSpPr/>
          <p:nvPr/>
        </p:nvSpPr>
        <p:spPr>
          <a:xfrm>
            <a:off x="913997" y="2880777"/>
            <a:ext cx="11572894" cy="1350759"/>
          </a:xfrm>
          <a:prstGeom prst="roundRect">
            <a:avLst>
              <a:gd name="adj" fmla="val 3854"/>
            </a:avLst>
          </a:prstGeom>
          <a:noFill/>
          <a:ln w="12700" cap="rnd">
            <a:gradFill>
              <a:gsLst>
                <a:gs pos="0">
                  <a:schemeClr val="accent3"/>
                </a:gs>
                <a:gs pos="100000">
                  <a:schemeClr val="accent3">
                    <a:alpha val="0"/>
                  </a:schemeClr>
                </a:gs>
              </a:gsLst>
              <a:lin ang="2700000" scaled="0"/>
            </a:gra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1922582" y="1298753"/>
            <a:ext cx="8728669" cy="1492716"/>
          </a:xfrm>
          <a:prstGeom prst="rect">
            <a:avLst/>
          </a:prstGeom>
        </p:spPr>
        <p:txBody>
          <a:bodyPr wrap="square">
            <a:spAutoFit/>
          </a:bodyPr>
          <a:lstStyle/>
          <a:p>
            <a:pPr marL="0" marR="0" lvl="0" indent="0" algn="l" defTabSz="913765" rtl="0" eaLnBrk="1" fontAlgn="base"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新能源汽车，小车的电池容量为</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40kwh</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左右，使用交流慢充充电桩充电；充满一般</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6~8</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小时；单桩按每天保守使用</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6</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小时计算，充电费用</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元</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电费</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)+0.5</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元</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服务费</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)=1.5</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元</a:t>
            </a:r>
            <a:b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b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公式一：</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7kw</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 充电</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6</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小时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耗电</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42kwh</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marR="0" lvl="0" indent="0" algn="l" defTabSz="913765" rtl="0" eaLnBrk="1" fontAlgn="base" latinLnBrk="0" hangingPunct="1">
              <a:lnSpc>
                <a:spcPct val="130000"/>
              </a:lnSpc>
              <a:spcBef>
                <a:spcPts val="0"/>
              </a:spcBef>
              <a:spcAft>
                <a:spcPts val="0"/>
              </a:spcAft>
              <a:buClrTx/>
              <a:buSzTx/>
              <a:buFontTx/>
              <a:buNone/>
              <a:defRPr/>
            </a:pPr>
            <a:r>
              <a:rPr kumimoji="0" lang="zh-CN" altLang="en-US"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公式二：耗电</a:t>
            </a:r>
            <a:r>
              <a:rPr kumimoji="0" lang="en-US" altLang="zh-CN"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42kwh</a:t>
            </a:r>
            <a:r>
              <a:rPr kumimoji="0" lang="zh-CN" altLang="en-US"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 </a:t>
            </a:r>
            <a:r>
              <a:rPr kumimoji="0" lang="en-US" altLang="zh-CN"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1</a:t>
            </a:r>
            <a:r>
              <a:rPr kumimoji="0" lang="zh-CN" altLang="en-US"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元</a:t>
            </a:r>
            <a:r>
              <a:rPr kumimoji="0" lang="en-US" altLang="zh-CN"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/kwh= </a:t>
            </a:r>
            <a:r>
              <a:rPr kumimoji="0" lang="zh-CN" altLang="en-US"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电费</a:t>
            </a:r>
            <a:r>
              <a:rPr kumimoji="0" lang="en-US" altLang="zh-CN"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42</a:t>
            </a:r>
            <a:r>
              <a:rPr kumimoji="0" lang="zh-CN" altLang="en-US"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元</a:t>
            </a:r>
            <a:endParaRPr kumimoji="0" lang="en-US" altLang="zh-CN"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a:p>
            <a:pPr marL="0" marR="0" lvl="0" indent="0" algn="l" defTabSz="913765" rtl="0" eaLnBrk="1" fontAlgn="base" latinLnBrk="0" hangingPunct="1">
              <a:lnSpc>
                <a:spcPct val="130000"/>
              </a:lnSpc>
              <a:spcBef>
                <a:spcPts val="0"/>
              </a:spcBef>
              <a:spcAft>
                <a:spcPts val="0"/>
              </a:spcAft>
              <a:buClrTx/>
              <a:buSzTx/>
              <a:buFontTx/>
              <a:buNone/>
              <a:defRPr/>
            </a:pPr>
            <a:r>
              <a:rPr kumimoji="0" lang="zh-CN" altLang="en-US"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公式三：</a:t>
            </a:r>
            <a:r>
              <a:rPr kumimoji="0" lang="en-US" altLang="zh-CN"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0.5</a:t>
            </a:r>
            <a:r>
              <a:rPr kumimoji="0" lang="zh-CN" altLang="en-US"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元</a:t>
            </a:r>
            <a:r>
              <a:rPr kumimoji="0" lang="en-US" altLang="zh-CN"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a:t>
            </a:r>
            <a:r>
              <a:rPr kumimoji="0" lang="zh-CN" altLang="en-US"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a:t>
            </a:r>
            <a:r>
              <a:rPr kumimoji="0" lang="en-US" altLang="zh-CN"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42kwh= </a:t>
            </a:r>
            <a:r>
              <a:rPr kumimoji="0" lang="zh-CN" altLang="en-US" sz="1400" b="0"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每天服务费收入</a:t>
            </a:r>
            <a:r>
              <a:rPr kumimoji="0" lang="en-US" altLang="zh-CN"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21</a:t>
            </a:r>
            <a:r>
              <a:rPr kumimoji="0" lang="zh-CN" altLang="en-US"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元</a:t>
            </a:r>
            <a:endParaRPr kumimoji="0" lang="en-US" altLang="zh-CN" sz="1400" b="0" i="0" u="none" strike="noStrike" kern="1200" cap="none" spc="15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7" name="矩形 6"/>
          <p:cNvSpPr/>
          <p:nvPr/>
        </p:nvSpPr>
        <p:spPr>
          <a:xfrm>
            <a:off x="1922582" y="3334777"/>
            <a:ext cx="8728669" cy="492443"/>
          </a:xfrm>
          <a:prstGeom prst="rect">
            <a:avLst/>
          </a:prstGeom>
        </p:spPr>
        <p:txBody>
          <a:bodyPr wrap="square">
            <a:spAutoFit/>
          </a:bodyPr>
          <a:lstStyle/>
          <a:p>
            <a:pPr marL="0" marR="0" lvl="0" indent="0" algn="l" defTabSz="913765" rtl="0" eaLnBrk="1" fontAlgn="base" latinLnBrk="0" hangingPunct="1">
              <a:lnSpc>
                <a:spcPct val="13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一个交流慢充，按上述每天充电</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6</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小时预估，单个桩的年收益是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21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元</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天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一年</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365</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天</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a:t>
            </a: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7665</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rPr>
              <a:t>元</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26" name="íṥļîdè"/>
          <p:cNvSpPr txBox="1"/>
          <p:nvPr/>
        </p:nvSpPr>
        <p:spPr>
          <a:xfrm flipH="1">
            <a:off x="1139250" y="4505795"/>
            <a:ext cx="393772" cy="1120666"/>
          </a:xfrm>
          <a:prstGeom prst="roundRect">
            <a:avLst/>
          </a:prstGeom>
          <a:noFill/>
          <a:ln>
            <a:solidFill>
              <a:srgbClr val="4472C4"/>
            </a:solidFill>
          </a:ln>
          <a:effectLst/>
        </p:spPr>
        <p:txBody>
          <a:bodyPr wrap="square" rtlCol="0">
            <a:noAutofit/>
          </a:bodyPr>
          <a:lstStyle>
            <a:defPPr>
              <a:defRPr lang="zh-CN"/>
            </a:defPPr>
            <a:lvl1pPr>
              <a:defRPr b="1" i="0">
                <a:gradFill>
                  <a:gsLst>
                    <a:gs pos="0">
                      <a:schemeClr val="accent5">
                        <a:lumMod val="60000"/>
                        <a:lumOff val="40000"/>
                      </a:schemeClr>
                    </a:gs>
                    <a:gs pos="60000">
                      <a:schemeClr val="accent5"/>
                    </a:gs>
                  </a:gsLst>
                  <a:lin ang="2700000" scaled="0"/>
                </a:gradFill>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rPr>
              <a:t>建设成本</a:t>
            </a:r>
            <a:endParaRPr kumimoji="0" lang="en-US" altLang="zh-CN"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endParaRPr>
          </a:p>
        </p:txBody>
      </p:sp>
      <p:sp>
        <p:nvSpPr>
          <p:cNvPr id="27" name="ïŝļïḍe"/>
          <p:cNvSpPr/>
          <p:nvPr/>
        </p:nvSpPr>
        <p:spPr>
          <a:xfrm>
            <a:off x="913997" y="4447981"/>
            <a:ext cx="11572894" cy="1220585"/>
          </a:xfrm>
          <a:prstGeom prst="roundRect">
            <a:avLst>
              <a:gd name="adj" fmla="val 3854"/>
            </a:avLst>
          </a:prstGeom>
          <a:noFill/>
          <a:ln w="12700" cap="rnd">
            <a:gradFill>
              <a:gsLst>
                <a:gs pos="0">
                  <a:schemeClr val="accent3"/>
                </a:gs>
                <a:gs pos="100000">
                  <a:schemeClr val="accent3">
                    <a:alpha val="0"/>
                  </a:schemeClr>
                </a:gs>
              </a:gsLst>
              <a:lin ang="2700000" scaled="0"/>
            </a:gra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8" name="矩形 27"/>
          <p:cNvSpPr/>
          <p:nvPr/>
        </p:nvSpPr>
        <p:spPr>
          <a:xfrm>
            <a:off x="1915517" y="4776845"/>
            <a:ext cx="7687497" cy="615553"/>
          </a:xfrm>
          <a:prstGeom prst="rect">
            <a:avLst/>
          </a:prstGeom>
        </p:spPr>
        <p:txBody>
          <a:bodyPr wrap="square">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每台设备</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3000</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辅材</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线材等成本平均</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200</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元一个桩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人工费</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200</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元一个桩（</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个人一天能装</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5</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个，按一人一天</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500</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计算）</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约</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3400</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元一个桩的成本</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文本框 10"/>
          <p:cNvSpPr txBox="1"/>
          <p:nvPr>
            <p:custDataLst>
              <p:tags r:id="rId1"/>
            </p:custDataLst>
          </p:nvPr>
        </p:nvSpPr>
        <p:spPr>
          <a:xfrm>
            <a:off x="4309627" y="5642676"/>
            <a:ext cx="3807023" cy="8925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765" rtl="0" eaLnBrk="1" fontAlgn="base" latinLnBrk="0" hangingPunct="1">
              <a:lnSpc>
                <a:spcPct val="130000"/>
              </a:lnSpc>
              <a:spcBef>
                <a:spcPts val="0"/>
              </a:spcBef>
              <a:spcAft>
                <a:spcPts val="0"/>
              </a:spcAft>
              <a:buClrTx/>
              <a:buSzTx/>
              <a:buFontTx/>
              <a:buNone/>
              <a:defRPr/>
            </a:pPr>
            <a:r>
              <a:rPr kumimoji="0" lang="zh-CN" altLang="en-US" sz="4000" b="1" i="0" u="none" strike="noStrike" kern="1200" cap="none" spc="0" normalizeH="0" baseline="0" noProof="0" dirty="0">
                <a:ln>
                  <a:noFill/>
                </a:ln>
                <a:solidFill>
                  <a:prstClr val="black"/>
                </a:solidFill>
                <a:effectLst/>
                <a:uLnTx/>
                <a:uFillTx/>
                <a:latin typeface="默陌山魂手迹" panose="02000603000000000000" pitchFamily="2" charset="-122"/>
                <a:ea typeface="默陌山魂手迹" panose="02000603000000000000" pitchFamily="2" charset="-122"/>
                <a:cs typeface="Times New Roman" panose="02020603050405020304" pitchFamily="18" charset="0"/>
                <a:sym typeface="+mn-ea"/>
              </a:rPr>
              <a:t>半年回本！！</a:t>
            </a:r>
            <a:endParaRPr kumimoji="0" lang="en-US" altLang="zh-CN" sz="4000" b="0" i="0" u="none" strike="noStrike" kern="1200" cap="none" spc="150" normalizeH="0" baseline="0" noProof="0" dirty="0">
              <a:ln>
                <a:noFill/>
              </a:ln>
              <a:solidFill>
                <a:prstClr val="black">
                  <a:lumMod val="85000"/>
                  <a:lumOff val="15000"/>
                </a:prstClr>
              </a:solidFill>
              <a:effectLst/>
              <a:uLnTx/>
              <a:uFillTx/>
              <a:latin typeface="默陌山魂手迹" panose="02000603000000000000" pitchFamily="2" charset="-122"/>
              <a:ea typeface="默陌山魂手迹" panose="02000603000000000000" pitchFamily="2" charset="-122"/>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充电收益</a:t>
            </a:r>
            <a:r>
              <a:rPr lang="en-US" altLang="zh-CN" dirty="0"/>
              <a:t>-</a:t>
            </a:r>
            <a:r>
              <a:rPr lang="zh-CN" altLang="en-US" sz="2000" dirty="0"/>
              <a:t>直流快充（</a:t>
            </a:r>
            <a:r>
              <a:rPr lang="en-US" altLang="zh-CN" sz="2000" dirty="0"/>
              <a:t>120kw</a:t>
            </a:r>
            <a:r>
              <a:rPr lang="zh-CN" altLang="en-US" sz="2000" dirty="0"/>
              <a:t>）</a:t>
            </a:r>
            <a:endParaRPr lang="zh-CN" altLang="en-US" sz="2000" dirty="0"/>
          </a:p>
        </p:txBody>
      </p:sp>
      <p:sp>
        <p:nvSpPr>
          <p:cNvPr id="4" name="灯片编号占位符 3"/>
          <p:cNvSpPr>
            <a:spLocks noGrp="1"/>
          </p:cNvSpPr>
          <p:nvPr>
            <p:ph type="sldNum" sz="quarter" idx="11"/>
          </p:nvPr>
        </p:nvSpPr>
        <p:spPr>
          <a:xfrm>
            <a:off x="9743691" y="5128428"/>
            <a:ext cx="2743200" cy="3429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19" name="íṥļîdè"/>
          <p:cNvSpPr txBox="1"/>
          <p:nvPr/>
        </p:nvSpPr>
        <p:spPr>
          <a:xfrm flipH="1">
            <a:off x="1139250" y="3540257"/>
            <a:ext cx="393772" cy="1120666"/>
          </a:xfrm>
          <a:prstGeom prst="roundRect">
            <a:avLst/>
          </a:prstGeom>
          <a:noFill/>
          <a:ln>
            <a:solidFill>
              <a:srgbClr val="4472C4"/>
            </a:solidFill>
          </a:ln>
          <a:effectLst/>
        </p:spPr>
        <p:txBody>
          <a:bodyPr wrap="square" rtlCol="0">
            <a:noAutofit/>
          </a:bodyPr>
          <a:lstStyle>
            <a:defPPr>
              <a:defRPr lang="zh-CN"/>
            </a:defPPr>
            <a:lvl1pPr>
              <a:defRPr b="1" i="0">
                <a:gradFill>
                  <a:gsLst>
                    <a:gs pos="0">
                      <a:schemeClr val="accent5">
                        <a:lumMod val="60000"/>
                        <a:lumOff val="40000"/>
                      </a:schemeClr>
                    </a:gs>
                    <a:gs pos="60000">
                      <a:schemeClr val="accent5"/>
                    </a:gs>
                  </a:gsLst>
                  <a:lin ang="2700000" scaled="0"/>
                </a:gradFill>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rPr>
              <a:t>投资测算</a:t>
            </a:r>
            <a:endParaRPr kumimoji="0" lang="en-US" altLang="zh-CN"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endParaRPr>
          </a:p>
        </p:txBody>
      </p:sp>
      <p:sp>
        <p:nvSpPr>
          <p:cNvPr id="20" name="íṥļîdè"/>
          <p:cNvSpPr txBox="1"/>
          <p:nvPr/>
        </p:nvSpPr>
        <p:spPr>
          <a:xfrm flipH="1">
            <a:off x="1142199" y="1222992"/>
            <a:ext cx="390823" cy="860041"/>
          </a:xfrm>
          <a:prstGeom prst="roundRect">
            <a:avLst/>
          </a:prstGeom>
          <a:noFill/>
          <a:ln>
            <a:solidFill>
              <a:schemeClr val="accent1">
                <a:lumMod val="40000"/>
                <a:lumOff val="60000"/>
              </a:schemeClr>
            </a:solidFill>
          </a:ln>
          <a:effectLst/>
        </p:spPr>
        <p:txBody>
          <a:bodyPr wrap="square" rtlCol="0">
            <a:noAutofit/>
          </a:bodyPr>
          <a:lstStyle>
            <a:defPPr>
              <a:defRPr lang="zh-CN"/>
            </a:defPPr>
            <a:lvl1pPr>
              <a:defRPr b="1" i="0">
                <a:gradFill>
                  <a:gsLst>
                    <a:gs pos="0">
                      <a:schemeClr val="accent5">
                        <a:lumMod val="60000"/>
                        <a:lumOff val="40000"/>
                      </a:schemeClr>
                    </a:gs>
                    <a:gs pos="60000">
                      <a:schemeClr val="accent5"/>
                    </a:gs>
                  </a:gsLst>
                  <a:lin ang="2700000" scaled="0"/>
                </a:gradFill>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rPr>
              <a:t>投资范围</a:t>
            </a:r>
            <a:endParaRPr kumimoji="0" lang="en-US" altLang="zh-CN"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endParaRPr>
          </a:p>
        </p:txBody>
      </p:sp>
      <p:sp>
        <p:nvSpPr>
          <p:cNvPr id="21" name="íŝḷïḑè"/>
          <p:cNvSpPr/>
          <p:nvPr/>
        </p:nvSpPr>
        <p:spPr>
          <a:xfrm>
            <a:off x="913997" y="931952"/>
            <a:ext cx="11609212" cy="1243201"/>
          </a:xfrm>
          <a:prstGeom prst="roundRect">
            <a:avLst>
              <a:gd name="adj" fmla="val 9273"/>
            </a:avLst>
          </a:prstGeom>
          <a:noFill/>
          <a:ln w="12700" cap="rnd">
            <a:gradFill>
              <a:gsLst>
                <a:gs pos="0">
                  <a:schemeClr val="accent4"/>
                </a:gs>
                <a:gs pos="100000">
                  <a:schemeClr val="accent4">
                    <a:alpha val="0"/>
                  </a:schemeClr>
                </a:gs>
              </a:gsLst>
              <a:lin ang="2700000" scaled="0"/>
            </a:gra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2" name="ïŝļïḍe"/>
          <p:cNvSpPr/>
          <p:nvPr/>
        </p:nvSpPr>
        <p:spPr>
          <a:xfrm>
            <a:off x="913997" y="2241822"/>
            <a:ext cx="11572894" cy="3548598"/>
          </a:xfrm>
          <a:prstGeom prst="roundRect">
            <a:avLst>
              <a:gd name="adj" fmla="val 3854"/>
            </a:avLst>
          </a:prstGeom>
          <a:noFill/>
          <a:ln w="12700" cap="rnd">
            <a:gradFill>
              <a:gsLst>
                <a:gs pos="0">
                  <a:schemeClr val="accent3"/>
                </a:gs>
                <a:gs pos="100000">
                  <a:schemeClr val="accent3">
                    <a:alpha val="0"/>
                  </a:schemeClr>
                </a:gs>
              </a:gsLst>
              <a:lin ang="2700000" scaled="0"/>
            </a:gra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1848803" y="1136064"/>
            <a:ext cx="8728669" cy="954107"/>
          </a:xfrm>
          <a:prstGeom prst="rect">
            <a:avLst/>
          </a:prstGeom>
        </p:spPr>
        <p:txBody>
          <a:bodyPr wrap="square">
            <a:spAutoFit/>
          </a:bodyPr>
          <a:lstStyle/>
          <a:p>
            <a:pPr marL="0" marR="0" lvl="0" indent="304800" algn="l" defTabSz="913765" rtl="0" eaLnBrk="0" fontAlgn="base" latinLnBrk="0" hangingPunct="0">
              <a:lnSpc>
                <a:spcPct val="100000"/>
              </a:lnSpc>
              <a:spcBef>
                <a:spcPct val="0"/>
              </a:spcBef>
              <a:spcAft>
                <a:spcPct val="0"/>
              </a:spcAft>
              <a:buClrTx/>
              <a:buSzTx/>
              <a:buFontTx/>
              <a:buNone/>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根据项目投资范围划分，暂定由投资方提供充电设备、高压配电及高低压部分的工程施工，以及平台部署和运营管理维护等相关全面投资及运营服务；</a:t>
            </a: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304800" algn="l" defTabSz="913765" rtl="0" eaLnBrk="0" fontAlgn="base" latinLnBrk="0" hangingPunct="0">
              <a:lnSpc>
                <a:spcPct val="100000"/>
              </a:lnSpc>
              <a:spcBef>
                <a:spcPct val="0"/>
              </a:spcBef>
              <a:spcAft>
                <a:spcPct val="0"/>
              </a:spcAft>
              <a:buClrTx/>
              <a:buSzTx/>
              <a:buFontTx/>
              <a:buNone/>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场地方除提供场地外，还负责为引流以及为场站运营以及相关申报提供相应的支持及便利；</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场地建设</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台直流</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120KW</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快充充电桩；</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6" name="表格 15"/>
          <p:cNvGraphicFramePr>
            <a:graphicFrameLocks noGrp="1"/>
          </p:cNvGraphicFramePr>
          <p:nvPr/>
        </p:nvGraphicFramePr>
        <p:xfrm>
          <a:off x="1619023" y="2381211"/>
          <a:ext cx="8827732" cy="3290461"/>
        </p:xfrm>
        <a:graphic>
          <a:graphicData uri="http://schemas.openxmlformats.org/drawingml/2006/table">
            <a:tbl>
              <a:tblPr>
                <a:tableStyleId>{5C22544A-7EE6-4342-B048-85BDC9FD1C3A}</a:tableStyleId>
              </a:tblPr>
              <a:tblGrid>
                <a:gridCol w="467375"/>
                <a:gridCol w="1997547"/>
                <a:gridCol w="695457"/>
                <a:gridCol w="625912"/>
                <a:gridCol w="1043186"/>
                <a:gridCol w="1112733"/>
                <a:gridCol w="2885522"/>
              </a:tblGrid>
              <a:tr h="297249">
                <a:tc>
                  <a:txBody>
                    <a:bodyPr/>
                    <a:lstStyle/>
                    <a:p>
                      <a:pPr algn="ctr" fontAlgn="ctr"/>
                      <a:r>
                        <a:rPr lang="zh-CN" altLang="en-US" sz="1200" b="1" u="none" strike="noStrike" dirty="0">
                          <a:effectLst/>
                        </a:rPr>
                        <a:t>序号</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200" b="1" u="none" strike="noStrike" dirty="0">
                          <a:effectLst/>
                        </a:rPr>
                        <a:t>规格型号</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200" b="1" u="none" strike="noStrike" dirty="0">
                          <a:effectLst/>
                        </a:rPr>
                        <a:t>工程量</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200" b="1" u="none" strike="noStrike" dirty="0">
                          <a:effectLst/>
                        </a:rPr>
                        <a:t>单位</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200" b="1" u="none" strike="noStrike" dirty="0">
                          <a:effectLst/>
                        </a:rPr>
                        <a:t>单价</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200" b="1" u="none" strike="noStrike" dirty="0">
                          <a:effectLst/>
                        </a:rPr>
                        <a:t>合计</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200" b="1" u="none" strike="noStrike" dirty="0">
                          <a:effectLst/>
                        </a:rPr>
                        <a:t>备注</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266253">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120kw</a:t>
                      </a:r>
                      <a:r>
                        <a:rPr lang="zh-CN" altLang="en-US" sz="1100" u="none" strike="noStrike" dirty="0">
                          <a:effectLst/>
                        </a:rPr>
                        <a:t>一体式直流双枪充电桩</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a:effectLst/>
                        </a:rPr>
                        <a:t>10</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a:effectLst/>
                        </a:rPr>
                        <a:t>台</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48000.00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480000.00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　</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532502">
                <a:tc>
                  <a:txBody>
                    <a:bodyPr/>
                    <a:lstStyle/>
                    <a:p>
                      <a:pPr algn="ctr" fontAlgn="ctr"/>
                      <a:r>
                        <a:rPr lang="en-US" altLang="zh-CN" sz="1100" u="none" strike="noStrike" dirty="0">
                          <a:effectLst/>
                        </a:rPr>
                        <a:t>2</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低压施工部分</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a:effectLst/>
                        </a:rPr>
                        <a:t>1</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项</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250000.00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250000.00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ctr"/>
                      <a:r>
                        <a:rPr lang="zh-CN" altLang="en-US" sz="1100" u="none" strike="noStrike" dirty="0">
                          <a:effectLst/>
                        </a:rPr>
                        <a:t>含电缆等材料及施工安装费用</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85676">
                <a:tc>
                  <a:txBody>
                    <a:bodyPr/>
                    <a:lstStyle/>
                    <a:p>
                      <a:pPr algn="ctr" fontAlgn="ctr"/>
                      <a:r>
                        <a:rPr lang="en-US" altLang="zh-CN" sz="1100" u="none" strike="noStrike">
                          <a:effectLst/>
                        </a:rPr>
                        <a:t>3</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高压施工部分</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项</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450000.00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450000.00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ctr"/>
                      <a:r>
                        <a:rPr lang="zh-CN" altLang="en-US" sz="1100" u="none" strike="noStrike" dirty="0">
                          <a:effectLst/>
                        </a:rPr>
                        <a:t>含高压设备及相关施工和申报手续等费用</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82482">
                <a:tc>
                  <a:txBody>
                    <a:bodyPr/>
                    <a:lstStyle/>
                    <a:p>
                      <a:pPr algn="ctr" fontAlgn="ctr"/>
                      <a:r>
                        <a:rPr lang="en-US" altLang="zh-CN" sz="1100" u="none" strike="noStrike">
                          <a:effectLst/>
                        </a:rPr>
                        <a:t>4</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场站其他附属设施建设</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项</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100000.00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100000.00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ctr"/>
                      <a:r>
                        <a:rPr lang="zh-CN" altLang="en-US" sz="1100" u="none" strike="noStrike" dirty="0">
                          <a:effectLst/>
                        </a:rPr>
                        <a:t>场站附属设施的建设</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82482">
                <a:tc>
                  <a:txBody>
                    <a:bodyPr/>
                    <a:lstStyle/>
                    <a:p>
                      <a:pPr algn="ctr" fontAlgn="ctr"/>
                      <a:r>
                        <a:rPr lang="en-US" altLang="zh-CN" sz="1100" u="none" strike="noStrike">
                          <a:effectLst/>
                        </a:rPr>
                        <a:t>5</a:t>
                      </a:r>
                      <a:endParaRPr lang="en-US" altLang="zh-CN" sz="1100" b="0" i="0" u="none" strike="noStrike">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人员运营管理成本</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100000.00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100000.00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ctr"/>
                      <a:r>
                        <a:rPr lang="zh-CN" altLang="en-US" sz="1100" u="none" strike="noStrike" dirty="0">
                          <a:effectLst/>
                        </a:rPr>
                        <a:t>场站管理运营人员成本</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82482">
                <a:tc>
                  <a:txBody>
                    <a:bodyPr/>
                    <a:lstStyle/>
                    <a:p>
                      <a:pPr algn="ctr" fontAlgn="ctr"/>
                      <a:r>
                        <a:rPr lang="en-US" altLang="zh-CN" sz="1100" u="none" strike="noStrike" dirty="0">
                          <a:effectLst/>
                        </a:rPr>
                        <a:t>6</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设备及场站检修维护成本</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1</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年</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100000.00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en-US" altLang="zh-CN" sz="1100" u="none" strike="noStrike" dirty="0">
                          <a:effectLst/>
                        </a:rPr>
                        <a:t>100000.00 </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fontAlgn="ctr"/>
                      <a:r>
                        <a:rPr lang="zh-CN" altLang="en-US" sz="1100" u="none" strike="noStrike" dirty="0">
                          <a:effectLst/>
                        </a:rPr>
                        <a:t>设备检修更换场站相关维护修补等相关费用</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395082">
                <a:tc>
                  <a:txBody>
                    <a:bodyPr/>
                    <a:lstStyle/>
                    <a:p>
                      <a:pPr algn="ctr" fontAlgn="ctr"/>
                      <a:r>
                        <a:rPr lang="en-US" altLang="zh-CN" sz="1100" b="0" i="0" u="none" strike="noStrike" dirty="0">
                          <a:solidFill>
                            <a:srgbClr val="000000"/>
                          </a:solidFill>
                          <a:effectLst/>
                          <a:latin typeface="宋体" panose="02010600030101010101" pitchFamily="2" charset="-122"/>
                          <a:ea typeface="宋体" panose="02010600030101010101" pitchFamily="2" charset="-122"/>
                        </a:rPr>
                        <a:t>7</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ctr" defTabSz="914400" rtl="0" eaLnBrk="1" fontAlgn="ctr" latinLnBrk="0" hangingPunct="1"/>
                      <a:r>
                        <a:rPr lang="zh-CN" altLang="en-US" sz="1100" u="none" strike="noStrike" kern="1200" dirty="0">
                          <a:solidFill>
                            <a:schemeClr val="dk1"/>
                          </a:solidFill>
                          <a:effectLst/>
                          <a:latin typeface="+mn-lt"/>
                          <a:ea typeface="+mn-ea"/>
                          <a:cs typeface="+mn-cs"/>
                        </a:rPr>
                        <a:t>场站管理暂列备用金</a:t>
                      </a:r>
                      <a:endParaRPr lang="zh-CN" altLang="en-US" sz="1100" u="none" strike="noStrike" kern="1200" dirty="0">
                        <a:solidFill>
                          <a:schemeClr val="dk1"/>
                        </a:solidFill>
                        <a:effectLst/>
                        <a:latin typeface="+mn-lt"/>
                        <a:ea typeface="+mn-ea"/>
                        <a:cs typeface="+mn-cs"/>
                      </a:endParaRPr>
                    </a:p>
                  </a:txBody>
                  <a:tcPr marL="6348" marR="6348" marT="6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ctr" defTabSz="914400" rtl="0" eaLnBrk="1" fontAlgn="ctr" latinLnBrk="0" hangingPunct="1"/>
                      <a:r>
                        <a:rPr lang="en-US" altLang="zh-CN" sz="1100" u="none" strike="noStrike" kern="1200" dirty="0">
                          <a:solidFill>
                            <a:schemeClr val="dk1"/>
                          </a:solidFill>
                          <a:effectLst/>
                          <a:latin typeface="+mn-lt"/>
                          <a:ea typeface="+mn-ea"/>
                          <a:cs typeface="+mn-cs"/>
                        </a:rPr>
                        <a:t>1</a:t>
                      </a:r>
                      <a:endParaRPr lang="en-US" altLang="zh-CN" sz="1100" u="none" strike="noStrike" kern="1200" dirty="0">
                        <a:solidFill>
                          <a:schemeClr val="dk1"/>
                        </a:solidFill>
                        <a:effectLst/>
                        <a:latin typeface="+mn-lt"/>
                        <a:ea typeface="+mn-ea"/>
                        <a:cs typeface="+mn-cs"/>
                      </a:endParaRPr>
                    </a:p>
                  </a:txBody>
                  <a:tcPr marL="6348" marR="6348" marT="6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ctr" defTabSz="914400" rtl="0" eaLnBrk="1" fontAlgn="ctr" latinLnBrk="0" hangingPunct="1"/>
                      <a:r>
                        <a:rPr lang="zh-CN" altLang="en-US" sz="1100" u="none" strike="noStrike" kern="1200" dirty="0">
                          <a:solidFill>
                            <a:schemeClr val="dk1"/>
                          </a:solidFill>
                          <a:effectLst/>
                          <a:latin typeface="+mn-lt"/>
                          <a:ea typeface="+mn-ea"/>
                          <a:cs typeface="+mn-cs"/>
                        </a:rPr>
                        <a:t>项</a:t>
                      </a:r>
                      <a:endParaRPr lang="zh-CN" altLang="en-US" sz="1100" u="none" strike="noStrike" kern="1200" dirty="0">
                        <a:solidFill>
                          <a:schemeClr val="dk1"/>
                        </a:solidFill>
                        <a:effectLst/>
                        <a:latin typeface="+mn-lt"/>
                        <a:ea typeface="+mn-ea"/>
                        <a:cs typeface="+mn-cs"/>
                      </a:endParaRPr>
                    </a:p>
                  </a:txBody>
                  <a:tcPr marL="6348" marR="6348" marT="6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ctr" defTabSz="914400" rtl="0" eaLnBrk="1" fontAlgn="ctr" latinLnBrk="0" hangingPunct="1"/>
                      <a:r>
                        <a:rPr lang="en-US" altLang="zh-CN" sz="1100" u="none" strike="noStrike" kern="1200" dirty="0">
                          <a:solidFill>
                            <a:schemeClr val="dk1"/>
                          </a:solidFill>
                          <a:effectLst/>
                          <a:latin typeface="+mn-lt"/>
                          <a:ea typeface="+mn-ea"/>
                          <a:cs typeface="+mn-cs"/>
                        </a:rPr>
                        <a:t>100000.00 </a:t>
                      </a:r>
                      <a:endParaRPr lang="en-US" altLang="zh-CN" sz="1100" u="none" strike="noStrike" kern="1200" dirty="0">
                        <a:solidFill>
                          <a:schemeClr val="dk1"/>
                        </a:solidFill>
                        <a:effectLst/>
                        <a:latin typeface="+mn-lt"/>
                        <a:ea typeface="+mn-ea"/>
                        <a:cs typeface="+mn-cs"/>
                      </a:endParaRPr>
                    </a:p>
                  </a:txBody>
                  <a:tcPr marL="6348" marR="6348" marT="6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ctr" defTabSz="914400" rtl="0" eaLnBrk="1" fontAlgn="ctr" latinLnBrk="0" hangingPunct="1"/>
                      <a:r>
                        <a:rPr lang="en-US" altLang="zh-CN" sz="1100" u="none" strike="noStrike" kern="1200" dirty="0">
                          <a:solidFill>
                            <a:schemeClr val="dk1"/>
                          </a:solidFill>
                          <a:effectLst/>
                          <a:latin typeface="+mn-lt"/>
                          <a:ea typeface="+mn-ea"/>
                          <a:cs typeface="+mn-cs"/>
                        </a:rPr>
                        <a:t>100000.00 </a:t>
                      </a:r>
                      <a:endParaRPr lang="en-US" altLang="zh-CN" sz="1100" u="none" strike="noStrike" kern="1200" dirty="0">
                        <a:solidFill>
                          <a:schemeClr val="dk1"/>
                        </a:solidFill>
                        <a:effectLst/>
                        <a:latin typeface="+mn-lt"/>
                        <a:ea typeface="+mn-ea"/>
                        <a:cs typeface="+mn-cs"/>
                      </a:endParaRPr>
                    </a:p>
                  </a:txBody>
                  <a:tcPr marL="6348" marR="6348" marT="6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algn="ctr" defTabSz="914400" rtl="0" eaLnBrk="1" fontAlgn="ctr" latinLnBrk="0" hangingPunct="1"/>
                      <a:r>
                        <a:rPr lang="zh-CN" altLang="en-US" sz="1100" u="none" strike="noStrike" kern="1200" dirty="0">
                          <a:solidFill>
                            <a:schemeClr val="dk1"/>
                          </a:solidFill>
                          <a:effectLst/>
                          <a:latin typeface="+mn-lt"/>
                          <a:ea typeface="+mn-ea"/>
                          <a:cs typeface="+mn-cs"/>
                        </a:rPr>
                        <a:t>暂列备用金，主要用于场站在落地实施中超出预算，应对突发情况使用</a:t>
                      </a:r>
                      <a:endParaRPr lang="zh-CN" altLang="en-US" sz="1100" u="none" strike="noStrike" kern="1200" dirty="0">
                        <a:solidFill>
                          <a:schemeClr val="dk1"/>
                        </a:solidFill>
                        <a:effectLst/>
                        <a:latin typeface="+mn-lt"/>
                        <a:ea typeface="+mn-ea"/>
                        <a:cs typeface="+mn-cs"/>
                      </a:endParaRPr>
                    </a:p>
                  </a:txBody>
                  <a:tcPr marL="6348" marR="6348" marT="63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r h="266253">
                <a:tc>
                  <a:txBody>
                    <a:bodyPr/>
                    <a:lstStyle/>
                    <a:p>
                      <a:pPr algn="ctr" fontAlgn="ctr"/>
                      <a:r>
                        <a:rPr lang="en-US" altLang="zh-CN" sz="1100" u="none" strike="noStrike" dirty="0">
                          <a:effectLst/>
                        </a:rPr>
                        <a:t>8</a:t>
                      </a:r>
                      <a:endParaRPr lang="en-US" altLang="zh-CN"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gridSpan="4">
                  <a:txBody>
                    <a:bodyPr/>
                    <a:lstStyle/>
                    <a:p>
                      <a:pPr algn="ctr" fontAlgn="ctr"/>
                      <a:r>
                        <a:rPr lang="zh-CN" altLang="en-US" sz="1100" u="none" strike="noStrike" dirty="0">
                          <a:effectLst/>
                        </a:rPr>
                        <a:t>合计</a:t>
                      </a:r>
                      <a:endParaRPr lang="zh-CN" altLang="en-US" sz="1100" b="1"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cPr/>
                </a:tc>
                <a:tc hMerge="1">
                  <a:tcPr/>
                </a:tc>
                <a:tc hMerge="1">
                  <a:tcPr/>
                </a:tc>
                <a:tc>
                  <a:txBody>
                    <a:bodyPr/>
                    <a:lstStyle/>
                    <a:p>
                      <a:pPr algn="ctr" fontAlgn="ctr"/>
                      <a:r>
                        <a:rPr lang="en-US" altLang="zh-CN" sz="1100" u="none" strike="noStrike" dirty="0">
                          <a:effectLst/>
                        </a:rPr>
                        <a:t>1580000.00 </a:t>
                      </a:r>
                      <a:endParaRPr lang="en-US" altLang="zh-CN" sz="1100" b="1"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ctr"/>
                      <a:r>
                        <a:rPr lang="zh-CN" altLang="en-US" sz="1100" u="none" strike="noStrike" dirty="0">
                          <a:effectLst/>
                        </a:rPr>
                        <a:t>　</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6346" marR="6346" marT="63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r>
            </a:tbl>
          </a:graphicData>
        </a:graphic>
      </p:graphicFrame>
      <p:sp>
        <p:nvSpPr>
          <p:cNvPr id="5" name="矩形 4"/>
          <p:cNvSpPr/>
          <p:nvPr/>
        </p:nvSpPr>
        <p:spPr>
          <a:xfrm>
            <a:off x="238588" y="5738913"/>
            <a:ext cx="11417500" cy="738664"/>
          </a:xfrm>
          <a:prstGeom prst="rect">
            <a:avLst/>
          </a:prstGeom>
        </p:spPr>
        <p:txBody>
          <a:bodyPr wrap="square">
            <a:spAutoFit/>
          </a:bodyPr>
          <a:lstStyle/>
          <a:p>
            <a:pPr marL="0" marR="0" lvl="0" indent="304800" algn="l" defTabSz="913765" rtl="0" eaLnBrk="0" fontAlgn="base" latinLnBrk="0" hangingPunct="0">
              <a:lnSpc>
                <a:spcPct val="150000"/>
              </a:lnSpc>
              <a:spcBef>
                <a:spcPct val="0"/>
              </a:spcBef>
              <a:spcAft>
                <a:spcPct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总投入构成： 项目投资分为充电设备投资、高压施工投资、低压土建施工、场站运营等其他投入，其中因场站布局方案不同及细节不同会对施工投入费用有所影响，大数据评估测算：</a:t>
            </a:r>
            <a:r>
              <a:rPr kumimoji="0" lang="zh-CN" altLang="en-US"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一般充电设备、高压部分、低压部分投资金额比例约为</a:t>
            </a:r>
            <a:r>
              <a:rPr kumimoji="0" lang="en-US" altLang="zh-CN"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1:1:1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3" name="对象 22"/>
          <p:cNvGraphicFramePr>
            <a:graphicFrameLocks noChangeAspect="1"/>
          </p:cNvGraphicFramePr>
          <p:nvPr/>
        </p:nvGraphicFramePr>
        <p:xfrm>
          <a:off x="10670041" y="4726526"/>
          <a:ext cx="914400" cy="787400"/>
        </p:xfrm>
        <a:graphic>
          <a:graphicData uri="http://schemas.openxmlformats.org/presentationml/2006/ole">
            <mc:AlternateContent xmlns:mc="http://schemas.openxmlformats.org/markup-compatibility/2006">
              <mc:Choice xmlns:v="urn:schemas-microsoft-com:vml" Requires="v">
                <p:oleObj spid="_x0000_s3" name="工作表" showAsIcon="1" r:id="rId1" imgW="1371600" imgH="1181100" progId="Excel.Sheet.12">
                  <p:embed/>
                </p:oleObj>
              </mc:Choice>
              <mc:Fallback>
                <p:oleObj name="工作表" showAsIcon="1" r:id="rId1" imgW="1371600" imgH="1181100" progId="Excel.Sheet.12">
                  <p:embed/>
                  <p:pic>
                    <p:nvPicPr>
                      <p:cNvPr id="0" name="对象 22"/>
                      <p:cNvPicPr/>
                      <p:nvPr/>
                    </p:nvPicPr>
                    <p:blipFill>
                      <a:blip r:embed="rId2"/>
                      <a:stretch>
                        <a:fillRect/>
                      </a:stretch>
                    </p:blipFill>
                    <p:spPr>
                      <a:xfrm>
                        <a:off x="10670041" y="4726526"/>
                        <a:ext cx="914400" cy="787400"/>
                      </a:xfrm>
                      <a:prstGeom prst="rect">
                        <a:avLst/>
                      </a:prstGeom>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充电收益</a:t>
            </a:r>
            <a:r>
              <a:rPr lang="en-US" altLang="zh-CN" dirty="0"/>
              <a:t>-</a:t>
            </a:r>
            <a:r>
              <a:rPr lang="zh-CN" altLang="en-US" sz="2000" dirty="0"/>
              <a:t>直流快充（</a:t>
            </a:r>
            <a:r>
              <a:rPr lang="en-US" altLang="zh-CN" sz="2000" dirty="0"/>
              <a:t>120kw</a:t>
            </a:r>
            <a:r>
              <a:rPr lang="zh-CN" altLang="en-US" sz="2000" dirty="0"/>
              <a:t>）</a:t>
            </a:r>
            <a:endParaRPr lang="zh-CN" altLang="en-US" sz="2000" dirty="0"/>
          </a:p>
        </p:txBody>
      </p:sp>
      <p:sp>
        <p:nvSpPr>
          <p:cNvPr id="4" name="灯片编号占位符 3"/>
          <p:cNvSpPr>
            <a:spLocks noGrp="1"/>
          </p:cNvSpPr>
          <p:nvPr>
            <p:ph type="sldNum" sz="quarter" idx="11"/>
          </p:nvPr>
        </p:nvSpPr>
        <p:spPr>
          <a:xfrm>
            <a:off x="9743691" y="5128428"/>
            <a:ext cx="2743200" cy="3429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11" name="圆角矩形 10"/>
          <p:cNvSpPr/>
          <p:nvPr/>
        </p:nvSpPr>
        <p:spPr>
          <a:xfrm>
            <a:off x="1777456" y="914400"/>
            <a:ext cx="8873797" cy="5615464"/>
          </a:xfrm>
          <a:prstGeom prst="roundRect">
            <a:avLst>
              <a:gd name="adj" fmla="val 6373"/>
            </a:avLst>
          </a:prstGeom>
          <a:solidFill>
            <a:srgbClr val="5B9BD5">
              <a:alpha val="10000"/>
            </a:srgbClr>
          </a:solidFill>
          <a:ln w="12700" cap="rnd" cmpd="sng" algn="ctr">
            <a:gradFill>
              <a:gsLst>
                <a:gs pos="0">
                  <a:srgbClr val="5B9BD5"/>
                </a:gs>
                <a:gs pos="100000">
                  <a:srgbClr val="5B9BD5">
                    <a:lumMod val="60000"/>
                    <a:lumOff val="40000"/>
                    <a:alpha val="20000"/>
                  </a:srgbClr>
                </a:gs>
              </a:gsLst>
              <a:lin ang="2700000" scaled="0"/>
            </a:gradFill>
            <a:prstDash val="solid"/>
            <a:round/>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GB" sz="1600" b="1" i="0" u="none" strike="noStrike" kern="0" cap="none" spc="0" normalizeH="0" baseline="0" noProof="0">
              <a:ln>
                <a:noFill/>
              </a:ln>
              <a:solidFill>
                <a:prstClr val="black"/>
              </a:solidFill>
              <a:effectLst/>
              <a:uLnTx/>
              <a:uFillTx/>
              <a:latin typeface="等线" panose="02010600030101010101" charset="-122"/>
              <a:ea typeface="微软雅黑" panose="020B0503020204020204" pitchFamily="34" charset="-122"/>
              <a:cs typeface="+mn-cs"/>
            </a:endParaRPr>
          </a:p>
        </p:txBody>
      </p:sp>
      <p:sp>
        <p:nvSpPr>
          <p:cNvPr id="19" name="íṥļîdè"/>
          <p:cNvSpPr txBox="1"/>
          <p:nvPr/>
        </p:nvSpPr>
        <p:spPr>
          <a:xfrm flipH="1">
            <a:off x="1139250" y="3243441"/>
            <a:ext cx="393772" cy="842784"/>
          </a:xfrm>
          <a:prstGeom prst="roundRect">
            <a:avLst/>
          </a:prstGeom>
          <a:noFill/>
          <a:ln>
            <a:solidFill>
              <a:srgbClr val="4472C4"/>
            </a:solidFill>
          </a:ln>
          <a:effectLst/>
        </p:spPr>
        <p:txBody>
          <a:bodyPr wrap="square" rtlCol="0">
            <a:noAutofit/>
          </a:bodyPr>
          <a:lstStyle>
            <a:defPPr>
              <a:defRPr lang="zh-CN"/>
            </a:defPPr>
            <a:lvl1pPr>
              <a:defRPr b="1" i="0">
                <a:gradFill>
                  <a:gsLst>
                    <a:gs pos="0">
                      <a:schemeClr val="accent5">
                        <a:lumMod val="60000"/>
                        <a:lumOff val="40000"/>
                      </a:schemeClr>
                    </a:gs>
                    <a:gs pos="60000">
                      <a:schemeClr val="accent5"/>
                    </a:gs>
                  </a:gsLst>
                  <a:lin ang="2700000" scaled="0"/>
                </a:gradFill>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rPr>
              <a:t>费用计算</a:t>
            </a:r>
            <a:endParaRPr kumimoji="0" lang="en-US" altLang="zh-CN"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endParaRPr>
          </a:p>
        </p:txBody>
      </p:sp>
      <p:sp>
        <p:nvSpPr>
          <p:cNvPr id="20" name="íṥļîdè"/>
          <p:cNvSpPr txBox="1"/>
          <p:nvPr/>
        </p:nvSpPr>
        <p:spPr>
          <a:xfrm flipH="1">
            <a:off x="1142199" y="1464149"/>
            <a:ext cx="390823" cy="860041"/>
          </a:xfrm>
          <a:prstGeom prst="roundRect">
            <a:avLst/>
          </a:prstGeom>
          <a:noFill/>
          <a:ln>
            <a:solidFill>
              <a:schemeClr val="accent1">
                <a:lumMod val="40000"/>
                <a:lumOff val="60000"/>
              </a:schemeClr>
            </a:solidFill>
          </a:ln>
          <a:effectLst/>
        </p:spPr>
        <p:txBody>
          <a:bodyPr wrap="square" rtlCol="0">
            <a:noAutofit/>
          </a:bodyPr>
          <a:lstStyle>
            <a:defPPr>
              <a:defRPr lang="zh-CN"/>
            </a:defPPr>
            <a:lvl1pPr>
              <a:defRPr b="1" i="0">
                <a:gradFill>
                  <a:gsLst>
                    <a:gs pos="0">
                      <a:schemeClr val="accent5">
                        <a:lumMod val="60000"/>
                        <a:lumOff val="40000"/>
                      </a:schemeClr>
                    </a:gs>
                    <a:gs pos="60000">
                      <a:schemeClr val="accent5"/>
                    </a:gs>
                  </a:gsLst>
                  <a:lin ang="2700000" scaled="0"/>
                </a:gradFill>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rPr>
              <a:t>参数分析</a:t>
            </a:r>
            <a:endParaRPr kumimoji="0" lang="en-US" altLang="zh-CN"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endParaRPr>
          </a:p>
        </p:txBody>
      </p:sp>
      <p:sp>
        <p:nvSpPr>
          <p:cNvPr id="21" name="íŝḷïḑè"/>
          <p:cNvSpPr/>
          <p:nvPr/>
        </p:nvSpPr>
        <p:spPr>
          <a:xfrm>
            <a:off x="913997" y="800069"/>
            <a:ext cx="11609212" cy="1991400"/>
          </a:xfrm>
          <a:prstGeom prst="roundRect">
            <a:avLst>
              <a:gd name="adj" fmla="val 9273"/>
            </a:avLst>
          </a:prstGeom>
          <a:noFill/>
          <a:ln w="12700" cap="rnd">
            <a:gradFill>
              <a:gsLst>
                <a:gs pos="0">
                  <a:schemeClr val="accent4"/>
                </a:gs>
                <a:gs pos="100000">
                  <a:schemeClr val="accent4">
                    <a:alpha val="0"/>
                  </a:schemeClr>
                </a:gs>
              </a:gsLst>
              <a:lin ang="2700000" scaled="0"/>
            </a:gra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2" name="ïŝļïḍe"/>
          <p:cNvSpPr/>
          <p:nvPr/>
        </p:nvSpPr>
        <p:spPr>
          <a:xfrm>
            <a:off x="913997" y="2880777"/>
            <a:ext cx="11572894" cy="1910522"/>
          </a:xfrm>
          <a:prstGeom prst="roundRect">
            <a:avLst>
              <a:gd name="adj" fmla="val 3854"/>
            </a:avLst>
          </a:prstGeom>
          <a:noFill/>
          <a:ln w="12700" cap="rnd">
            <a:gradFill>
              <a:gsLst>
                <a:gs pos="0">
                  <a:schemeClr val="accent3"/>
                </a:gs>
                <a:gs pos="100000">
                  <a:schemeClr val="accent3">
                    <a:alpha val="0"/>
                  </a:schemeClr>
                </a:gs>
              </a:gsLst>
              <a:lin ang="2700000" scaled="0"/>
            </a:gra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1915517" y="1010922"/>
            <a:ext cx="8728669" cy="1785104"/>
          </a:xfrm>
          <a:prstGeom prst="rect">
            <a:avLst/>
          </a:prstGeom>
        </p:spPr>
        <p:txBody>
          <a:bodyPr wrap="square">
            <a:spAutoFit/>
          </a:bodyPr>
          <a:lstStyle/>
          <a:p>
            <a:pPr marL="133350" marR="0" lvl="0" indent="304800" algn="just" defTabSz="913765" rtl="0" eaLnBrk="1" fontAlgn="auto" latinLnBrk="0" hangingPunct="1">
              <a:lnSpc>
                <a:spcPct val="100000"/>
              </a:lnSpc>
              <a:spcBef>
                <a:spcPts val="600"/>
              </a:spcBef>
              <a:spcAft>
                <a:spcPts val="60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）、此项目</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设定</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为物流车辆服务，同时满足社会车辆需求；</a:t>
            </a: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133350" marR="0" lvl="0" indent="304800" algn="just" defTabSz="913765" rtl="0" eaLnBrk="1" fontAlgn="auto" latinLnBrk="0" hangingPunct="1">
              <a:lnSpc>
                <a:spcPct val="100000"/>
              </a:lnSpc>
              <a:spcBef>
                <a:spcPts val="600"/>
              </a:spcBef>
              <a:spcAft>
                <a:spcPts val="60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）、根据附近充电场站数量以及物流园本身物流车辆的保有量，平均每台充电桩每天使用</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小时；</a:t>
            </a: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133350" marR="0" lvl="0" indent="304800" algn="just" defTabSz="913765" rtl="0" eaLnBrk="1" fontAlgn="auto" latinLnBrk="0" hangingPunct="1">
              <a:lnSpc>
                <a:spcPct val="100000"/>
              </a:lnSpc>
              <a:spcBef>
                <a:spcPts val="600"/>
              </a:spcBef>
              <a:spcAft>
                <a:spcPts val="60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）、刨除设备维护以及政策等相关因素影响，每年按照</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300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天运营考虑；</a:t>
            </a: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133350" marR="0" lvl="0" indent="304800" algn="just" defTabSz="913765" rtl="0" eaLnBrk="1" fontAlgn="auto" latinLnBrk="0" hangingPunct="1">
              <a:lnSpc>
                <a:spcPct val="100000"/>
              </a:lnSpc>
              <a:spcBef>
                <a:spcPts val="600"/>
              </a:spcBef>
              <a:spcAft>
                <a:spcPts val="60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）、根据充市场分析，充电服务费用暂按照</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1kw.h/0.4</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元（不含基础电价）计算；</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133350" marR="0" lvl="0" indent="304800" algn="just" defTabSz="913765" rtl="0" eaLnBrk="1" fontAlgn="auto" latinLnBrk="0" hangingPunct="1">
              <a:lnSpc>
                <a:spcPct val="100000"/>
              </a:lnSpc>
              <a:spcBef>
                <a:spcPts val="600"/>
              </a:spcBef>
              <a:spcAft>
                <a:spcPts val="60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5</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）、关于补贴，每个地方政策不同，以杭州为例，补贴金额基本是按投资额的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30%</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进行；</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p:nvPr/>
        </p:nvSpPr>
        <p:spPr>
          <a:xfrm>
            <a:off x="1922584" y="2965563"/>
            <a:ext cx="8728669" cy="1785104"/>
          </a:xfrm>
          <a:prstGeom prst="rect">
            <a:avLst/>
          </a:prstGeom>
        </p:spPr>
        <p:txBody>
          <a:bodyPr wrap="square">
            <a:spAutoFit/>
          </a:bodyPr>
          <a:lstStyle/>
          <a:p>
            <a:pPr marL="133350" marR="0" lvl="0" indent="304800" algn="just" defTabSz="913765" rtl="0" eaLnBrk="1" fontAlgn="auto" latinLnBrk="0" hangingPunct="1">
              <a:lnSpc>
                <a:spcPct val="100000"/>
              </a:lnSpc>
              <a:spcBef>
                <a:spcPts val="600"/>
              </a:spcBef>
              <a:spcAft>
                <a:spcPts val="600"/>
              </a:spcAft>
              <a:buClrTx/>
              <a:buSzTx/>
              <a:buFontTx/>
              <a:buNone/>
              <a:defRPr/>
            </a:pP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每天充电量</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台充电桩</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120kw</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充电桩功率</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小时</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)=7200kw</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133350" marR="0" lvl="0" indent="304800" algn="just" defTabSz="913765" rtl="0" eaLnBrk="1" fontAlgn="auto" latinLnBrk="0" hangingPunct="1">
              <a:lnSpc>
                <a:spcPct val="100000"/>
              </a:lnSpc>
              <a:spcBef>
                <a:spcPts val="600"/>
              </a:spcBef>
              <a:spcAft>
                <a:spcPts val="600"/>
              </a:spcAft>
              <a:buClrTx/>
              <a:buSzTx/>
              <a:buFontTx/>
              <a:buNone/>
              <a:defRPr/>
            </a:pP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每天服务费收入</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7200kw*0.4</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=2880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a:t>
            </a: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133350" marR="0" lvl="0" indent="304800" algn="just" defTabSz="913765" rtl="0" eaLnBrk="1" fontAlgn="auto" latinLnBrk="0" hangingPunct="1">
              <a:lnSpc>
                <a:spcPct val="100000"/>
              </a:lnSpc>
              <a:spcBef>
                <a:spcPts val="600"/>
              </a:spcBef>
              <a:spcAft>
                <a:spcPts val="600"/>
              </a:spcAft>
              <a:buClrTx/>
              <a:buSzTx/>
              <a:buFontTx/>
              <a:buNone/>
              <a:defRPr/>
            </a:pP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每年服务费收入</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2880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*300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天</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=864000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a:t>
            </a: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133350" marR="0" lvl="0" indent="304800" algn="just" defTabSz="913765" rtl="0" eaLnBrk="1" fontAlgn="auto" latinLnBrk="0" hangingPunct="1">
              <a:lnSpc>
                <a:spcPct val="100000"/>
              </a:lnSpc>
              <a:spcBef>
                <a:spcPts val="600"/>
              </a:spcBef>
              <a:spcAft>
                <a:spcPts val="600"/>
              </a:spcAft>
              <a:buClrTx/>
              <a:buSzTx/>
              <a:buFontTx/>
              <a:buNone/>
              <a:defRPr/>
            </a:pP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前五年每年服务费收入</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864000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172800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元（前五年每年与场地方的分成</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按</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20%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=691200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a:t>
            </a: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133350" marR="0" lvl="0" indent="304800" algn="just" defTabSz="913765" rtl="0" eaLnBrk="1" fontAlgn="auto" latinLnBrk="0" hangingPunct="1">
              <a:lnSpc>
                <a:spcPct val="100000"/>
              </a:lnSpc>
              <a:spcBef>
                <a:spcPts val="600"/>
              </a:spcBef>
              <a:spcAft>
                <a:spcPts val="600"/>
              </a:spcAft>
              <a:buClrTx/>
              <a:buSzTx/>
              <a:buFontTx/>
              <a:buNone/>
              <a:defRPr/>
            </a:pPr>
            <a:r>
              <a:rPr kumimoji="0" lang="zh-CN"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建设补贴</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158</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W*30%=474000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a:t>
            </a: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íṥļîdè"/>
          <p:cNvSpPr txBox="1"/>
          <p:nvPr/>
        </p:nvSpPr>
        <p:spPr>
          <a:xfrm flipH="1">
            <a:off x="1139250" y="4963444"/>
            <a:ext cx="393772" cy="827756"/>
          </a:xfrm>
          <a:prstGeom prst="roundRect">
            <a:avLst/>
          </a:prstGeom>
          <a:noFill/>
          <a:ln>
            <a:solidFill>
              <a:srgbClr val="4472C4"/>
            </a:solidFill>
          </a:ln>
          <a:effectLst/>
        </p:spPr>
        <p:txBody>
          <a:bodyPr wrap="square" rtlCol="0">
            <a:noAutofit/>
          </a:bodyPr>
          <a:lstStyle>
            <a:defPPr>
              <a:defRPr lang="zh-CN"/>
            </a:defPPr>
            <a:lvl1pPr>
              <a:defRPr b="1" i="0">
                <a:gradFill>
                  <a:gsLst>
                    <a:gs pos="0">
                      <a:schemeClr val="accent5">
                        <a:lumMod val="60000"/>
                        <a:lumOff val="40000"/>
                      </a:schemeClr>
                    </a:gs>
                    <a:gs pos="60000">
                      <a:schemeClr val="accent5"/>
                    </a:gs>
                  </a:gsLst>
                  <a:lin ang="2700000" scaled="0"/>
                </a:gradFill>
                <a:effectLst/>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rPr>
              <a:t>收益计算</a:t>
            </a:r>
            <a:endParaRPr kumimoji="0" lang="en-US" altLang="zh-CN" sz="1200" b="1" i="0" u="none" strike="noStrike" kern="1200" cap="none" spc="0" normalizeH="0" baseline="0" noProof="0" dirty="0">
              <a:ln>
                <a:noFill/>
              </a:ln>
              <a:gradFill>
                <a:gsLst>
                  <a:gs pos="0">
                    <a:srgbClr val="4472C4">
                      <a:lumMod val="60000"/>
                      <a:lumOff val="40000"/>
                    </a:srgbClr>
                  </a:gs>
                  <a:gs pos="60000">
                    <a:srgbClr val="4472C4"/>
                  </a:gs>
                </a:gsLst>
                <a:lin ang="2700000" scaled="0"/>
              </a:gradFill>
              <a:effectLst/>
              <a:uLnTx/>
              <a:uFillTx/>
              <a:latin typeface="微软雅黑" panose="020B0503020204020204" pitchFamily="34" charset="-122"/>
              <a:ea typeface="微软雅黑" panose="020B0503020204020204" pitchFamily="34" charset="-122"/>
              <a:cs typeface="+mn-cs"/>
            </a:endParaRPr>
          </a:p>
        </p:txBody>
      </p:sp>
      <p:sp>
        <p:nvSpPr>
          <p:cNvPr id="27" name="ïŝļïḍe"/>
          <p:cNvSpPr/>
          <p:nvPr/>
        </p:nvSpPr>
        <p:spPr>
          <a:xfrm>
            <a:off x="913997" y="4905631"/>
            <a:ext cx="11572894" cy="971370"/>
          </a:xfrm>
          <a:prstGeom prst="roundRect">
            <a:avLst>
              <a:gd name="adj" fmla="val 3854"/>
            </a:avLst>
          </a:prstGeom>
          <a:noFill/>
          <a:ln w="12700" cap="rnd">
            <a:gradFill>
              <a:gsLst>
                <a:gs pos="0">
                  <a:schemeClr val="accent3"/>
                </a:gs>
                <a:gs pos="100000">
                  <a:schemeClr val="accent3">
                    <a:alpha val="0"/>
                  </a:schemeClr>
                </a:gs>
              </a:gsLst>
              <a:lin ang="2700000" scaled="0"/>
            </a:gradFill>
            <a:prstDash val="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8" name="矩形 27"/>
          <p:cNvSpPr/>
          <p:nvPr/>
        </p:nvSpPr>
        <p:spPr>
          <a:xfrm>
            <a:off x="1922584" y="5128428"/>
            <a:ext cx="7980156" cy="615553"/>
          </a:xfrm>
          <a:prstGeom prst="rect">
            <a:avLst/>
          </a:prstGeom>
        </p:spPr>
        <p:txBody>
          <a:bodyPr wrap="square">
            <a:spAutoFit/>
          </a:bodyPr>
          <a:lstStyle/>
          <a:p>
            <a:pPr marL="133350" marR="0" lvl="0" indent="304800" algn="just" defTabSz="913765" rtl="0" eaLnBrk="1" fontAlgn="auto" latinLnBrk="0" hangingPunct="1">
              <a:lnSpc>
                <a:spcPct val="100000"/>
              </a:lnSpc>
              <a:spcBef>
                <a:spcPts val="600"/>
              </a:spcBef>
              <a:spcAft>
                <a:spcPts val="600"/>
              </a:spcAft>
              <a:buClrTx/>
              <a:buSzTx/>
              <a:buFontTx/>
              <a:buNone/>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静态投资回收年限计算：</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(1580000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项目投资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)-474000(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建设补贴</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 691200</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元</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前五年每年盈利收入</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 </a:t>
            </a: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1.6</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年可收回静态投资；</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1847850" y="5791200"/>
            <a:ext cx="8667749" cy="738664"/>
          </a:xfrm>
          <a:prstGeom prst="rect">
            <a:avLst/>
          </a:prstGeom>
        </p:spPr>
        <p:txBody>
          <a:bodyPr wrap="square">
            <a:spAutoFit/>
          </a:bodyPr>
          <a:lstStyle/>
          <a:p>
            <a:pPr marL="133350" marR="0" lvl="0" indent="304800" algn="just" defTabSz="913765" rtl="0" eaLnBrk="1" fontAlgn="auto" latinLnBrk="0" hangingPunct="1">
              <a:lnSpc>
                <a:spcPct val="150000"/>
              </a:lnSpc>
              <a:spcBef>
                <a:spcPts val="600"/>
              </a:spcBef>
              <a:spcAft>
                <a:spcPts val="600"/>
              </a:spcAft>
              <a:buClrTx/>
              <a:buSzTx/>
              <a:buFontTx/>
              <a:buNone/>
              <a:defRPr/>
            </a:pP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备注：以上预测收益数据按照目前大数据平均计算，具体数值会根据站点</a:t>
            </a:r>
            <a:r>
              <a:rPr kumimoji="0" lang="zh-CN" altLang="zh-CN" sz="1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周边电动车数量，使用率，广告引流，配套设施完善，新能源车辆增加等因素</a:t>
            </a:r>
            <a:r>
              <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有所上升；</a:t>
            </a:r>
            <a:endParaRPr kumimoji="0" lang="zh-CN"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7</a:t>
            </a:r>
            <a:endParaRPr lang="zh-CN" altLang="en-US" dirty="0"/>
          </a:p>
        </p:txBody>
      </p:sp>
      <p:sp>
        <p:nvSpPr>
          <p:cNvPr id="3" name="文本占位符 2"/>
          <p:cNvSpPr>
            <a:spLocks noGrp="1"/>
          </p:cNvSpPr>
          <p:nvPr>
            <p:ph type="body" sz="quarter" idx="14"/>
          </p:nvPr>
        </p:nvSpPr>
        <p:spPr>
          <a:xfrm>
            <a:off x="742969" y="2374805"/>
            <a:ext cx="5528925" cy="512103"/>
          </a:xfrm>
        </p:spPr>
        <p:txBody>
          <a:bodyPr/>
          <a:lstStyle/>
          <a:p>
            <a:r>
              <a:rPr lang="zh-CN" altLang="en-US" dirty="0"/>
              <a:t>项目案例</a:t>
            </a:r>
            <a:r>
              <a:rPr lang="en-US" altLang="zh-CN" dirty="0"/>
              <a:t>&amp;</a:t>
            </a:r>
            <a:r>
              <a:rPr lang="zh-CN" altLang="en-US" dirty="0"/>
              <a:t>总结回顾</a:t>
            </a:r>
            <a:endParaRPr lang="zh-CN" altLang="en-US" dirty="0"/>
          </a:p>
        </p:txBody>
      </p:sp>
      <p:sp>
        <p:nvSpPr>
          <p:cNvPr id="5" name="文本占位符 4"/>
          <p:cNvSpPr>
            <a:spLocks noGrp="1"/>
          </p:cNvSpPr>
          <p:nvPr>
            <p:ph type="body" sz="quarter" idx="15"/>
          </p:nvPr>
        </p:nvSpPr>
        <p:spPr/>
        <p:txBody>
          <a:bodyPr>
            <a:normAutofit/>
          </a:bodyPr>
          <a:lstStyle/>
          <a:p>
            <a:r>
              <a:rPr lang="zh-CN" altLang="en-US" dirty="0">
                <a:solidFill>
                  <a:schemeClr val="tx1"/>
                </a:solidFill>
              </a:rPr>
              <a:t>项目案例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优势点总结</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回顾</a:t>
            </a:r>
            <a:endParaRPr lang="zh-CN" altLang="en-US" dirty="0">
              <a:solidFill>
                <a:schemeClr val="tx1"/>
              </a:solidFill>
            </a:endParaRPr>
          </a:p>
        </p:txBody>
      </p:sp>
      <p:sp>
        <p:nvSpPr>
          <p:cNvPr id="4" name="图片占位符 3"/>
          <p:cNvSpPr>
            <a:spLocks noGrp="1"/>
          </p:cNvSpPr>
          <p:nvPr>
            <p:ph type="pic" sz="quarter" idx="16"/>
          </p:nvPr>
        </p:nvSpPr>
        <p:spPr>
          <a:xfrm>
            <a:off x="6873875" y="2191736"/>
            <a:ext cx="4257675" cy="2940652"/>
          </a:xfrm>
        </p:spPr>
      </p:sp>
      <p:pic>
        <p:nvPicPr>
          <p:cNvPr id="7" name="图片 6"/>
          <p:cNvPicPr>
            <a:picLocks noChangeAspect="1"/>
          </p:cNvPicPr>
          <p:nvPr/>
        </p:nvPicPr>
        <p:blipFill>
          <a:blip r:embed="rId1"/>
          <a:stretch>
            <a:fillRect/>
          </a:stretch>
        </p:blipFill>
        <p:spPr>
          <a:xfrm>
            <a:off x="6873875" y="2191736"/>
            <a:ext cx="4257675" cy="294065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2"/>
          </p:nvPr>
        </p:nvSpPr>
        <p:spPr>
          <a:xfrm>
            <a:off x="1022768" y="1884527"/>
            <a:ext cx="9089191" cy="923330"/>
          </a:xfrm>
        </p:spPr>
        <p:txBody>
          <a:bodyPr/>
          <a:lstStyle/>
          <a:p>
            <a:r>
              <a:rPr lang="zh-CN" altLang="en-US" sz="4400" dirty="0">
                <a:solidFill>
                  <a:schemeClr val="tx1"/>
                </a:solidFill>
              </a:rPr>
              <a:t>充电桩建设商业案例</a:t>
            </a:r>
            <a:endParaRPr lang="zh-CN" altLang="en-US" sz="4400" dirty="0">
              <a:solidFill>
                <a:schemeClr val="tx1"/>
              </a:solidFill>
            </a:endParaRPr>
          </a:p>
        </p:txBody>
      </p:sp>
      <p:sp>
        <p:nvSpPr>
          <p:cNvPr id="2" name="灯片编号占位符 1"/>
          <p:cNvSpPr>
            <a:spLocks noGrp="1"/>
          </p:cNvSpPr>
          <p:nvPr>
            <p:ph type="sldNum" sz="quarter" idx="4294967295"/>
          </p:nvPr>
        </p:nvSpPr>
        <p:spPr>
          <a:xfrm>
            <a:off x="9448800" y="6515100"/>
            <a:ext cx="2743200" cy="3429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项目案例</a:t>
            </a:r>
            <a:endParaRPr lang="zh-CN" altLang="en-US" dirty="0"/>
          </a:p>
        </p:txBody>
      </p:sp>
      <p:sp>
        <p:nvSpPr>
          <p:cNvPr id="4" name="灯片编号占位符 3"/>
          <p:cNvSpPr>
            <a:spLocks noGrp="1"/>
          </p:cNvSpPr>
          <p:nvPr>
            <p:ph type="sldNum" sz="quarter" idx="11"/>
          </p:nvPr>
        </p:nvSpPr>
        <p:spPr>
          <a:xfrm>
            <a:off x="7328427" y="6435378"/>
            <a:ext cx="2743200" cy="342900"/>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sp>
        <p:nvSpPr>
          <p:cNvPr id="29" name="圆角矩形 28"/>
          <p:cNvSpPr/>
          <p:nvPr/>
        </p:nvSpPr>
        <p:spPr>
          <a:xfrm>
            <a:off x="26398" y="4134269"/>
            <a:ext cx="2657293" cy="2328176"/>
          </a:xfrm>
          <a:prstGeom prst="roundRect">
            <a:avLst>
              <a:gd name="adj" fmla="val 6373"/>
            </a:avLst>
          </a:prstGeom>
          <a:solidFill>
            <a:schemeClr val="accent3">
              <a:alpha val="10000"/>
            </a:schemeClr>
          </a:solidFill>
          <a:ln w="12700" cap="rnd">
            <a:gradFill>
              <a:gsLst>
                <a:gs pos="0">
                  <a:schemeClr val="accent3"/>
                </a:gs>
                <a:gs pos="100000">
                  <a:schemeClr val="accent3">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GB" sz="1600" b="1"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0" name="圆角矩形 29"/>
          <p:cNvSpPr/>
          <p:nvPr/>
        </p:nvSpPr>
        <p:spPr>
          <a:xfrm>
            <a:off x="-12122" y="1285122"/>
            <a:ext cx="4137697" cy="2283532"/>
          </a:xfrm>
          <a:prstGeom prst="roundRect">
            <a:avLst>
              <a:gd name="adj" fmla="val 6373"/>
            </a:avLst>
          </a:prstGeom>
          <a:solidFill>
            <a:schemeClr val="accent3">
              <a:alpha val="10000"/>
            </a:schemeClr>
          </a:solidFill>
          <a:ln w="12700" cap="rnd">
            <a:gradFill>
              <a:gsLst>
                <a:gs pos="0">
                  <a:schemeClr val="accent3"/>
                </a:gs>
                <a:gs pos="100000">
                  <a:schemeClr val="accent3">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GB" sz="1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a:t>
            </a:r>
            <a:endParaRPr kumimoji="0" lang="en-GB" sz="1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2" name="圆角矩形 31"/>
          <p:cNvSpPr/>
          <p:nvPr/>
        </p:nvSpPr>
        <p:spPr>
          <a:xfrm>
            <a:off x="7436" y="1192214"/>
            <a:ext cx="1367099" cy="233552"/>
          </a:xfrm>
          <a:prstGeom prst="roundRect">
            <a:avLst>
              <a:gd name="adj" fmla="val 13653"/>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许昌某公交场站</a:t>
            </a:r>
            <a:endParaRPr kumimoji="0" lang="en-US" altLang="zh-CN"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3" name="圆角矩形 32"/>
          <p:cNvSpPr/>
          <p:nvPr/>
        </p:nvSpPr>
        <p:spPr>
          <a:xfrm>
            <a:off x="45955" y="4042767"/>
            <a:ext cx="1707451" cy="233552"/>
          </a:xfrm>
          <a:prstGeom prst="roundRect">
            <a:avLst>
              <a:gd name="adj" fmla="val 13653"/>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金华上海财大浙江学院</a:t>
            </a:r>
            <a:endParaRPr kumimoji="0" lang="en-US" altLang="zh-CN"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35" name="图片 34"/>
          <p:cNvPicPr>
            <a:picLocks noChangeAspect="1"/>
          </p:cNvPicPr>
          <p:nvPr/>
        </p:nvPicPr>
        <p:blipFill>
          <a:blip r:embed="rId1"/>
          <a:stretch>
            <a:fillRect/>
          </a:stretch>
        </p:blipFill>
        <p:spPr>
          <a:xfrm>
            <a:off x="170226" y="1515731"/>
            <a:ext cx="3773000" cy="1912729"/>
          </a:xfrm>
          <a:prstGeom prst="rect">
            <a:avLst/>
          </a:prstGeom>
        </p:spPr>
      </p:pic>
      <p:pic>
        <p:nvPicPr>
          <p:cNvPr id="36" name="图片 35"/>
          <p:cNvPicPr>
            <a:picLocks noChangeAspect="1"/>
          </p:cNvPicPr>
          <p:nvPr/>
        </p:nvPicPr>
        <p:blipFill rotWithShape="1">
          <a:blip r:embed="rId2" cstate="print">
            <a:extLst>
              <a:ext uri="{28A0092B-C50C-407E-A947-70E740481C1C}">
                <a14:useLocalDpi xmlns:a14="http://schemas.microsoft.com/office/drawing/2010/main" val="0"/>
              </a:ext>
            </a:extLst>
          </a:blip>
          <a:srcRect l="2567" t="49487" r="1707" b="17564"/>
          <a:stretch>
            <a:fillRect/>
          </a:stretch>
        </p:blipFill>
        <p:spPr>
          <a:xfrm>
            <a:off x="105929" y="4378789"/>
            <a:ext cx="2498229" cy="1915533"/>
          </a:xfrm>
          <a:prstGeom prst="rect">
            <a:avLst/>
          </a:prstGeom>
        </p:spPr>
      </p:pic>
      <p:sp>
        <p:nvSpPr>
          <p:cNvPr id="38" name="圆角矩形 37"/>
          <p:cNvSpPr/>
          <p:nvPr/>
        </p:nvSpPr>
        <p:spPr>
          <a:xfrm>
            <a:off x="4440506" y="1292866"/>
            <a:ext cx="3764192" cy="2283532"/>
          </a:xfrm>
          <a:prstGeom prst="roundRect">
            <a:avLst>
              <a:gd name="adj" fmla="val 6373"/>
            </a:avLst>
          </a:prstGeom>
          <a:solidFill>
            <a:schemeClr val="accent3">
              <a:alpha val="10000"/>
            </a:schemeClr>
          </a:solidFill>
          <a:ln w="12700" cap="rnd">
            <a:gradFill>
              <a:gsLst>
                <a:gs pos="0">
                  <a:schemeClr val="accent3"/>
                </a:gs>
                <a:gs pos="100000">
                  <a:schemeClr val="accent3">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GB" sz="1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a:t>
            </a:r>
            <a:endParaRPr kumimoji="0" lang="en-GB" sz="1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9" name="圆角矩形 38"/>
          <p:cNvSpPr/>
          <p:nvPr/>
        </p:nvSpPr>
        <p:spPr>
          <a:xfrm>
            <a:off x="4460063" y="1199958"/>
            <a:ext cx="1367099" cy="233552"/>
          </a:xfrm>
          <a:prstGeom prst="roundRect">
            <a:avLst>
              <a:gd name="adj" fmla="val 13653"/>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洛阳某小区</a:t>
            </a:r>
            <a:endParaRPr kumimoji="0" lang="en-US" altLang="zh-CN"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41" name="图片 40" descr="C:\Users\Zliyuan\Desktop\未标题-5.jpg未标题-5"/>
          <p:cNvPicPr>
            <a:picLocks noChangeAspect="1"/>
          </p:cNvPicPr>
          <p:nvPr/>
        </p:nvPicPr>
        <p:blipFill rotWithShape="1">
          <a:blip r:embed="rId3"/>
          <a:srcRect/>
          <a:stretch>
            <a:fillRect/>
          </a:stretch>
        </p:blipFill>
        <p:spPr>
          <a:xfrm>
            <a:off x="4608622" y="1594724"/>
            <a:ext cx="3486150" cy="1752600"/>
          </a:xfrm>
          <a:prstGeom prst="rect">
            <a:avLst/>
          </a:prstGeom>
        </p:spPr>
      </p:pic>
      <p:sp>
        <p:nvSpPr>
          <p:cNvPr id="42" name="圆角矩形 41"/>
          <p:cNvSpPr/>
          <p:nvPr/>
        </p:nvSpPr>
        <p:spPr>
          <a:xfrm>
            <a:off x="2724940" y="4161203"/>
            <a:ext cx="2816358" cy="2283532"/>
          </a:xfrm>
          <a:prstGeom prst="roundRect">
            <a:avLst>
              <a:gd name="adj" fmla="val 6373"/>
            </a:avLst>
          </a:prstGeom>
          <a:solidFill>
            <a:schemeClr val="accent3">
              <a:alpha val="10000"/>
            </a:schemeClr>
          </a:solidFill>
          <a:ln w="12700" cap="rnd">
            <a:gradFill>
              <a:gsLst>
                <a:gs pos="0">
                  <a:schemeClr val="accent3"/>
                </a:gs>
                <a:gs pos="100000">
                  <a:schemeClr val="accent3">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en-GB" sz="1600" b="1"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43" name="圆角矩形 42"/>
          <p:cNvSpPr/>
          <p:nvPr/>
        </p:nvSpPr>
        <p:spPr>
          <a:xfrm>
            <a:off x="2744497" y="4069701"/>
            <a:ext cx="1707451" cy="233552"/>
          </a:xfrm>
          <a:prstGeom prst="roundRect">
            <a:avLst>
              <a:gd name="adj" fmla="val 13653"/>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河南某地教育局</a:t>
            </a:r>
            <a:endParaRPr kumimoji="0" lang="en-US" altLang="zh-CN"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2002" y="4536356"/>
            <a:ext cx="2604394" cy="1757967"/>
          </a:xfrm>
          <a:prstGeom prst="rect">
            <a:avLst/>
          </a:prstGeom>
        </p:spPr>
      </p:pic>
      <p:sp>
        <p:nvSpPr>
          <p:cNvPr id="46" name="圆角矩形 45"/>
          <p:cNvSpPr/>
          <p:nvPr/>
        </p:nvSpPr>
        <p:spPr>
          <a:xfrm>
            <a:off x="5598011" y="4153252"/>
            <a:ext cx="2937425" cy="2309193"/>
          </a:xfrm>
          <a:prstGeom prst="roundRect">
            <a:avLst>
              <a:gd name="adj" fmla="val 6373"/>
            </a:avLst>
          </a:prstGeom>
          <a:solidFill>
            <a:schemeClr val="accent3">
              <a:alpha val="10000"/>
            </a:schemeClr>
          </a:solidFill>
          <a:ln w="12700" cap="rnd">
            <a:gradFill>
              <a:gsLst>
                <a:gs pos="0">
                  <a:schemeClr val="accent3"/>
                </a:gs>
                <a:gs pos="100000">
                  <a:schemeClr val="accent3">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GB" sz="1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a:t>
            </a:r>
            <a:endParaRPr kumimoji="0" lang="en-GB" sz="1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47" name="圆角矩形 46"/>
          <p:cNvSpPr/>
          <p:nvPr/>
        </p:nvSpPr>
        <p:spPr>
          <a:xfrm>
            <a:off x="5582547" y="4064450"/>
            <a:ext cx="1367099" cy="233552"/>
          </a:xfrm>
          <a:prstGeom prst="roundRect">
            <a:avLst>
              <a:gd name="adj" fmla="val 13653"/>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岳阳某小区</a:t>
            </a:r>
            <a:endParaRPr kumimoji="0" lang="en-US" altLang="zh-CN"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49" name="图片 48" descr="C:\Users\Zliyuan\Desktop\未标题-6.jpg未标题-6"/>
          <p:cNvPicPr>
            <a:picLocks noChangeAspect="1"/>
          </p:cNvPicPr>
          <p:nvPr/>
        </p:nvPicPr>
        <p:blipFill rotWithShape="1">
          <a:blip r:embed="rId5"/>
          <a:srcRect/>
          <a:stretch>
            <a:fillRect/>
          </a:stretch>
        </p:blipFill>
        <p:spPr>
          <a:xfrm>
            <a:off x="5718935" y="4391091"/>
            <a:ext cx="2695575" cy="1903231"/>
          </a:xfrm>
          <a:prstGeom prst="rect">
            <a:avLst/>
          </a:prstGeom>
        </p:spPr>
      </p:pic>
      <p:sp>
        <p:nvSpPr>
          <p:cNvPr id="20" name="圆角矩形 19"/>
          <p:cNvSpPr/>
          <p:nvPr/>
        </p:nvSpPr>
        <p:spPr>
          <a:xfrm>
            <a:off x="8515879" y="1285122"/>
            <a:ext cx="3240736" cy="2283532"/>
          </a:xfrm>
          <a:prstGeom prst="roundRect">
            <a:avLst>
              <a:gd name="adj" fmla="val 6373"/>
            </a:avLst>
          </a:prstGeom>
          <a:solidFill>
            <a:schemeClr val="accent3">
              <a:alpha val="10000"/>
            </a:schemeClr>
          </a:solidFill>
          <a:ln w="12700" cap="rnd">
            <a:gradFill>
              <a:gsLst>
                <a:gs pos="0">
                  <a:schemeClr val="accent3"/>
                </a:gs>
                <a:gs pos="100000">
                  <a:schemeClr val="accent3">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GB" sz="1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a:t>
            </a:r>
            <a:endParaRPr kumimoji="0" lang="en-GB" sz="1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21" name="圆角矩形 20"/>
          <p:cNvSpPr/>
          <p:nvPr/>
        </p:nvSpPr>
        <p:spPr>
          <a:xfrm>
            <a:off x="8535436" y="1192214"/>
            <a:ext cx="1367099" cy="233552"/>
          </a:xfrm>
          <a:prstGeom prst="roundRect">
            <a:avLst>
              <a:gd name="adj" fmla="val 13653"/>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武汉光谷某小区</a:t>
            </a:r>
            <a:endParaRPr kumimoji="0" lang="en-US" altLang="zh-CN"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21136" y="1489283"/>
            <a:ext cx="2630222" cy="1972666"/>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88093" y="4391092"/>
            <a:ext cx="2805795" cy="1903231"/>
          </a:xfrm>
          <a:prstGeom prst="rect">
            <a:avLst/>
          </a:prstGeom>
        </p:spPr>
      </p:pic>
      <p:sp>
        <p:nvSpPr>
          <p:cNvPr id="24" name="圆角矩形 23"/>
          <p:cNvSpPr/>
          <p:nvPr/>
        </p:nvSpPr>
        <p:spPr>
          <a:xfrm>
            <a:off x="8617533" y="4181226"/>
            <a:ext cx="3164466" cy="2281219"/>
          </a:xfrm>
          <a:prstGeom prst="roundRect">
            <a:avLst>
              <a:gd name="adj" fmla="val 6373"/>
            </a:avLst>
          </a:prstGeom>
          <a:solidFill>
            <a:schemeClr val="accent3">
              <a:alpha val="10000"/>
            </a:schemeClr>
          </a:solidFill>
          <a:ln w="12700" cap="rnd">
            <a:gradFill>
              <a:gsLst>
                <a:gs pos="0">
                  <a:schemeClr val="accent3"/>
                </a:gs>
                <a:gs pos="100000">
                  <a:schemeClr val="accent3">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en-GB" sz="1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 </a:t>
            </a:r>
            <a:endParaRPr kumimoji="0" lang="en-GB" sz="1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25" name="圆角矩形 24"/>
          <p:cNvSpPr/>
          <p:nvPr/>
        </p:nvSpPr>
        <p:spPr>
          <a:xfrm>
            <a:off x="8592149" y="4076947"/>
            <a:ext cx="1367099" cy="233552"/>
          </a:xfrm>
          <a:prstGeom prst="roundRect">
            <a:avLst>
              <a:gd name="adj" fmla="val 13653"/>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marL="0" marR="0" lvl="0" indent="0" algn="ctr" defTabSz="913765"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武汉光谷某小区</a:t>
            </a:r>
            <a:endParaRPr kumimoji="0" lang="en-US" altLang="zh-CN" sz="12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鲸哩充电桩核心优势点总结</a:t>
            </a:r>
            <a:endParaRPr lang="zh-CN" altLang="en-US" dirty="0"/>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4078CC2-36C0-483F-8C44-5AE3749A6FBD}" type="slidenum">
              <a:rPr kumimoji="0" lang="zh-CN" altLang="en-US" sz="1200" b="0" i="0" u="none" strike="noStrike" kern="1200" cap="none" spc="0" normalizeH="0" baseline="0" noProof="0" smtClean="0">
                <a:ln>
                  <a:noFill/>
                </a:ln>
                <a:solidFill>
                  <a:srgbClr val="000000">
                    <a:tint val="75000"/>
                  </a:srgbClr>
                </a:solidFill>
                <a:effectLst/>
                <a:uLnTx/>
                <a:uFillTx/>
                <a:latin typeface="Arial" panose="020B0604020202020204"/>
                <a:ea typeface="微软雅黑" panose="020B0503020204020204" pitchFamily="34" charset="-122"/>
                <a:cs typeface="+mn-cs"/>
              </a:rPr>
            </a:fld>
            <a:endParaRPr kumimoji="0" lang="zh-CN" altLang="en-US" sz="1200" b="0" i="0" u="none" strike="noStrike" kern="1200" cap="none" spc="0" normalizeH="0" baseline="0" noProof="0">
              <a:ln>
                <a:noFill/>
              </a:ln>
              <a:solidFill>
                <a:srgbClr val="000000">
                  <a:tint val="75000"/>
                </a:srgbClr>
              </a:solidFill>
              <a:effectLst/>
              <a:uLnTx/>
              <a:uFillTx/>
              <a:latin typeface="Arial" panose="020B0604020202020204"/>
              <a:ea typeface="微软雅黑" panose="020B0503020204020204" pitchFamily="34" charset="-122"/>
              <a:cs typeface="+mn-cs"/>
            </a:endParaRPr>
          </a:p>
        </p:txBody>
      </p:sp>
      <p:grpSp>
        <p:nvGrpSpPr>
          <p:cNvPr id="67" name="组合 66"/>
          <p:cNvGrpSpPr/>
          <p:nvPr/>
        </p:nvGrpSpPr>
        <p:grpSpPr>
          <a:xfrm>
            <a:off x="1040926" y="1260239"/>
            <a:ext cx="2820792" cy="5102460"/>
            <a:chOff x="1040926" y="969192"/>
            <a:chExt cx="2820792" cy="5102460"/>
          </a:xfrm>
        </p:grpSpPr>
        <p:sp>
          <p:nvSpPr>
            <p:cNvPr id="39" name="ï$ḻïḍe"/>
            <p:cNvSpPr/>
            <p:nvPr/>
          </p:nvSpPr>
          <p:spPr>
            <a:xfrm>
              <a:off x="1040926" y="993158"/>
              <a:ext cx="2820792" cy="5078494"/>
            </a:xfrm>
            <a:prstGeom prst="roundRect">
              <a:avLst>
                <a:gd name="adj" fmla="val 3000"/>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îSlïďê"/>
            <p:cNvSpPr/>
            <p:nvPr/>
          </p:nvSpPr>
          <p:spPr>
            <a:xfrm>
              <a:off x="1786626" y="969192"/>
              <a:ext cx="1278004" cy="127445"/>
            </a:xfrm>
            <a:prstGeom prst="roundRect">
              <a:avLst>
                <a:gd name="adj" fmla="val 25500"/>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43" name="ïṥľídè"/>
          <p:cNvSpPr txBox="1"/>
          <p:nvPr/>
        </p:nvSpPr>
        <p:spPr>
          <a:xfrm>
            <a:off x="1750647" y="1820585"/>
            <a:ext cx="22403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pitchFamily="34" charset="-122"/>
                <a:cs typeface="+mn-cs"/>
              </a:rPr>
              <a:t>停车充电平台一体化</a:t>
            </a:r>
            <a:endParaRPr kumimoji="0" lang="en-US" altLang="zh-CN"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pitchFamily="34" charset="-122"/>
              <a:cs typeface="+mn-cs"/>
            </a:endParaRPr>
          </a:p>
        </p:txBody>
      </p:sp>
      <p:sp>
        <p:nvSpPr>
          <p:cNvPr id="44" name="îŝľîdè"/>
          <p:cNvSpPr txBox="1"/>
          <p:nvPr/>
        </p:nvSpPr>
        <p:spPr>
          <a:xfrm>
            <a:off x="1165387" y="1693862"/>
            <a:ext cx="69762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u="none" strike="noStrike" kern="1200" cap="none" spc="0" normalizeH="0" baseline="0" noProof="0" dirty="0">
                <a:ln>
                  <a:noFill/>
                </a:ln>
                <a:solidFill>
                  <a:srgbClr val="148CC9"/>
                </a:solidFill>
                <a:effectLst/>
                <a:uLnTx/>
                <a:uFillTx/>
                <a:latin typeface="Arial" panose="020B0604020202020204"/>
                <a:ea typeface="微软雅黑" panose="020B0503020204020204" pitchFamily="34" charset="-122"/>
                <a:cs typeface="+mn-cs"/>
              </a:rPr>
              <a:t>01</a:t>
            </a:r>
            <a:endParaRPr kumimoji="0" lang="zh-CN" altLang="en-US" sz="3600" b="1" u="none" strike="noStrike" kern="1200" cap="none" spc="0" normalizeH="0" baseline="0" noProof="0" dirty="0">
              <a:ln>
                <a:noFill/>
              </a:ln>
              <a:solidFill>
                <a:srgbClr val="148CC9"/>
              </a:solidFill>
              <a:effectLst/>
              <a:uLnTx/>
              <a:uFillTx/>
              <a:latin typeface="Arial" panose="020B0604020202020204"/>
              <a:ea typeface="微软雅黑" panose="020B0503020204020204" pitchFamily="34" charset="-122"/>
              <a:cs typeface="+mn-cs"/>
            </a:endParaRPr>
          </a:p>
        </p:txBody>
      </p:sp>
      <p:cxnSp>
        <p:nvCxnSpPr>
          <p:cNvPr id="45" name="ïṡḻïḑé"/>
          <p:cNvCxnSpPr>
            <a:endCxn id="43" idx="2"/>
          </p:cNvCxnSpPr>
          <p:nvPr/>
        </p:nvCxnSpPr>
        <p:spPr>
          <a:xfrm flipV="1">
            <a:off x="1863014" y="2189917"/>
            <a:ext cx="1007797" cy="30778"/>
          </a:xfrm>
          <a:prstGeom prst="line">
            <a:avLst/>
          </a:prstGeom>
          <a:ln w="3175" cap="rnd">
            <a:solidFill>
              <a:schemeClr val="bg2">
                <a:lumMod val="90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1558205" y="2503055"/>
            <a:ext cx="204552" cy="191346"/>
            <a:chOff x="518060" y="4027907"/>
            <a:chExt cx="230402" cy="230400"/>
          </a:xfrm>
        </p:grpSpPr>
        <p:sp>
          <p:nvSpPr>
            <p:cNvPr id="37" name="圆角矩形 36"/>
            <p:cNvSpPr/>
            <p:nvPr/>
          </p:nvSpPr>
          <p:spPr>
            <a:xfrm>
              <a:off x="518060" y="4027907"/>
              <a:ext cx="230402" cy="230400"/>
            </a:xfrm>
            <a:prstGeom prst="roundRect">
              <a:avLst>
                <a:gd name="adj" fmla="val 30000"/>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8" name="任意多边形 37"/>
            <p:cNvSpPr/>
            <p:nvPr/>
          </p:nvSpPr>
          <p:spPr>
            <a:xfrm>
              <a:off x="582425" y="4106644"/>
              <a:ext cx="104213" cy="69879"/>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12700"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36" name="矩形 35"/>
          <p:cNvSpPr/>
          <p:nvPr/>
        </p:nvSpPr>
        <p:spPr>
          <a:xfrm>
            <a:off x="1695242" y="3058078"/>
            <a:ext cx="1556232" cy="387798"/>
          </a:xfrm>
          <a:prstGeom prst="rect">
            <a:avLst/>
          </a:prstGeom>
        </p:spPr>
        <p:txBody>
          <a:bodyPr wrap="square">
            <a:spAutoFit/>
          </a:bodyPr>
          <a:lstStyle/>
          <a:p>
            <a:pPr marL="0" marR="0" lvl="0" indent="0" algn="ctr" defTabSz="914400" rtl="0" eaLnBrk="1" fontAlgn="auto" latinLnBrk="0" hangingPunct="1">
              <a:lnSpc>
                <a:spcPct val="120000"/>
              </a:lnSpc>
              <a:spcBef>
                <a:spcPts val="600"/>
              </a:spcBef>
              <a:spcAft>
                <a:spcPts val="0"/>
              </a:spcAft>
              <a:buClrTx/>
              <a:buSzTx/>
              <a:buFontTx/>
              <a:buNone/>
              <a:defRPr/>
            </a:pPr>
            <a:r>
              <a:rPr kumimoji="1"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rPr>
              <a:t>综合安防平台</a:t>
            </a:r>
            <a:endParaRPr kumimoji="1"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nvGrpSpPr>
          <p:cNvPr id="56" name="组合 55"/>
          <p:cNvGrpSpPr/>
          <p:nvPr/>
        </p:nvGrpSpPr>
        <p:grpSpPr>
          <a:xfrm>
            <a:off x="1558205" y="3141551"/>
            <a:ext cx="204552" cy="191346"/>
            <a:chOff x="518060" y="4027907"/>
            <a:chExt cx="230402" cy="230400"/>
          </a:xfrm>
        </p:grpSpPr>
        <p:sp>
          <p:nvSpPr>
            <p:cNvPr id="57" name="圆角矩形 56"/>
            <p:cNvSpPr/>
            <p:nvPr/>
          </p:nvSpPr>
          <p:spPr>
            <a:xfrm>
              <a:off x="518060" y="4027907"/>
              <a:ext cx="230402" cy="230400"/>
            </a:xfrm>
            <a:prstGeom prst="roundRect">
              <a:avLst>
                <a:gd name="adj" fmla="val 30000"/>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58" name="任意多边形 57"/>
            <p:cNvSpPr/>
            <p:nvPr/>
          </p:nvSpPr>
          <p:spPr>
            <a:xfrm>
              <a:off x="582425" y="4106644"/>
              <a:ext cx="104213" cy="69879"/>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12700"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65" name="矩形 64"/>
          <p:cNvSpPr/>
          <p:nvPr/>
        </p:nvSpPr>
        <p:spPr>
          <a:xfrm>
            <a:off x="1448125" y="2403200"/>
            <a:ext cx="1495064" cy="362343"/>
          </a:xfrm>
          <a:prstGeom prst="rect">
            <a:avLst/>
          </a:prstGeom>
        </p:spPr>
        <p:txBody>
          <a:bodyPr wrap="square">
            <a:spAutoFit/>
          </a:bodyPr>
          <a:lstStyle/>
          <a:p>
            <a:pPr marL="0" marR="0" lvl="0" indent="0" algn="ctr" defTabSz="914400" rtl="0" eaLnBrk="1" fontAlgn="auto" latinLnBrk="0" hangingPunct="1">
              <a:lnSpc>
                <a:spcPct val="120000"/>
              </a:lnSpc>
              <a:spcBef>
                <a:spcPts val="600"/>
              </a:spcBef>
              <a:spcAft>
                <a:spcPts val="0"/>
              </a:spcAft>
              <a:buClrTx/>
              <a:buSzTx/>
              <a:buFontTx/>
              <a:buNone/>
              <a:defRPr/>
            </a:pPr>
            <a:r>
              <a:rPr kumimoji="1"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rPr>
              <a:t>云平台</a:t>
            </a:r>
            <a:endParaRPr kumimoji="1"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nvGrpSpPr>
          <p:cNvPr id="68" name="组合 67"/>
          <p:cNvGrpSpPr/>
          <p:nvPr/>
        </p:nvGrpSpPr>
        <p:grpSpPr>
          <a:xfrm>
            <a:off x="4591557" y="1252860"/>
            <a:ext cx="2820792" cy="5102460"/>
            <a:chOff x="1040926" y="969192"/>
            <a:chExt cx="2820792" cy="4555308"/>
          </a:xfrm>
        </p:grpSpPr>
        <p:sp>
          <p:nvSpPr>
            <p:cNvPr id="69" name="ï$ḻïḍe"/>
            <p:cNvSpPr/>
            <p:nvPr/>
          </p:nvSpPr>
          <p:spPr>
            <a:xfrm>
              <a:off x="1040926" y="993158"/>
              <a:ext cx="2820792" cy="4531342"/>
            </a:xfrm>
            <a:prstGeom prst="roundRect">
              <a:avLst>
                <a:gd name="adj" fmla="val 3000"/>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70" name="îSlïďê"/>
            <p:cNvSpPr/>
            <p:nvPr/>
          </p:nvSpPr>
          <p:spPr>
            <a:xfrm>
              <a:off x="1812320" y="969192"/>
              <a:ext cx="1278004" cy="127445"/>
            </a:xfrm>
            <a:prstGeom prst="roundRect">
              <a:avLst>
                <a:gd name="adj" fmla="val 25500"/>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71" name="ïṥľídè"/>
          <p:cNvSpPr txBox="1"/>
          <p:nvPr/>
        </p:nvSpPr>
        <p:spPr>
          <a:xfrm>
            <a:off x="5557817" y="1757237"/>
            <a:ext cx="22403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产品优势</a:t>
            </a:r>
            <a:endParaRPr kumimoji="0" lang="en-US" altLang="zh-CN"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pitchFamily="34" charset="-122"/>
              <a:cs typeface="+mn-cs"/>
            </a:endParaRPr>
          </a:p>
        </p:txBody>
      </p:sp>
      <p:sp>
        <p:nvSpPr>
          <p:cNvPr id="72" name="îŝľîdè"/>
          <p:cNvSpPr txBox="1"/>
          <p:nvPr/>
        </p:nvSpPr>
        <p:spPr>
          <a:xfrm>
            <a:off x="4881585" y="1630494"/>
            <a:ext cx="69762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u="none" strike="noStrike" kern="1200" cap="none" spc="0" normalizeH="0" baseline="0" noProof="0" dirty="0">
                <a:ln>
                  <a:noFill/>
                </a:ln>
                <a:solidFill>
                  <a:srgbClr val="148CC9"/>
                </a:solidFill>
                <a:effectLst/>
                <a:uLnTx/>
                <a:uFillTx/>
                <a:latin typeface="Arial" panose="020B0604020202020204"/>
                <a:ea typeface="微软雅黑" panose="020B0503020204020204" pitchFamily="34" charset="-122"/>
                <a:cs typeface="+mn-cs"/>
              </a:rPr>
              <a:t>02</a:t>
            </a:r>
            <a:endParaRPr kumimoji="0" lang="zh-CN" altLang="en-US" sz="3600" b="1" u="none" strike="noStrike" kern="1200" cap="none" spc="0" normalizeH="0" baseline="0" noProof="0" dirty="0">
              <a:ln>
                <a:noFill/>
              </a:ln>
              <a:solidFill>
                <a:srgbClr val="148CC9"/>
              </a:solidFill>
              <a:effectLst/>
              <a:uLnTx/>
              <a:uFillTx/>
              <a:latin typeface="Arial" panose="020B0604020202020204"/>
              <a:ea typeface="微软雅黑" panose="020B0503020204020204" pitchFamily="34" charset="-122"/>
              <a:cs typeface="+mn-cs"/>
            </a:endParaRPr>
          </a:p>
        </p:txBody>
      </p:sp>
      <p:cxnSp>
        <p:nvCxnSpPr>
          <p:cNvPr id="73" name="ïṡḻïḑé"/>
          <p:cNvCxnSpPr>
            <a:endCxn id="71" idx="2"/>
          </p:cNvCxnSpPr>
          <p:nvPr/>
        </p:nvCxnSpPr>
        <p:spPr>
          <a:xfrm flipV="1">
            <a:off x="5670184" y="2126569"/>
            <a:ext cx="1007797" cy="30778"/>
          </a:xfrm>
          <a:prstGeom prst="line">
            <a:avLst/>
          </a:prstGeom>
          <a:ln w="3175" cap="rnd">
            <a:solidFill>
              <a:schemeClr val="bg2">
                <a:lumMod val="9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5459505" y="2263933"/>
            <a:ext cx="2674140" cy="510076"/>
          </a:xfrm>
          <a:prstGeom prst="rect">
            <a:avLst/>
          </a:prstGeom>
        </p:spPr>
        <p:txBody>
          <a:bodyPr wrap="square">
            <a:spAutoFit/>
          </a:bodyPr>
          <a:lstStyle/>
          <a:p>
            <a:pPr marL="0" marR="0" lvl="0" indent="0" algn="l" defTabSz="914400" rtl="0" eaLnBrk="1" fontAlgn="auto" latinLnBrk="0" hangingPunct="1">
              <a:lnSpc>
                <a:spcPct val="200000"/>
              </a:lnSpc>
              <a:spcBef>
                <a:spcPts val="600"/>
              </a:spcBef>
              <a:spcAft>
                <a:spcPts val="0"/>
              </a:spcAft>
              <a:buClrTx/>
              <a:buSzTx/>
              <a:buFontTx/>
              <a:buNone/>
              <a:defRPr/>
            </a:pPr>
            <a:r>
              <a:rPr kumimoji="1"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rPr>
              <a:t>安全可靠</a:t>
            </a:r>
            <a:endParaRPr kumimoji="1"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nvGrpSpPr>
          <p:cNvPr id="90" name="组合 89"/>
          <p:cNvGrpSpPr/>
          <p:nvPr/>
        </p:nvGrpSpPr>
        <p:grpSpPr>
          <a:xfrm>
            <a:off x="5246382" y="2499462"/>
            <a:ext cx="204552" cy="191346"/>
            <a:chOff x="518060" y="4027907"/>
            <a:chExt cx="230402" cy="230400"/>
          </a:xfrm>
        </p:grpSpPr>
        <p:sp>
          <p:nvSpPr>
            <p:cNvPr id="91" name="圆角矩形 90"/>
            <p:cNvSpPr/>
            <p:nvPr/>
          </p:nvSpPr>
          <p:spPr>
            <a:xfrm>
              <a:off x="518060" y="4027907"/>
              <a:ext cx="230402" cy="230400"/>
            </a:xfrm>
            <a:prstGeom prst="roundRect">
              <a:avLst>
                <a:gd name="adj" fmla="val 30000"/>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92" name="任意多边形 91"/>
            <p:cNvSpPr/>
            <p:nvPr/>
          </p:nvSpPr>
          <p:spPr>
            <a:xfrm>
              <a:off x="582425" y="4106644"/>
              <a:ext cx="104213" cy="69879"/>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12700"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104" name="组合 103"/>
          <p:cNvGrpSpPr/>
          <p:nvPr/>
        </p:nvGrpSpPr>
        <p:grpSpPr>
          <a:xfrm>
            <a:off x="8165863" y="1260238"/>
            <a:ext cx="2820792" cy="5102461"/>
            <a:chOff x="1040926" y="969192"/>
            <a:chExt cx="2820792" cy="4555308"/>
          </a:xfrm>
        </p:grpSpPr>
        <p:sp>
          <p:nvSpPr>
            <p:cNvPr id="105" name="ï$ḻïḍe"/>
            <p:cNvSpPr/>
            <p:nvPr/>
          </p:nvSpPr>
          <p:spPr>
            <a:xfrm>
              <a:off x="1040926" y="993158"/>
              <a:ext cx="2820792" cy="4531342"/>
            </a:xfrm>
            <a:prstGeom prst="roundRect">
              <a:avLst>
                <a:gd name="adj" fmla="val 3000"/>
              </a:avLst>
            </a:prstGeom>
            <a:solidFill>
              <a:schemeClr val="bg1"/>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6" name="îSlïďê"/>
            <p:cNvSpPr/>
            <p:nvPr/>
          </p:nvSpPr>
          <p:spPr>
            <a:xfrm>
              <a:off x="1812320" y="969192"/>
              <a:ext cx="1278004" cy="127445"/>
            </a:xfrm>
            <a:prstGeom prst="roundRect">
              <a:avLst>
                <a:gd name="adj" fmla="val 25500"/>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07" name="ïṥľídè"/>
          <p:cNvSpPr txBox="1"/>
          <p:nvPr/>
        </p:nvSpPr>
        <p:spPr>
          <a:xfrm>
            <a:off x="9020169" y="1820585"/>
            <a:ext cx="22403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方案优势</a:t>
            </a:r>
            <a:endParaRPr kumimoji="0" lang="en-US" altLang="zh-CN" b="1"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pitchFamily="34" charset="-122"/>
              <a:cs typeface="+mn-cs"/>
            </a:endParaRPr>
          </a:p>
        </p:txBody>
      </p:sp>
      <p:sp>
        <p:nvSpPr>
          <p:cNvPr id="108" name="îŝľîdè"/>
          <p:cNvSpPr txBox="1"/>
          <p:nvPr/>
        </p:nvSpPr>
        <p:spPr>
          <a:xfrm>
            <a:off x="8290323" y="1693862"/>
            <a:ext cx="69762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u="none" strike="noStrike" kern="1200" cap="none" spc="0" normalizeH="0" baseline="0" noProof="0" dirty="0">
                <a:ln>
                  <a:noFill/>
                </a:ln>
                <a:solidFill>
                  <a:srgbClr val="148CC9"/>
                </a:solidFill>
                <a:effectLst/>
                <a:uLnTx/>
                <a:uFillTx/>
                <a:latin typeface="Arial" panose="020B0604020202020204"/>
                <a:ea typeface="微软雅黑" panose="020B0503020204020204" pitchFamily="34" charset="-122"/>
                <a:cs typeface="+mn-cs"/>
              </a:rPr>
              <a:t>03</a:t>
            </a:r>
            <a:endParaRPr kumimoji="0" lang="zh-CN" altLang="en-US" sz="3600" b="1" u="none" strike="noStrike" kern="1200" cap="none" spc="0" normalizeH="0" baseline="0" noProof="0" dirty="0">
              <a:ln>
                <a:noFill/>
              </a:ln>
              <a:solidFill>
                <a:srgbClr val="148CC9"/>
              </a:solidFill>
              <a:effectLst/>
              <a:uLnTx/>
              <a:uFillTx/>
              <a:latin typeface="Arial" panose="020B0604020202020204"/>
              <a:ea typeface="微软雅黑" panose="020B0503020204020204" pitchFamily="34" charset="-122"/>
              <a:cs typeface="+mn-cs"/>
            </a:endParaRPr>
          </a:p>
        </p:txBody>
      </p:sp>
      <p:cxnSp>
        <p:nvCxnSpPr>
          <p:cNvPr id="109" name="ïṡḻïḑé"/>
          <p:cNvCxnSpPr>
            <a:endCxn id="107" idx="2"/>
          </p:cNvCxnSpPr>
          <p:nvPr/>
        </p:nvCxnSpPr>
        <p:spPr>
          <a:xfrm flipV="1">
            <a:off x="9132536" y="2189917"/>
            <a:ext cx="1007797" cy="30778"/>
          </a:xfrm>
          <a:prstGeom prst="line">
            <a:avLst/>
          </a:prstGeom>
          <a:ln w="3175" cap="rnd">
            <a:solidFill>
              <a:schemeClr val="bg2">
                <a:lumMod val="9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8701848" y="2266014"/>
            <a:ext cx="2065595" cy="2511457"/>
          </a:xfrm>
          <a:prstGeom prst="rect">
            <a:avLst/>
          </a:prstGeom>
        </p:spPr>
        <p:txBody>
          <a:bodyPr wrap="square">
            <a:spAutoFit/>
          </a:bodyPr>
          <a:lstStyle/>
          <a:p>
            <a:pPr marL="0" marR="0" lvl="0" indent="0" algn="l" defTabSz="914400" rtl="0" eaLnBrk="1" fontAlgn="auto" latinLnBrk="0" hangingPunct="1">
              <a:lnSpc>
                <a:spcPct val="200000"/>
              </a:lnSpc>
              <a:spcBef>
                <a:spcPts val="600"/>
              </a:spcBef>
              <a:spcAft>
                <a:spcPts val="0"/>
              </a:spcAft>
              <a:buClrTx/>
              <a:buSzTx/>
              <a:buFontTx/>
              <a:buNone/>
              <a:defRPr/>
            </a:pPr>
            <a:r>
              <a:rPr kumimoji="1"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rPr>
              <a:t>新能源车位管控解决方案</a:t>
            </a:r>
            <a:endParaRPr kumimoji="1"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endParaRPr>
          </a:p>
          <a:p>
            <a:pPr marL="0" marR="0" lvl="0" indent="0" algn="l" defTabSz="914400" rtl="0" eaLnBrk="1" fontAlgn="auto" latinLnBrk="0" hangingPunct="1">
              <a:lnSpc>
                <a:spcPct val="200000"/>
              </a:lnSpc>
              <a:spcBef>
                <a:spcPts val="600"/>
              </a:spcBef>
              <a:spcAft>
                <a:spcPts val="0"/>
              </a:spcAft>
              <a:buClrTx/>
              <a:buSzTx/>
              <a:buFontTx/>
              <a:buNone/>
              <a:defRPr/>
            </a:pPr>
            <a:r>
              <a:rPr kumimoji="1"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rPr>
              <a:t>新能源车位差异化收费解决方案等</a:t>
            </a:r>
            <a:endParaRPr kumimoji="1" lang="zh-CN" altLang="en-US"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endParaRPr>
          </a:p>
          <a:p>
            <a:pPr marL="0" marR="0" lvl="0" indent="0" algn="l" defTabSz="914400" rtl="0" eaLnBrk="1" fontAlgn="auto" latinLnBrk="0" hangingPunct="1">
              <a:lnSpc>
                <a:spcPct val="120000"/>
              </a:lnSpc>
              <a:spcBef>
                <a:spcPts val="600"/>
              </a:spcBef>
              <a:spcAft>
                <a:spcPts val="0"/>
              </a:spcAft>
              <a:buClrTx/>
              <a:buSzTx/>
              <a:buFontTx/>
              <a:buNone/>
              <a:defRPr/>
            </a:pPr>
            <a:endParaRPr kumimoji="1" lang="en-US" altLang="zh-CN" sz="16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ea"/>
              <a:sym typeface="+mn-lt"/>
            </a:endParaRPr>
          </a:p>
        </p:txBody>
      </p:sp>
      <p:grpSp>
        <p:nvGrpSpPr>
          <p:cNvPr id="112" name="组合 111"/>
          <p:cNvGrpSpPr/>
          <p:nvPr/>
        </p:nvGrpSpPr>
        <p:grpSpPr>
          <a:xfrm>
            <a:off x="8434585" y="2508390"/>
            <a:ext cx="204552" cy="191346"/>
            <a:chOff x="518060" y="4027907"/>
            <a:chExt cx="230402" cy="230400"/>
          </a:xfrm>
        </p:grpSpPr>
        <p:sp>
          <p:nvSpPr>
            <p:cNvPr id="113" name="圆角矩形 112"/>
            <p:cNvSpPr/>
            <p:nvPr/>
          </p:nvSpPr>
          <p:spPr>
            <a:xfrm>
              <a:off x="518060" y="4027907"/>
              <a:ext cx="230402" cy="230400"/>
            </a:xfrm>
            <a:prstGeom prst="roundRect">
              <a:avLst>
                <a:gd name="adj" fmla="val 30000"/>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14" name="任意多边形 113"/>
            <p:cNvSpPr/>
            <p:nvPr/>
          </p:nvSpPr>
          <p:spPr>
            <a:xfrm>
              <a:off x="582425" y="4106644"/>
              <a:ext cx="104213" cy="69879"/>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12700"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115" name="组合 114"/>
          <p:cNvGrpSpPr/>
          <p:nvPr/>
        </p:nvGrpSpPr>
        <p:grpSpPr>
          <a:xfrm>
            <a:off x="8445867" y="3538972"/>
            <a:ext cx="204552" cy="191346"/>
            <a:chOff x="518060" y="4027907"/>
            <a:chExt cx="230402" cy="230400"/>
          </a:xfrm>
        </p:grpSpPr>
        <p:sp>
          <p:nvSpPr>
            <p:cNvPr id="116" name="圆角矩形 115"/>
            <p:cNvSpPr/>
            <p:nvPr/>
          </p:nvSpPr>
          <p:spPr>
            <a:xfrm>
              <a:off x="518060" y="4027907"/>
              <a:ext cx="230402" cy="230400"/>
            </a:xfrm>
            <a:prstGeom prst="roundRect">
              <a:avLst>
                <a:gd name="adj" fmla="val 30000"/>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17" name="任意多边形 116"/>
            <p:cNvSpPr/>
            <p:nvPr/>
          </p:nvSpPr>
          <p:spPr>
            <a:xfrm>
              <a:off x="582425" y="4106644"/>
              <a:ext cx="104213" cy="69879"/>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12700"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50" name="组合 49"/>
          <p:cNvGrpSpPr/>
          <p:nvPr/>
        </p:nvGrpSpPr>
        <p:grpSpPr>
          <a:xfrm>
            <a:off x="1040926" y="4333582"/>
            <a:ext cx="2683260" cy="1884967"/>
            <a:chOff x="5781371" y="1566133"/>
            <a:chExt cx="5403894" cy="3774745"/>
          </a:xfrm>
        </p:grpSpPr>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81371" y="1566133"/>
              <a:ext cx="2052989" cy="2052989"/>
            </a:xfrm>
            <a:prstGeom prst="rect">
              <a:avLst/>
            </a:prstGeom>
          </p:spPr>
        </p:pic>
        <p:grpSp>
          <p:nvGrpSpPr>
            <p:cNvPr id="52" name="组合 51"/>
            <p:cNvGrpSpPr/>
            <p:nvPr/>
          </p:nvGrpSpPr>
          <p:grpSpPr>
            <a:xfrm>
              <a:off x="6195043" y="1691252"/>
              <a:ext cx="4990222" cy="3649626"/>
              <a:chOff x="6298560" y="1535026"/>
              <a:chExt cx="4990222" cy="3649626"/>
            </a:xfrm>
          </p:grpSpPr>
          <p:pic>
            <p:nvPicPr>
              <p:cNvPr id="53" name="图片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60162">
                <a:off x="9207827" y="2079118"/>
                <a:ext cx="2080955" cy="1553401"/>
              </a:xfrm>
              <a:prstGeom prst="rect">
                <a:avLst/>
              </a:prstGeom>
            </p:spPr>
          </p:pic>
          <p:grpSp>
            <p:nvGrpSpPr>
              <p:cNvPr id="54" name="组合 53"/>
              <p:cNvGrpSpPr/>
              <p:nvPr/>
            </p:nvGrpSpPr>
            <p:grpSpPr>
              <a:xfrm>
                <a:off x="6298560" y="1535026"/>
                <a:ext cx="4879391" cy="3649626"/>
                <a:chOff x="6768486" y="1508492"/>
                <a:chExt cx="4879391" cy="3649626"/>
              </a:xfrm>
            </p:grpSpPr>
            <p:grpSp>
              <p:nvGrpSpPr>
                <p:cNvPr id="55" name="组合 54"/>
                <p:cNvGrpSpPr/>
                <p:nvPr/>
              </p:nvGrpSpPr>
              <p:grpSpPr>
                <a:xfrm>
                  <a:off x="6768486" y="1508492"/>
                  <a:ext cx="4879391" cy="3649626"/>
                  <a:chOff x="6768486" y="1464369"/>
                  <a:chExt cx="4879391" cy="3649626"/>
                </a:xfrm>
              </p:grpSpPr>
              <p:pic>
                <p:nvPicPr>
                  <p:cNvPr id="74" name="图片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8486" y="1464369"/>
                    <a:ext cx="4879391" cy="3649626"/>
                  </a:xfrm>
                  <a:prstGeom prst="rect">
                    <a:avLst/>
                  </a:prstGeom>
                </p:spPr>
              </p:pic>
              <p:sp>
                <p:nvSpPr>
                  <p:cNvPr id="75" name="矩形 74"/>
                  <p:cNvSpPr/>
                  <p:nvPr/>
                </p:nvSpPr>
                <p:spPr>
                  <a:xfrm rot="3355696">
                    <a:off x="8275106" y="3393994"/>
                    <a:ext cx="494617" cy="459022"/>
                  </a:xfrm>
                  <a:prstGeom prst="rect">
                    <a:avLst/>
                  </a:prstGeom>
                  <a:solidFill>
                    <a:srgbClr val="706672"/>
                  </a:solidFill>
                  <a:ln>
                    <a:solidFill>
                      <a:srgbClr val="70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76" name="矩形 75"/>
                  <p:cNvSpPr/>
                  <p:nvPr/>
                </p:nvSpPr>
                <p:spPr>
                  <a:xfrm rot="3355696">
                    <a:off x="8063027" y="3495093"/>
                    <a:ext cx="397330" cy="459022"/>
                  </a:xfrm>
                  <a:prstGeom prst="rect">
                    <a:avLst/>
                  </a:prstGeom>
                  <a:solidFill>
                    <a:srgbClr val="706672"/>
                  </a:solidFill>
                  <a:ln>
                    <a:solidFill>
                      <a:srgbClr val="7066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77" name="图片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955940">
                    <a:off x="8261692" y="3429534"/>
                    <a:ext cx="389916" cy="389916"/>
                  </a:xfrm>
                  <a:prstGeom prst="rect">
                    <a:avLst/>
                  </a:prstGeom>
                </p:spPr>
              </p:pic>
            </p:grpSp>
            <p:pic>
              <p:nvPicPr>
                <p:cNvPr id="59" name="图片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87994" y="3051858"/>
                  <a:ext cx="380654" cy="610062"/>
                </a:xfrm>
                <a:prstGeom prst="rect">
                  <a:avLst/>
                </a:prstGeom>
              </p:spPr>
            </p:pic>
            <p:pic>
              <p:nvPicPr>
                <p:cNvPr id="64" name="图片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5510" y="3440719"/>
                  <a:ext cx="380654" cy="610062"/>
                </a:xfrm>
                <a:prstGeom prst="rect">
                  <a:avLst/>
                </a:prstGeom>
              </p:spPr>
            </p:pic>
            <p:pic>
              <p:nvPicPr>
                <p:cNvPr id="66" name="图片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22414" y="2640354"/>
                  <a:ext cx="380654" cy="610062"/>
                </a:xfrm>
                <a:prstGeom prst="rect">
                  <a:avLst/>
                </a:prstGeom>
              </p:spPr>
            </p:pic>
          </p:grpSp>
        </p:grpSp>
      </p:grpSp>
      <p:grpSp>
        <p:nvGrpSpPr>
          <p:cNvPr id="78" name="组合 77"/>
          <p:cNvGrpSpPr/>
          <p:nvPr/>
        </p:nvGrpSpPr>
        <p:grpSpPr>
          <a:xfrm>
            <a:off x="8035576" y="4467405"/>
            <a:ext cx="3081366" cy="1740801"/>
            <a:chOff x="4472966" y="1533206"/>
            <a:chExt cx="7363576" cy="4153475"/>
          </a:xfrm>
        </p:grpSpPr>
        <p:sp>
          <p:nvSpPr>
            <p:cNvPr id="79" name="矩形 78"/>
            <p:cNvSpPr/>
            <p:nvPr/>
          </p:nvSpPr>
          <p:spPr>
            <a:xfrm>
              <a:off x="5545393" y="2625212"/>
              <a:ext cx="1297858" cy="21600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Arial" panose="020B0604020202020204"/>
                <a:ea typeface="微软雅黑" panose="020B0503020204020204" pitchFamily="34" charset="-122"/>
                <a:cs typeface="+mn-cs"/>
              </a:endParaRPr>
            </a:p>
          </p:txBody>
        </p:sp>
        <p:pic>
          <p:nvPicPr>
            <p:cNvPr id="80" name="图片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4721" y="1856833"/>
              <a:ext cx="484801" cy="685563"/>
            </a:xfrm>
            <a:prstGeom prst="rect">
              <a:avLst/>
            </a:prstGeom>
          </p:spPr>
        </p:pic>
        <p:pic>
          <p:nvPicPr>
            <p:cNvPr id="81"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57531" y="3340313"/>
              <a:ext cx="477041" cy="345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等腰三角形 81"/>
            <p:cNvSpPr/>
            <p:nvPr/>
          </p:nvSpPr>
          <p:spPr>
            <a:xfrm>
              <a:off x="5219330" y="2273012"/>
              <a:ext cx="2094271" cy="2512200"/>
            </a:xfrm>
            <a:prstGeom prst="triangle">
              <a:avLst/>
            </a:prstGeom>
            <a:solidFill>
              <a:srgbClr val="00B050">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3" name="文本框 82"/>
            <p:cNvSpPr txBox="1"/>
            <p:nvPr/>
          </p:nvSpPr>
          <p:spPr>
            <a:xfrm>
              <a:off x="6919008" y="1533206"/>
              <a:ext cx="1459385" cy="1117968"/>
            </a:xfrm>
            <a:prstGeom prst="rect">
              <a:avLst/>
            </a:prstGeom>
            <a:noFill/>
          </p:spPr>
          <p:txBody>
            <a:bodyPr wrap="square" lIns="135713" tIns="108571" rIns="135713" bIns="108571" rtlCol="0">
              <a:spAutoFit/>
            </a:bodyPr>
            <a:lstStyle/>
            <a:p>
              <a:pPr marL="0" marR="0" lvl="0" indent="0" algn="l" defTabSz="679450" rtl="0" eaLnBrk="1" fontAlgn="auto" latinLnBrk="0" hangingPunct="1">
                <a:lnSpc>
                  <a:spcPct val="90000"/>
                </a:lnSpc>
                <a:spcBef>
                  <a:spcPts val="0"/>
                </a:spcBef>
                <a:spcAft>
                  <a:spcPts val="445"/>
                </a:spcAft>
                <a:buClrTx/>
                <a:buSzTx/>
                <a:buFontTx/>
                <a:buNone/>
                <a:defRPr/>
              </a:pPr>
              <a:r>
                <a:rPr kumimoji="0" lang="zh-CN" altLang="en-US" sz="6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充电桩</a:t>
              </a:r>
              <a:r>
                <a:rPr kumimoji="0" lang="en-US" altLang="zh-CN" sz="6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a:t>
              </a:r>
              <a:r>
                <a:rPr kumimoji="0" lang="zh-CN" altLang="en-US" sz="6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新能源识别相机</a:t>
              </a:r>
              <a:endParaRPr kumimoji="0" lang="zh-CN" altLang="en-US" sz="6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4" name="文本框 83"/>
            <p:cNvSpPr txBox="1"/>
            <p:nvPr/>
          </p:nvSpPr>
          <p:spPr>
            <a:xfrm>
              <a:off x="6923687" y="2875502"/>
              <a:ext cx="1349217" cy="1117968"/>
            </a:xfrm>
            <a:prstGeom prst="rect">
              <a:avLst/>
            </a:prstGeom>
            <a:noFill/>
          </p:spPr>
          <p:txBody>
            <a:bodyPr wrap="square" lIns="135713" tIns="108571" rIns="135713" bIns="108571" rtlCol="0">
              <a:spAutoFit/>
            </a:bodyPr>
            <a:lstStyle/>
            <a:p>
              <a:pPr marL="0" marR="0" lvl="0" indent="0" algn="l" defTabSz="679450" rtl="0" eaLnBrk="1" fontAlgn="auto" latinLnBrk="0" hangingPunct="1">
                <a:lnSpc>
                  <a:spcPct val="90000"/>
                </a:lnSpc>
                <a:spcBef>
                  <a:spcPts val="0"/>
                </a:spcBef>
                <a:spcAft>
                  <a:spcPts val="445"/>
                </a:spcAft>
                <a:buClrTx/>
                <a:buSzTx/>
                <a:buFontTx/>
                <a:buNone/>
                <a:defRPr/>
              </a:pPr>
              <a:r>
                <a:rPr kumimoji="0" lang="zh-CN" altLang="en-US" sz="6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车位锁落下或升起</a:t>
              </a:r>
              <a:endParaRPr kumimoji="0" lang="zh-CN" altLang="en-US" sz="6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文本框 84"/>
            <p:cNvSpPr txBox="1"/>
            <p:nvPr/>
          </p:nvSpPr>
          <p:spPr>
            <a:xfrm>
              <a:off x="6821087" y="4143039"/>
              <a:ext cx="1518934" cy="919695"/>
            </a:xfrm>
            <a:prstGeom prst="rect">
              <a:avLst/>
            </a:prstGeom>
            <a:noFill/>
          </p:spPr>
          <p:txBody>
            <a:bodyPr wrap="square" lIns="135713" tIns="108571" rIns="135713" bIns="108571" rtlCol="0">
              <a:spAutoFit/>
            </a:bodyPr>
            <a:lstStyle/>
            <a:p>
              <a:pPr marL="0" marR="0" lvl="0" indent="0" algn="l" defTabSz="679450" rtl="0" eaLnBrk="1" fontAlgn="auto" latinLnBrk="0" hangingPunct="1">
                <a:lnSpc>
                  <a:spcPct val="90000"/>
                </a:lnSpc>
                <a:spcBef>
                  <a:spcPts val="0"/>
                </a:spcBef>
                <a:spcAft>
                  <a:spcPts val="445"/>
                </a:spcAft>
                <a:buClrTx/>
                <a:buSzTx/>
                <a:buFontTx/>
                <a:buNone/>
                <a:defRPr/>
              </a:pPr>
              <a:r>
                <a:rPr kumimoji="0" lang="zh-CN" altLang="en-US" sz="6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入车车牌自动识别</a:t>
              </a:r>
              <a:endParaRPr kumimoji="0" lang="zh-CN" altLang="en-US" sz="6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7" name="直接连接符 86"/>
            <p:cNvCxnSpPr/>
            <p:nvPr/>
          </p:nvCxnSpPr>
          <p:spPr>
            <a:xfrm>
              <a:off x="6491597" y="2085935"/>
              <a:ext cx="587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6434572" y="3397106"/>
              <a:ext cx="644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6254647" y="4567576"/>
              <a:ext cx="824579" cy="0"/>
            </a:xfrm>
            <a:prstGeom prst="line">
              <a:avLst/>
            </a:prstGeom>
          </p:spPr>
          <p:style>
            <a:lnRef idx="1">
              <a:schemeClr val="accent1"/>
            </a:lnRef>
            <a:fillRef idx="0">
              <a:schemeClr val="accent1"/>
            </a:fillRef>
            <a:effectRef idx="0">
              <a:schemeClr val="accent1"/>
            </a:effectRef>
            <a:fontRef idx="minor">
              <a:schemeClr val="tx1"/>
            </a:fontRef>
          </p:style>
        </p:cxnSp>
        <p:sp>
          <p:nvSpPr>
            <p:cNvPr id="93" name="椭圆 92"/>
            <p:cNvSpPr/>
            <p:nvPr/>
          </p:nvSpPr>
          <p:spPr>
            <a:xfrm>
              <a:off x="7048302" y="2052086"/>
              <a:ext cx="60486" cy="60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4" name="椭圆 93"/>
            <p:cNvSpPr/>
            <p:nvPr/>
          </p:nvSpPr>
          <p:spPr>
            <a:xfrm>
              <a:off x="7048302" y="3366863"/>
              <a:ext cx="60486" cy="60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5" name="椭圆 94"/>
            <p:cNvSpPr/>
            <p:nvPr/>
          </p:nvSpPr>
          <p:spPr>
            <a:xfrm>
              <a:off x="7048302" y="4537333"/>
              <a:ext cx="60486" cy="60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96" name="图片 9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3500000">
              <a:off x="4905274" y="4086400"/>
              <a:ext cx="864617" cy="1729233"/>
            </a:xfrm>
            <a:prstGeom prst="rect">
              <a:avLst/>
            </a:prstGeom>
          </p:spPr>
        </p:pic>
        <p:sp>
          <p:nvSpPr>
            <p:cNvPr id="97" name="矩形 96"/>
            <p:cNvSpPr/>
            <p:nvPr/>
          </p:nvSpPr>
          <p:spPr>
            <a:xfrm>
              <a:off x="8909509" y="2625212"/>
              <a:ext cx="1297858" cy="21600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noFill/>
                <a:effectLst/>
                <a:uLnTx/>
                <a:uFillTx/>
                <a:latin typeface="Arial" panose="020B0604020202020204"/>
                <a:ea typeface="微软雅黑" panose="020B0503020204020204" pitchFamily="34" charset="-122"/>
                <a:cs typeface="+mn-cs"/>
              </a:endParaRPr>
            </a:p>
          </p:txBody>
        </p:sp>
        <p:pic>
          <p:nvPicPr>
            <p:cNvPr id="98" name="图片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8837" y="1856833"/>
              <a:ext cx="484801" cy="685563"/>
            </a:xfrm>
            <a:prstGeom prst="rect">
              <a:avLst/>
            </a:prstGeom>
          </p:spPr>
        </p:pic>
        <p:pic>
          <p:nvPicPr>
            <p:cNvPr id="9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21647" y="3340313"/>
              <a:ext cx="477041" cy="345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等腰三角形 99"/>
            <p:cNvSpPr/>
            <p:nvPr/>
          </p:nvSpPr>
          <p:spPr>
            <a:xfrm>
              <a:off x="8583446" y="2273012"/>
              <a:ext cx="2094271" cy="2512200"/>
            </a:xfrm>
            <a:prstGeom prst="triangle">
              <a:avLst/>
            </a:prstGeom>
            <a:solidFill>
              <a:srgbClr val="FF0000">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1" name="文本框 100"/>
            <p:cNvSpPr txBox="1"/>
            <p:nvPr/>
          </p:nvSpPr>
          <p:spPr>
            <a:xfrm>
              <a:off x="10207366" y="1601375"/>
              <a:ext cx="1629176" cy="919695"/>
            </a:xfrm>
            <a:prstGeom prst="rect">
              <a:avLst/>
            </a:prstGeom>
            <a:noFill/>
          </p:spPr>
          <p:txBody>
            <a:bodyPr wrap="square" lIns="135713" tIns="108571" rIns="135713" bIns="108571" rtlCol="0">
              <a:spAutoFit/>
            </a:bodyPr>
            <a:lstStyle/>
            <a:p>
              <a:pPr marL="0" marR="0" lvl="0" indent="0" algn="l" defTabSz="679450" rtl="0" eaLnBrk="1" fontAlgn="auto" latinLnBrk="0" hangingPunct="1">
                <a:lnSpc>
                  <a:spcPct val="90000"/>
                </a:lnSpc>
                <a:spcBef>
                  <a:spcPts val="0"/>
                </a:spcBef>
                <a:spcAft>
                  <a:spcPts val="445"/>
                </a:spcAft>
                <a:buClrTx/>
                <a:buSzTx/>
                <a:buFontTx/>
                <a:buNone/>
                <a:defRPr/>
              </a:pPr>
              <a:r>
                <a:rPr kumimoji="0" lang="zh-CN" altLang="en-US" sz="6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播报“非新能源车驶离”</a:t>
              </a:r>
              <a:endParaRPr kumimoji="0" lang="zh-CN" altLang="en-US" sz="600" b="1" i="0" u="none" strike="noStrike" kern="1200" cap="none" spc="0" normalizeH="0" baseline="0" noProof="0" dirty="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2" name="直接连接符 101"/>
            <p:cNvCxnSpPr/>
            <p:nvPr/>
          </p:nvCxnSpPr>
          <p:spPr>
            <a:xfrm>
              <a:off x="9855713" y="2085935"/>
              <a:ext cx="5876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9798688" y="3397106"/>
              <a:ext cx="644654" cy="0"/>
            </a:xfrm>
            <a:prstGeom prst="line">
              <a:avLst/>
            </a:prstGeom>
          </p:spPr>
          <p:style>
            <a:lnRef idx="1">
              <a:schemeClr val="accent1"/>
            </a:lnRef>
            <a:fillRef idx="0">
              <a:schemeClr val="accent1"/>
            </a:fillRef>
            <a:effectRef idx="0">
              <a:schemeClr val="accent1"/>
            </a:effectRef>
            <a:fontRef idx="minor">
              <a:schemeClr val="tx1"/>
            </a:fontRef>
          </p:style>
        </p:cxnSp>
        <p:sp>
          <p:nvSpPr>
            <p:cNvPr id="110" name="椭圆 109"/>
            <p:cNvSpPr/>
            <p:nvPr/>
          </p:nvSpPr>
          <p:spPr>
            <a:xfrm>
              <a:off x="10412418" y="2052086"/>
              <a:ext cx="60486" cy="60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8" name="椭圆 117"/>
            <p:cNvSpPr/>
            <p:nvPr/>
          </p:nvSpPr>
          <p:spPr>
            <a:xfrm>
              <a:off x="10412418" y="3366863"/>
              <a:ext cx="60486" cy="60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pic>
          <p:nvPicPr>
            <p:cNvPr id="119" name="图片 1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3500000">
              <a:off x="8188545" y="4300050"/>
              <a:ext cx="987672" cy="1785590"/>
            </a:xfrm>
            <a:prstGeom prst="rect">
              <a:avLst/>
            </a:prstGeom>
          </p:spPr>
        </p:pic>
        <p:pic>
          <p:nvPicPr>
            <p:cNvPr id="120" name="图片 1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87651" y="1585853"/>
              <a:ext cx="438707" cy="438707"/>
            </a:xfrm>
            <a:prstGeom prst="rect">
              <a:avLst/>
            </a:prstGeom>
          </p:spPr>
        </p:pic>
        <p:pic>
          <p:nvPicPr>
            <p:cNvPr id="122" name="图片 1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07292" y="1536496"/>
              <a:ext cx="488634" cy="488634"/>
            </a:xfrm>
            <a:prstGeom prst="rect">
              <a:avLst/>
            </a:prstGeom>
          </p:spPr>
        </p:pic>
        <p:pic>
          <p:nvPicPr>
            <p:cNvPr id="123" name="图片 1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78545" y="2879846"/>
              <a:ext cx="295040" cy="295040"/>
            </a:xfrm>
            <a:prstGeom prst="rect">
              <a:avLst/>
            </a:prstGeom>
          </p:spPr>
        </p:pic>
        <p:pic>
          <p:nvPicPr>
            <p:cNvPr id="125" name="图片 1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93037" y="3138653"/>
              <a:ext cx="374173" cy="374173"/>
            </a:xfrm>
            <a:prstGeom prst="rect">
              <a:avLst/>
            </a:prstGeom>
          </p:spPr>
        </p:pic>
        <p:grpSp>
          <p:nvGrpSpPr>
            <p:cNvPr id="126" name="组合 125"/>
            <p:cNvGrpSpPr/>
            <p:nvPr/>
          </p:nvGrpSpPr>
          <p:grpSpPr>
            <a:xfrm>
              <a:off x="6137457" y="1971535"/>
              <a:ext cx="290210" cy="492237"/>
              <a:chOff x="6079919" y="2001490"/>
              <a:chExt cx="290210" cy="492237"/>
            </a:xfrm>
          </p:grpSpPr>
          <p:pic>
            <p:nvPicPr>
              <p:cNvPr id="130" name="图片 1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6079919" y="2010678"/>
                <a:ext cx="114147" cy="483049"/>
              </a:xfrm>
              <a:prstGeom prst="rect">
                <a:avLst/>
              </a:prstGeom>
            </p:spPr>
          </p:pic>
          <p:pic>
            <p:nvPicPr>
              <p:cNvPr id="131" name="图片 130"/>
              <p:cNvPicPr>
                <a:picLocks noChangeAspect="1"/>
              </p:cNvPicPr>
              <p:nvPr/>
            </p:nvPicPr>
            <p:blipFill rotWithShape="1">
              <a:blip r:embed="rId15" cstate="print">
                <a:extLst>
                  <a:ext uri="{28A0092B-C50C-407E-A947-70E740481C1C}">
                    <a14:useLocalDpi xmlns:a14="http://schemas.microsoft.com/office/drawing/2010/main" val="0"/>
                  </a:ext>
                </a:extLst>
              </a:blip>
              <a:srcRect/>
              <a:stretch>
                <a:fillRect/>
              </a:stretch>
            </p:blipFill>
            <p:spPr>
              <a:xfrm>
                <a:off x="6200442" y="2001490"/>
                <a:ext cx="169687" cy="458861"/>
              </a:xfrm>
              <a:prstGeom prst="rect">
                <a:avLst/>
              </a:prstGeom>
            </p:spPr>
          </p:pic>
        </p:grpSp>
        <p:grpSp>
          <p:nvGrpSpPr>
            <p:cNvPr id="127" name="组合 126"/>
            <p:cNvGrpSpPr/>
            <p:nvPr/>
          </p:nvGrpSpPr>
          <p:grpSpPr>
            <a:xfrm>
              <a:off x="9499845" y="1971535"/>
              <a:ext cx="290210" cy="492237"/>
              <a:chOff x="6079919" y="2001490"/>
              <a:chExt cx="290210" cy="492237"/>
            </a:xfrm>
          </p:grpSpPr>
          <p:pic>
            <p:nvPicPr>
              <p:cNvPr id="128" name="图片 1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6079919" y="2010678"/>
                <a:ext cx="114147" cy="483049"/>
              </a:xfrm>
              <a:prstGeom prst="rect">
                <a:avLst/>
              </a:prstGeom>
            </p:spPr>
          </p:pic>
          <p:pic>
            <p:nvPicPr>
              <p:cNvPr id="129" name="图片 128"/>
              <p:cNvPicPr>
                <a:picLocks noChangeAspect="1"/>
              </p:cNvPicPr>
              <p:nvPr/>
            </p:nvPicPr>
            <p:blipFill rotWithShape="1">
              <a:blip r:embed="rId15" cstate="print">
                <a:extLst>
                  <a:ext uri="{28A0092B-C50C-407E-A947-70E740481C1C}">
                    <a14:useLocalDpi xmlns:a14="http://schemas.microsoft.com/office/drawing/2010/main" val="0"/>
                  </a:ext>
                </a:extLst>
              </a:blip>
              <a:srcRect/>
              <a:stretch>
                <a:fillRect/>
              </a:stretch>
            </p:blipFill>
            <p:spPr>
              <a:xfrm>
                <a:off x="6200442" y="2001490"/>
                <a:ext cx="169687" cy="458861"/>
              </a:xfrm>
              <a:prstGeom prst="rect">
                <a:avLst/>
              </a:prstGeom>
            </p:spPr>
          </p:pic>
        </p:grpSp>
      </p:grpSp>
      <p:grpSp>
        <p:nvGrpSpPr>
          <p:cNvPr id="124" name="组合 123"/>
          <p:cNvGrpSpPr/>
          <p:nvPr/>
        </p:nvGrpSpPr>
        <p:grpSpPr>
          <a:xfrm>
            <a:off x="5238015" y="3175597"/>
            <a:ext cx="204552" cy="191346"/>
            <a:chOff x="518060" y="4027907"/>
            <a:chExt cx="230402" cy="230400"/>
          </a:xfrm>
        </p:grpSpPr>
        <p:sp>
          <p:nvSpPr>
            <p:cNvPr id="132" name="圆角矩形 131"/>
            <p:cNvSpPr/>
            <p:nvPr/>
          </p:nvSpPr>
          <p:spPr>
            <a:xfrm>
              <a:off x="518060" y="4027907"/>
              <a:ext cx="230402" cy="230400"/>
            </a:xfrm>
            <a:prstGeom prst="roundRect">
              <a:avLst>
                <a:gd name="adj" fmla="val 30000"/>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33" name="任意多边形 132"/>
            <p:cNvSpPr/>
            <p:nvPr/>
          </p:nvSpPr>
          <p:spPr>
            <a:xfrm>
              <a:off x="582425" y="4106644"/>
              <a:ext cx="104213" cy="69879"/>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12700"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5" name="矩形 4"/>
          <p:cNvSpPr/>
          <p:nvPr/>
        </p:nvSpPr>
        <p:spPr>
          <a:xfrm>
            <a:off x="5478326" y="2907592"/>
            <a:ext cx="1743241" cy="510076"/>
          </a:xfrm>
          <a:prstGeom prst="rect">
            <a:avLst/>
          </a:prstGeom>
        </p:spPr>
        <p:txBody>
          <a:bodyPr wrap="square">
            <a:spAutoFit/>
          </a:bodyPr>
          <a:lstStyle/>
          <a:p>
            <a:pPr>
              <a:lnSpc>
                <a:spcPct val="200000"/>
              </a:lnSpc>
              <a:spcBef>
                <a:spcPts val="600"/>
              </a:spcBef>
              <a:defRPr/>
            </a:pPr>
            <a:r>
              <a:rPr kumimoji="1" lang="zh-CN" altLang="en-US" sz="1600" dirty="0">
                <a:solidFill>
                  <a:srgbClr val="000000"/>
                </a:solidFill>
                <a:latin typeface="Arial" panose="020B0604020202020204"/>
                <a:ea typeface="微软雅黑" panose="020B0503020204020204" pitchFamily="34" charset="-122"/>
                <a:cs typeface="+mn-ea"/>
              </a:rPr>
              <a:t>智能充电</a:t>
            </a:r>
            <a:endParaRPr kumimoji="1" lang="en-US" altLang="zh-CN" sz="1600" dirty="0">
              <a:solidFill>
                <a:srgbClr val="000000"/>
              </a:solidFill>
              <a:latin typeface="Arial" panose="020B0604020202020204"/>
              <a:ea typeface="微软雅黑" panose="020B0503020204020204" pitchFamily="34" charset="-122"/>
              <a:cs typeface="+mn-ea"/>
            </a:endParaRPr>
          </a:p>
        </p:txBody>
      </p:sp>
      <p:pic>
        <p:nvPicPr>
          <p:cNvPr id="8" name="图片 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89078" y="4749299"/>
            <a:ext cx="1488903" cy="1218938"/>
          </a:xfrm>
          <a:prstGeom prst="rect">
            <a:avLst/>
          </a:prstGeom>
        </p:spPr>
      </p:pic>
      <p:grpSp>
        <p:nvGrpSpPr>
          <p:cNvPr id="121" name="组合 120"/>
          <p:cNvGrpSpPr/>
          <p:nvPr/>
        </p:nvGrpSpPr>
        <p:grpSpPr>
          <a:xfrm>
            <a:off x="5238015" y="3864699"/>
            <a:ext cx="204552" cy="191346"/>
            <a:chOff x="518060" y="4027907"/>
            <a:chExt cx="230402" cy="230400"/>
          </a:xfrm>
        </p:grpSpPr>
        <p:sp>
          <p:nvSpPr>
            <p:cNvPr id="134" name="圆角矩形 133"/>
            <p:cNvSpPr/>
            <p:nvPr/>
          </p:nvSpPr>
          <p:spPr>
            <a:xfrm>
              <a:off x="518060" y="4027907"/>
              <a:ext cx="230402" cy="230400"/>
            </a:xfrm>
            <a:prstGeom prst="roundRect">
              <a:avLst>
                <a:gd name="adj" fmla="val 30000"/>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35" name="任意多边形 134"/>
            <p:cNvSpPr/>
            <p:nvPr/>
          </p:nvSpPr>
          <p:spPr>
            <a:xfrm>
              <a:off x="582425" y="4106644"/>
              <a:ext cx="104213" cy="69879"/>
            </a:xfrm>
            <a:custGeom>
              <a:avLst/>
              <a:gdLst>
                <a:gd name="connsiteX0" fmla="*/ 195400 w 195399"/>
                <a:gd name="connsiteY0" fmla="*/ 0 h 131023"/>
                <a:gd name="connsiteX1" fmla="*/ 64376 w 195399"/>
                <a:gd name="connsiteY1" fmla="*/ 131023 h 131023"/>
                <a:gd name="connsiteX2" fmla="*/ 0 w 195399"/>
                <a:gd name="connsiteY2" fmla="*/ 66647 h 131023"/>
              </a:gdLst>
              <a:ahLst/>
              <a:cxnLst>
                <a:cxn ang="0">
                  <a:pos x="connsiteX0" y="connsiteY0"/>
                </a:cxn>
                <a:cxn ang="0">
                  <a:pos x="connsiteX1" y="connsiteY1"/>
                </a:cxn>
                <a:cxn ang="0">
                  <a:pos x="connsiteX2" y="connsiteY2"/>
                </a:cxn>
              </a:cxnLst>
              <a:rect l="l" t="t" r="r" b="b"/>
              <a:pathLst>
                <a:path w="195399" h="131023">
                  <a:moveTo>
                    <a:pt x="195400" y="0"/>
                  </a:moveTo>
                  <a:lnTo>
                    <a:pt x="64376" y="131023"/>
                  </a:lnTo>
                  <a:lnTo>
                    <a:pt x="0" y="66647"/>
                  </a:lnTo>
                </a:path>
              </a:pathLst>
            </a:custGeom>
            <a:noFill/>
            <a:ln w="12700" cap="rnd">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136" name="矩形 135"/>
          <p:cNvSpPr/>
          <p:nvPr/>
        </p:nvSpPr>
        <p:spPr>
          <a:xfrm>
            <a:off x="5478326" y="3596694"/>
            <a:ext cx="1743241" cy="510076"/>
          </a:xfrm>
          <a:prstGeom prst="rect">
            <a:avLst/>
          </a:prstGeom>
        </p:spPr>
        <p:txBody>
          <a:bodyPr wrap="square">
            <a:spAutoFit/>
          </a:bodyPr>
          <a:lstStyle/>
          <a:p>
            <a:pPr>
              <a:lnSpc>
                <a:spcPct val="200000"/>
              </a:lnSpc>
              <a:spcBef>
                <a:spcPts val="600"/>
              </a:spcBef>
              <a:defRPr/>
            </a:pPr>
            <a:r>
              <a:rPr kumimoji="1" lang="zh-CN" altLang="en-US" sz="1600" dirty="0">
                <a:solidFill>
                  <a:srgbClr val="000000"/>
                </a:solidFill>
                <a:latin typeface="Arial" panose="020B0604020202020204"/>
                <a:ea typeface="微软雅黑" panose="020B0503020204020204" pitchFamily="34" charset="-122"/>
                <a:cs typeface="+mn-ea"/>
              </a:rPr>
              <a:t>智能故障自检</a:t>
            </a:r>
            <a:endParaRPr kumimoji="1" lang="en-US" altLang="zh-CN" sz="1600" dirty="0">
              <a:solidFill>
                <a:srgbClr val="000000"/>
              </a:solidFill>
              <a:latin typeface="Arial" panose="020B0604020202020204"/>
              <a:ea typeface="微软雅黑" panose="020B0503020204020204" pitchFamily="34" charset="-122"/>
              <a:cs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4841" y="1916047"/>
            <a:ext cx="4703975" cy="4128117"/>
            <a:chOff x="355600" y="754594"/>
            <a:chExt cx="4144193" cy="3023124"/>
          </a:xfrm>
        </p:grpSpPr>
        <p:pic>
          <p:nvPicPr>
            <p:cNvPr id="7" name="Picture 2" descr="https://timgsa.baidu.com/timg?image&amp;quality=80&amp;size=b9999_10000&amp;sec=1519706728903&amp;di=7f13ed6840a78776561a3c019482b528&amp;imgtype=0&amp;src=http%3A%2F%2Fuploads.jy135.com%2Fallimg%2F201704%2F5-1F40QA018.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6583" b="2188"/>
            <a:stretch>
              <a:fillRect/>
            </a:stretch>
          </p:blipFill>
          <p:spPr bwMode="auto">
            <a:xfrm>
              <a:off x="355600" y="754594"/>
              <a:ext cx="3466001" cy="21508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2" descr="화살표"/>
            <p:cNvPicPr>
              <a:picLocks noChangeAspect="1" noChangeArrowheads="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rcRect l="19406"/>
            <a:stretch>
              <a:fillRect/>
            </a:stretch>
          </p:blipFill>
          <p:spPr bwMode="auto">
            <a:xfrm rot="11855870" flipH="1">
              <a:off x="1829984" y="1242883"/>
              <a:ext cx="2669809" cy="25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标题 1"/>
          <p:cNvSpPr>
            <a:spLocks noGrp="1"/>
          </p:cNvSpPr>
          <p:nvPr>
            <p:ph type="title"/>
          </p:nvPr>
        </p:nvSpPr>
        <p:spPr/>
        <p:txBody>
          <a:bodyPr/>
          <a:lstStyle/>
          <a:p>
            <a:r>
              <a:rPr lang="zh-CN" altLang="en-US" dirty="0"/>
              <a:t>回顾</a:t>
            </a:r>
            <a:endParaRPr lang="zh-CN" altLang="en-US" dirty="0"/>
          </a:p>
        </p:txBody>
      </p:sp>
      <p:sp>
        <p:nvSpPr>
          <p:cNvPr id="4" name="灯片编号占位符 3"/>
          <p:cNvSpPr>
            <a:spLocks noGrp="1"/>
          </p:cNvSpPr>
          <p:nvPr>
            <p:ph type="sldNum" sz="quarter" idx="11"/>
          </p:nvPr>
        </p:nvSpPr>
        <p:spPr/>
        <p:txBody>
          <a:bodyPr/>
          <a:lstStyle/>
          <a:p>
            <a:fld id="{64078CC2-36C0-483F-8C44-5AE3749A6FBD}" type="slidenum">
              <a:rPr lang="zh-CN" altLang="en-US" smtClean="0"/>
            </a:fld>
            <a:endParaRPr lang="zh-CN" altLang="en-US"/>
          </a:p>
        </p:txBody>
      </p:sp>
      <p:sp>
        <p:nvSpPr>
          <p:cNvPr id="5" name="矩形 4"/>
          <p:cNvSpPr/>
          <p:nvPr/>
        </p:nvSpPr>
        <p:spPr>
          <a:xfrm>
            <a:off x="2423908" y="1335183"/>
            <a:ext cx="7493176" cy="4708981"/>
          </a:xfrm>
          <a:prstGeom prst="rect">
            <a:avLst/>
          </a:prstGeom>
          <a:noFill/>
        </p:spPr>
        <p:txBody>
          <a:bodyPr wrap="square" lIns="91440" tIns="45720" rIns="91440" bIns="45720">
            <a:spAutoFit/>
          </a:bodyPr>
          <a:lstStyle/>
          <a:p>
            <a:pPr algn="ctr"/>
            <a:r>
              <a:rPr lang="zh-CN" altLang="en-US" sz="4000" dirty="0">
                <a:ln w="0"/>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rPr>
              <a:t>增量</a:t>
            </a:r>
            <a:r>
              <a:rPr lang="zh-CN" altLang="en-US" sz="4000" b="0" cap="none" spc="0" dirty="0">
                <a:ln w="0"/>
                <a:solidFill>
                  <a:schemeClr val="tx1"/>
                </a:solidFill>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rPr>
              <a:t>机会来了</a:t>
            </a:r>
            <a:endParaRPr lang="en-US" altLang="zh-CN" sz="4000" b="0" cap="none" spc="0" dirty="0">
              <a:ln w="0"/>
              <a:solidFill>
                <a:schemeClr val="tx1"/>
              </a:solidFill>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endParaRPr>
          </a:p>
          <a:p>
            <a:pPr algn="ctr"/>
            <a:r>
              <a:rPr lang="zh-CN" altLang="en-US" sz="4000" dirty="0">
                <a:ln w="0"/>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rPr>
              <a:t>都有啥</a:t>
            </a:r>
            <a:endParaRPr lang="en-US" altLang="zh-CN" sz="4000" b="0" cap="none" spc="0" dirty="0">
              <a:ln w="0"/>
              <a:solidFill>
                <a:schemeClr val="tx1"/>
              </a:solidFill>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endParaRPr>
          </a:p>
          <a:p>
            <a:pPr algn="ctr"/>
            <a:r>
              <a:rPr lang="zh-CN" altLang="en-US" sz="4000" b="0" cap="none" spc="0" dirty="0">
                <a:ln w="0"/>
                <a:solidFill>
                  <a:schemeClr val="tx1"/>
                </a:solidFill>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rPr>
              <a:t>可为市场在哪</a:t>
            </a:r>
            <a:endParaRPr lang="en-US" altLang="zh-CN" sz="4000" b="0" cap="none" spc="0" dirty="0">
              <a:ln w="0"/>
              <a:solidFill>
                <a:schemeClr val="tx1"/>
              </a:solidFill>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endParaRPr>
          </a:p>
          <a:p>
            <a:pPr algn="ctr"/>
            <a:r>
              <a:rPr lang="zh-CN" altLang="en-US" sz="4000" dirty="0">
                <a:ln w="0"/>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rPr>
              <a:t>项目咋落地</a:t>
            </a:r>
            <a:endParaRPr lang="en-US" altLang="zh-CN" sz="4000" dirty="0">
              <a:ln w="0"/>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endParaRPr>
          </a:p>
          <a:p>
            <a:pPr algn="ctr"/>
            <a:r>
              <a:rPr lang="zh-CN" altLang="en-US" sz="4000" dirty="0">
                <a:ln w="0"/>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rPr>
              <a:t>赚钱不</a:t>
            </a:r>
            <a:endParaRPr lang="en-US" altLang="zh-CN" sz="4000" dirty="0">
              <a:ln w="0"/>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endParaRPr>
          </a:p>
          <a:p>
            <a:pPr algn="ctr"/>
            <a:r>
              <a:rPr lang="zh-CN" altLang="en-US" sz="4000" dirty="0">
                <a:ln w="0"/>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rPr>
              <a:t>项目案例</a:t>
            </a:r>
            <a:endParaRPr lang="en-US" altLang="zh-CN" sz="4000" dirty="0">
              <a:ln w="0"/>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endParaRPr>
          </a:p>
          <a:p>
            <a:pPr algn="ctr"/>
            <a:r>
              <a:rPr lang="en-US" altLang="zh-CN" sz="6000" dirty="0">
                <a:ln w="0"/>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rPr>
              <a:t>            ......</a:t>
            </a:r>
            <a:r>
              <a:rPr lang="zh-CN" altLang="en-US" sz="6000" dirty="0">
                <a:ln w="0"/>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rPr>
              <a:t>待续</a:t>
            </a:r>
            <a:endParaRPr lang="en-US" altLang="zh-CN" sz="6000" dirty="0">
              <a:ln w="0"/>
              <a:effectLst>
                <a:outerShdw blurRad="38100" dist="19050" dir="2700000" algn="tl" rotWithShape="0">
                  <a:schemeClr val="dk1">
                    <a:alpha val="40000"/>
                  </a:schemeClr>
                </a:outerShdw>
              </a:effectLst>
              <a:latin typeface="默陌山魂手迹" panose="02000603000000000000" pitchFamily="2" charset="-122"/>
              <a:ea typeface="默陌山魂手迹" panose="02000603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产品功能总览图</a:t>
            </a:r>
            <a:endParaRPr lang="zh-CN" altLang="en-US" dirty="0"/>
          </a:p>
        </p:txBody>
      </p:sp>
      <p:grpSp>
        <p:nvGrpSpPr>
          <p:cNvPr id="3" name="组合 2"/>
          <p:cNvGrpSpPr/>
          <p:nvPr/>
        </p:nvGrpSpPr>
        <p:grpSpPr>
          <a:xfrm>
            <a:off x="3409414" y="1474141"/>
            <a:ext cx="2423719" cy="2546992"/>
            <a:chOff x="6298086" y="949538"/>
            <a:chExt cx="2014855" cy="2117333"/>
          </a:xfrm>
        </p:grpSpPr>
        <p:sp>
          <p:nvSpPr>
            <p:cNvPr id="6" name="椭圆 32"/>
            <p:cNvSpPr>
              <a:spLocks noChangeArrowheads="1"/>
            </p:cNvSpPr>
            <p:nvPr/>
          </p:nvSpPr>
          <p:spPr bwMode="auto">
            <a:xfrm>
              <a:off x="6298086" y="1055881"/>
              <a:ext cx="2014855" cy="2010990"/>
            </a:xfrm>
            <a:prstGeom prst="ellipse">
              <a:avLst/>
            </a:prstGeom>
            <a:solidFill>
              <a:schemeClr val="accent5">
                <a:lumMod val="75000"/>
                <a:alpha val="29999"/>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 name="Oval 14"/>
            <p:cNvSpPr>
              <a:spLocks noChangeArrowheads="1"/>
            </p:cNvSpPr>
            <p:nvPr/>
          </p:nvSpPr>
          <p:spPr bwMode="auto">
            <a:xfrm>
              <a:off x="7610769" y="949538"/>
              <a:ext cx="606068" cy="620598"/>
            </a:xfrm>
            <a:prstGeom prst="ellipse">
              <a:avLst/>
            </a:prstGeom>
            <a:solidFill>
              <a:schemeClr val="accent5">
                <a:lumMod val="75000"/>
                <a:alpha val="29999"/>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 name="Freeform 8"/>
            <p:cNvSpPr>
              <a:spLocks noEditPoints="1"/>
            </p:cNvSpPr>
            <p:nvPr/>
          </p:nvSpPr>
          <p:spPr bwMode="auto">
            <a:xfrm>
              <a:off x="7784375" y="1116195"/>
              <a:ext cx="258858" cy="287284"/>
            </a:xfrm>
            <a:custGeom>
              <a:avLst/>
              <a:gdLst>
                <a:gd name="T0" fmla="*/ 10 w 206"/>
                <a:gd name="T1" fmla="*/ 0 h 224"/>
                <a:gd name="T2" fmla="*/ 0 w 206"/>
                <a:gd name="T3" fmla="*/ 0 h 224"/>
                <a:gd name="T4" fmla="*/ 0 w 206"/>
                <a:gd name="T5" fmla="*/ 224 h 224"/>
                <a:gd name="T6" fmla="*/ 196 w 206"/>
                <a:gd name="T7" fmla="*/ 224 h 224"/>
                <a:gd name="T8" fmla="*/ 196 w 206"/>
                <a:gd name="T9" fmla="*/ 214 h 224"/>
                <a:gd name="T10" fmla="*/ 10 w 206"/>
                <a:gd name="T11" fmla="*/ 214 h 224"/>
                <a:gd name="T12" fmla="*/ 10 w 206"/>
                <a:gd name="T13" fmla="*/ 0 h 224"/>
                <a:gd name="T14" fmla="*/ 29 w 206"/>
                <a:gd name="T15" fmla="*/ 194 h 224"/>
                <a:gd name="T16" fmla="*/ 78 w 206"/>
                <a:gd name="T17" fmla="*/ 194 h 224"/>
                <a:gd name="T18" fmla="*/ 78 w 206"/>
                <a:gd name="T19" fmla="*/ 90 h 224"/>
                <a:gd name="T20" fmla="*/ 29 w 206"/>
                <a:gd name="T21" fmla="*/ 139 h 224"/>
                <a:gd name="T22" fmla="*/ 29 w 206"/>
                <a:gd name="T23" fmla="*/ 194 h 224"/>
                <a:gd name="T24" fmla="*/ 88 w 206"/>
                <a:gd name="T25" fmla="*/ 194 h 224"/>
                <a:gd name="T26" fmla="*/ 137 w 206"/>
                <a:gd name="T27" fmla="*/ 194 h 224"/>
                <a:gd name="T28" fmla="*/ 137 w 206"/>
                <a:gd name="T29" fmla="*/ 100 h 224"/>
                <a:gd name="T30" fmla="*/ 118 w 206"/>
                <a:gd name="T31" fmla="*/ 119 h 224"/>
                <a:gd name="T32" fmla="*/ 88 w 206"/>
                <a:gd name="T33" fmla="*/ 90 h 224"/>
                <a:gd name="T34" fmla="*/ 88 w 206"/>
                <a:gd name="T35" fmla="*/ 194 h 224"/>
                <a:gd name="T36" fmla="*/ 147 w 206"/>
                <a:gd name="T37" fmla="*/ 194 h 224"/>
                <a:gd name="T38" fmla="*/ 196 w 206"/>
                <a:gd name="T39" fmla="*/ 194 h 224"/>
                <a:gd name="T40" fmla="*/ 196 w 206"/>
                <a:gd name="T41" fmla="*/ 46 h 224"/>
                <a:gd name="T42" fmla="*/ 147 w 206"/>
                <a:gd name="T43" fmla="*/ 95 h 224"/>
                <a:gd name="T44" fmla="*/ 147 w 206"/>
                <a:gd name="T45" fmla="*/ 194 h 224"/>
                <a:gd name="T46" fmla="*/ 83 w 206"/>
                <a:gd name="T47" fmla="*/ 58 h 224"/>
                <a:gd name="T48" fmla="*/ 118 w 206"/>
                <a:gd name="T49" fmla="*/ 95 h 224"/>
                <a:gd name="T50" fmla="*/ 189 w 206"/>
                <a:gd name="T51" fmla="*/ 24 h 224"/>
                <a:gd name="T52" fmla="*/ 206 w 206"/>
                <a:gd name="T53" fmla="*/ 44 h 224"/>
                <a:gd name="T54" fmla="*/ 206 w 206"/>
                <a:gd name="T55" fmla="*/ 0 h 224"/>
                <a:gd name="T56" fmla="*/ 162 w 206"/>
                <a:gd name="T57" fmla="*/ 0 h 224"/>
                <a:gd name="T58" fmla="*/ 179 w 206"/>
                <a:gd name="T59" fmla="*/ 17 h 224"/>
                <a:gd name="T60" fmla="*/ 118 w 206"/>
                <a:gd name="T61" fmla="*/ 78 h 224"/>
                <a:gd name="T62" fmla="*/ 81 w 206"/>
                <a:gd name="T63" fmla="*/ 41 h 224"/>
                <a:gd name="T64" fmla="*/ 27 w 206"/>
                <a:gd name="T65" fmla="*/ 97 h 224"/>
                <a:gd name="T66" fmla="*/ 34 w 206"/>
                <a:gd name="T67" fmla="*/ 104 h 224"/>
                <a:gd name="T68" fmla="*/ 83 w 206"/>
                <a:gd name="T69" fmla="*/ 5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6" h="224">
                  <a:moveTo>
                    <a:pt x="10" y="0"/>
                  </a:moveTo>
                  <a:lnTo>
                    <a:pt x="0" y="0"/>
                  </a:lnTo>
                  <a:lnTo>
                    <a:pt x="0" y="224"/>
                  </a:lnTo>
                  <a:lnTo>
                    <a:pt x="196" y="224"/>
                  </a:lnTo>
                  <a:lnTo>
                    <a:pt x="196" y="214"/>
                  </a:lnTo>
                  <a:lnTo>
                    <a:pt x="10" y="214"/>
                  </a:lnTo>
                  <a:lnTo>
                    <a:pt x="10" y="0"/>
                  </a:lnTo>
                  <a:close/>
                  <a:moveTo>
                    <a:pt x="29" y="194"/>
                  </a:moveTo>
                  <a:lnTo>
                    <a:pt x="78" y="194"/>
                  </a:lnTo>
                  <a:lnTo>
                    <a:pt x="78" y="90"/>
                  </a:lnTo>
                  <a:lnTo>
                    <a:pt x="29" y="139"/>
                  </a:lnTo>
                  <a:lnTo>
                    <a:pt x="29" y="194"/>
                  </a:lnTo>
                  <a:close/>
                  <a:moveTo>
                    <a:pt x="88" y="194"/>
                  </a:moveTo>
                  <a:lnTo>
                    <a:pt x="137" y="194"/>
                  </a:lnTo>
                  <a:lnTo>
                    <a:pt x="137" y="100"/>
                  </a:lnTo>
                  <a:lnTo>
                    <a:pt x="118" y="119"/>
                  </a:lnTo>
                  <a:lnTo>
                    <a:pt x="88" y="90"/>
                  </a:lnTo>
                  <a:lnTo>
                    <a:pt x="88" y="194"/>
                  </a:lnTo>
                  <a:close/>
                  <a:moveTo>
                    <a:pt x="147" y="194"/>
                  </a:moveTo>
                  <a:lnTo>
                    <a:pt x="196" y="194"/>
                  </a:lnTo>
                  <a:lnTo>
                    <a:pt x="196" y="46"/>
                  </a:lnTo>
                  <a:lnTo>
                    <a:pt x="147" y="95"/>
                  </a:lnTo>
                  <a:lnTo>
                    <a:pt x="147" y="194"/>
                  </a:lnTo>
                  <a:close/>
                  <a:moveTo>
                    <a:pt x="83" y="58"/>
                  </a:moveTo>
                  <a:lnTo>
                    <a:pt x="118" y="95"/>
                  </a:lnTo>
                  <a:lnTo>
                    <a:pt x="189" y="24"/>
                  </a:lnTo>
                  <a:lnTo>
                    <a:pt x="206" y="44"/>
                  </a:lnTo>
                  <a:lnTo>
                    <a:pt x="206" y="0"/>
                  </a:lnTo>
                  <a:lnTo>
                    <a:pt x="162" y="0"/>
                  </a:lnTo>
                  <a:lnTo>
                    <a:pt x="179" y="17"/>
                  </a:lnTo>
                  <a:lnTo>
                    <a:pt x="118" y="78"/>
                  </a:lnTo>
                  <a:lnTo>
                    <a:pt x="81" y="41"/>
                  </a:lnTo>
                  <a:lnTo>
                    <a:pt x="27" y="97"/>
                  </a:lnTo>
                  <a:lnTo>
                    <a:pt x="34" y="104"/>
                  </a:lnTo>
                  <a:lnTo>
                    <a:pt x="83" y="58"/>
                  </a:lnTo>
                  <a:close/>
                </a:path>
              </a:pathLst>
            </a:custGeom>
            <a:solidFill>
              <a:srgbClr val="0099FF"/>
            </a:solidFill>
            <a:ln>
              <a:noFill/>
            </a:ln>
          </p:spPr>
          <p:txBody>
            <a:bodyPr lIns="162487" tIns="81243" rIns="162487" bIns="81243"/>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a:ea typeface="微软雅黑" panose="020B0503020204020204" pitchFamily="34" charset="-122"/>
                <a:cs typeface="+mn-cs"/>
              </a:endParaRPr>
            </a:p>
          </p:txBody>
        </p:sp>
        <p:sp>
          <p:nvSpPr>
            <p:cNvPr id="9" name="文本框 35"/>
            <p:cNvSpPr txBox="1">
              <a:spLocks noChangeArrowheads="1"/>
            </p:cNvSpPr>
            <p:nvPr/>
          </p:nvSpPr>
          <p:spPr bwMode="auto">
            <a:xfrm>
              <a:off x="6422761" y="1813634"/>
              <a:ext cx="1765503" cy="28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0070C0"/>
                  </a:solidFill>
                  <a:latin typeface="Arial" panose="020B0604020202020204" pitchFamily="34" charset="0"/>
                  <a:ea typeface="微软雅黑" panose="020B0503020204020204" pitchFamily="34" charset="-122"/>
                  <a:sym typeface="Arial" panose="020B0604020202020204" pitchFamily="34" charset="0"/>
                </a:rPr>
                <a:t>代理商端</a:t>
              </a:r>
              <a:endPar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0" name="TextBox 13"/>
          <p:cNvSpPr txBox="1">
            <a:spLocks noChangeArrowheads="1"/>
          </p:cNvSpPr>
          <p:nvPr/>
        </p:nvSpPr>
        <p:spPr bwMode="auto">
          <a:xfrm>
            <a:off x="3184529" y="4455865"/>
            <a:ext cx="2976331" cy="325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1216025" rtl="0" eaLnBrk="1" fontAlgn="auto" latinLnBrk="0" hangingPunct="1">
              <a:lnSpc>
                <a:spcPct val="15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某个区域的代理商数据管理</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nvGrpSpPr>
          <p:cNvPr id="11" name="组合 10"/>
          <p:cNvGrpSpPr/>
          <p:nvPr/>
        </p:nvGrpSpPr>
        <p:grpSpPr>
          <a:xfrm>
            <a:off x="411115" y="1602064"/>
            <a:ext cx="2423719" cy="2419069"/>
            <a:chOff x="6298086" y="1055881"/>
            <a:chExt cx="2014855" cy="2010990"/>
          </a:xfrm>
          <a:solidFill>
            <a:schemeClr val="accent2">
              <a:lumMod val="20000"/>
              <a:lumOff val="80000"/>
            </a:schemeClr>
          </a:solidFill>
        </p:grpSpPr>
        <p:sp>
          <p:nvSpPr>
            <p:cNvPr id="12" name="椭圆 32"/>
            <p:cNvSpPr>
              <a:spLocks noChangeArrowheads="1"/>
            </p:cNvSpPr>
            <p:nvPr/>
          </p:nvSpPr>
          <p:spPr bwMode="auto">
            <a:xfrm>
              <a:off x="6298086" y="1055881"/>
              <a:ext cx="2014855" cy="2010990"/>
            </a:xfrm>
            <a:prstGeom prst="ellipse">
              <a:avLst/>
            </a:prstGeom>
            <a:grp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 name="文本框 35"/>
            <p:cNvSpPr txBox="1">
              <a:spLocks noChangeArrowheads="1"/>
            </p:cNvSpPr>
            <p:nvPr/>
          </p:nvSpPr>
          <p:spPr bwMode="auto">
            <a:xfrm>
              <a:off x="6422761" y="1847800"/>
              <a:ext cx="1765503" cy="2814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0070C0"/>
                  </a:solidFill>
                  <a:latin typeface="Arial" panose="020B0604020202020204" pitchFamily="34" charset="0"/>
                  <a:ea typeface="微软雅黑" panose="020B0503020204020204" pitchFamily="34" charset="-122"/>
                  <a:sym typeface="Arial" panose="020B0604020202020204" pitchFamily="34" charset="0"/>
                </a:rPr>
                <a:t>用户端</a:t>
              </a:r>
              <a:endPar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4" name="TextBox 13"/>
          <p:cNvSpPr txBox="1">
            <a:spLocks noChangeArrowheads="1"/>
          </p:cNvSpPr>
          <p:nvPr/>
        </p:nvSpPr>
        <p:spPr bwMode="auto">
          <a:xfrm>
            <a:off x="351990" y="4455865"/>
            <a:ext cx="2482844" cy="69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1216025" rtl="0" eaLnBrk="1" fontAlgn="auto" latinLnBrk="0" hangingPunct="1">
              <a:lnSpc>
                <a:spcPct val="150000"/>
              </a:lnSpc>
              <a:spcBef>
                <a:spcPct val="20000"/>
              </a:spcBef>
              <a:spcAft>
                <a:spcPts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负</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责用户的充电全套流程；使用小程序</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/H5/</a:t>
            </a:r>
            <a:r>
              <a:rPr kumimoji="0" lang="en-US" altLang="zh-CN" sz="16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uniapp</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5" name="Oval 14"/>
          <p:cNvSpPr>
            <a:spLocks noChangeArrowheads="1"/>
          </p:cNvSpPr>
          <p:nvPr/>
        </p:nvSpPr>
        <p:spPr bwMode="auto">
          <a:xfrm>
            <a:off x="1968875" y="1555840"/>
            <a:ext cx="742647" cy="709633"/>
          </a:xfrm>
          <a:prstGeom prst="ellipse">
            <a:avLst/>
          </a:prstGeom>
          <a:solidFill>
            <a:srgbClr val="E6B9B8">
              <a:alpha val="50196"/>
            </a:srgb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6" name="Freeform 68"/>
          <p:cNvSpPr>
            <a:spLocks noEditPoints="1"/>
          </p:cNvSpPr>
          <p:nvPr/>
        </p:nvSpPr>
        <p:spPr bwMode="auto">
          <a:xfrm>
            <a:off x="2160887" y="1709518"/>
            <a:ext cx="412159" cy="397468"/>
          </a:xfrm>
          <a:custGeom>
            <a:avLst/>
            <a:gdLst>
              <a:gd name="T0" fmla="*/ 286 w 286"/>
              <a:gd name="T1" fmla="*/ 131 h 288"/>
              <a:gd name="T2" fmla="*/ 259 w 286"/>
              <a:gd name="T3" fmla="*/ 131 h 288"/>
              <a:gd name="T4" fmla="*/ 155 w 286"/>
              <a:gd name="T5" fmla="*/ 26 h 288"/>
              <a:gd name="T6" fmla="*/ 155 w 286"/>
              <a:gd name="T7" fmla="*/ 0 h 288"/>
              <a:gd name="T8" fmla="*/ 131 w 286"/>
              <a:gd name="T9" fmla="*/ 0 h 288"/>
              <a:gd name="T10" fmla="*/ 131 w 286"/>
              <a:gd name="T11" fmla="*/ 26 h 288"/>
              <a:gd name="T12" fmla="*/ 27 w 286"/>
              <a:gd name="T13" fmla="*/ 131 h 288"/>
              <a:gd name="T14" fmla="*/ 0 w 286"/>
              <a:gd name="T15" fmla="*/ 131 h 288"/>
              <a:gd name="T16" fmla="*/ 0 w 286"/>
              <a:gd name="T17" fmla="*/ 155 h 288"/>
              <a:gd name="T18" fmla="*/ 28 w 286"/>
              <a:gd name="T19" fmla="*/ 155 h 288"/>
              <a:gd name="T20" fmla="*/ 131 w 286"/>
              <a:gd name="T21" fmla="*/ 258 h 288"/>
              <a:gd name="T22" fmla="*/ 131 w 286"/>
              <a:gd name="T23" fmla="*/ 288 h 288"/>
              <a:gd name="T24" fmla="*/ 155 w 286"/>
              <a:gd name="T25" fmla="*/ 288 h 288"/>
              <a:gd name="T26" fmla="*/ 155 w 286"/>
              <a:gd name="T27" fmla="*/ 258 h 288"/>
              <a:gd name="T28" fmla="*/ 259 w 286"/>
              <a:gd name="T29" fmla="*/ 155 h 288"/>
              <a:gd name="T30" fmla="*/ 286 w 286"/>
              <a:gd name="T31" fmla="*/ 155 h 288"/>
              <a:gd name="T32" fmla="*/ 286 w 286"/>
              <a:gd name="T33" fmla="*/ 131 h 288"/>
              <a:gd name="T34" fmla="*/ 235 w 286"/>
              <a:gd name="T35" fmla="*/ 131 h 288"/>
              <a:gd name="T36" fmla="*/ 155 w 286"/>
              <a:gd name="T37" fmla="*/ 131 h 288"/>
              <a:gd name="T38" fmla="*/ 155 w 286"/>
              <a:gd name="T39" fmla="*/ 50 h 288"/>
              <a:gd name="T40" fmla="*/ 235 w 286"/>
              <a:gd name="T41" fmla="*/ 131 h 288"/>
              <a:gd name="T42" fmla="*/ 131 w 286"/>
              <a:gd name="T43" fmla="*/ 50 h 288"/>
              <a:gd name="T44" fmla="*/ 131 w 286"/>
              <a:gd name="T45" fmla="*/ 131 h 288"/>
              <a:gd name="T46" fmla="*/ 51 w 286"/>
              <a:gd name="T47" fmla="*/ 131 h 288"/>
              <a:gd name="T48" fmla="*/ 131 w 286"/>
              <a:gd name="T49" fmla="*/ 50 h 288"/>
              <a:gd name="T50" fmla="*/ 52 w 286"/>
              <a:gd name="T51" fmla="*/ 155 h 288"/>
              <a:gd name="T52" fmla="*/ 131 w 286"/>
              <a:gd name="T53" fmla="*/ 155 h 288"/>
              <a:gd name="T54" fmla="*/ 131 w 286"/>
              <a:gd name="T55" fmla="*/ 234 h 288"/>
              <a:gd name="T56" fmla="*/ 52 w 286"/>
              <a:gd name="T57" fmla="*/ 155 h 288"/>
              <a:gd name="T58" fmla="*/ 155 w 286"/>
              <a:gd name="T59" fmla="*/ 234 h 288"/>
              <a:gd name="T60" fmla="*/ 155 w 286"/>
              <a:gd name="T61" fmla="*/ 155 h 288"/>
              <a:gd name="T62" fmla="*/ 235 w 286"/>
              <a:gd name="T63" fmla="*/ 155 h 288"/>
              <a:gd name="T64" fmla="*/ 155 w 286"/>
              <a:gd name="T65" fmla="*/ 23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88">
                <a:moveTo>
                  <a:pt x="286" y="131"/>
                </a:moveTo>
                <a:cubicBezTo>
                  <a:pt x="259" y="131"/>
                  <a:pt x="259" y="131"/>
                  <a:pt x="259" y="131"/>
                </a:cubicBezTo>
                <a:cubicBezTo>
                  <a:pt x="254" y="76"/>
                  <a:pt x="210" y="31"/>
                  <a:pt x="155" y="26"/>
                </a:cubicBezTo>
                <a:cubicBezTo>
                  <a:pt x="155" y="0"/>
                  <a:pt x="155" y="0"/>
                  <a:pt x="155" y="0"/>
                </a:cubicBezTo>
                <a:cubicBezTo>
                  <a:pt x="131" y="0"/>
                  <a:pt x="131" y="0"/>
                  <a:pt x="131" y="0"/>
                </a:cubicBezTo>
                <a:cubicBezTo>
                  <a:pt x="131" y="26"/>
                  <a:pt x="131" y="26"/>
                  <a:pt x="131" y="26"/>
                </a:cubicBezTo>
                <a:cubicBezTo>
                  <a:pt x="76" y="32"/>
                  <a:pt x="32" y="76"/>
                  <a:pt x="27" y="131"/>
                </a:cubicBezTo>
                <a:cubicBezTo>
                  <a:pt x="0" y="131"/>
                  <a:pt x="0" y="131"/>
                  <a:pt x="0" y="131"/>
                </a:cubicBezTo>
                <a:cubicBezTo>
                  <a:pt x="0" y="155"/>
                  <a:pt x="0" y="155"/>
                  <a:pt x="0" y="155"/>
                </a:cubicBezTo>
                <a:cubicBezTo>
                  <a:pt x="28" y="155"/>
                  <a:pt x="28" y="155"/>
                  <a:pt x="28" y="155"/>
                </a:cubicBezTo>
                <a:cubicBezTo>
                  <a:pt x="33" y="209"/>
                  <a:pt x="77" y="252"/>
                  <a:pt x="131" y="258"/>
                </a:cubicBezTo>
                <a:cubicBezTo>
                  <a:pt x="131" y="288"/>
                  <a:pt x="131" y="288"/>
                  <a:pt x="131" y="288"/>
                </a:cubicBezTo>
                <a:cubicBezTo>
                  <a:pt x="155" y="288"/>
                  <a:pt x="155" y="288"/>
                  <a:pt x="155" y="288"/>
                </a:cubicBezTo>
                <a:cubicBezTo>
                  <a:pt x="155" y="258"/>
                  <a:pt x="155" y="258"/>
                  <a:pt x="155" y="258"/>
                </a:cubicBezTo>
                <a:cubicBezTo>
                  <a:pt x="210" y="253"/>
                  <a:pt x="253" y="209"/>
                  <a:pt x="259" y="155"/>
                </a:cubicBezTo>
                <a:cubicBezTo>
                  <a:pt x="286" y="155"/>
                  <a:pt x="286" y="155"/>
                  <a:pt x="286" y="155"/>
                </a:cubicBezTo>
                <a:lnTo>
                  <a:pt x="286" y="131"/>
                </a:lnTo>
                <a:close/>
                <a:moveTo>
                  <a:pt x="235" y="131"/>
                </a:moveTo>
                <a:cubicBezTo>
                  <a:pt x="155" y="131"/>
                  <a:pt x="155" y="131"/>
                  <a:pt x="155" y="131"/>
                </a:cubicBezTo>
                <a:cubicBezTo>
                  <a:pt x="155" y="50"/>
                  <a:pt x="155" y="50"/>
                  <a:pt x="155" y="50"/>
                </a:cubicBezTo>
                <a:cubicBezTo>
                  <a:pt x="197" y="55"/>
                  <a:pt x="231" y="89"/>
                  <a:pt x="235" y="131"/>
                </a:cubicBezTo>
                <a:close/>
                <a:moveTo>
                  <a:pt x="131" y="50"/>
                </a:moveTo>
                <a:cubicBezTo>
                  <a:pt x="131" y="131"/>
                  <a:pt x="131" y="131"/>
                  <a:pt x="131" y="131"/>
                </a:cubicBezTo>
                <a:cubicBezTo>
                  <a:pt x="51" y="131"/>
                  <a:pt x="51" y="131"/>
                  <a:pt x="51" y="131"/>
                </a:cubicBezTo>
                <a:cubicBezTo>
                  <a:pt x="56" y="89"/>
                  <a:pt x="89" y="56"/>
                  <a:pt x="131" y="50"/>
                </a:cubicBezTo>
                <a:close/>
                <a:moveTo>
                  <a:pt x="52" y="155"/>
                </a:moveTo>
                <a:cubicBezTo>
                  <a:pt x="131" y="155"/>
                  <a:pt x="131" y="155"/>
                  <a:pt x="131" y="155"/>
                </a:cubicBezTo>
                <a:cubicBezTo>
                  <a:pt x="131" y="234"/>
                  <a:pt x="131" y="234"/>
                  <a:pt x="131" y="234"/>
                </a:cubicBezTo>
                <a:cubicBezTo>
                  <a:pt x="90" y="228"/>
                  <a:pt x="57" y="196"/>
                  <a:pt x="52" y="155"/>
                </a:cubicBezTo>
                <a:close/>
                <a:moveTo>
                  <a:pt x="155" y="234"/>
                </a:moveTo>
                <a:cubicBezTo>
                  <a:pt x="155" y="155"/>
                  <a:pt x="155" y="155"/>
                  <a:pt x="155" y="155"/>
                </a:cubicBezTo>
                <a:cubicBezTo>
                  <a:pt x="235" y="155"/>
                  <a:pt x="235" y="155"/>
                  <a:pt x="235" y="155"/>
                </a:cubicBezTo>
                <a:cubicBezTo>
                  <a:pt x="229" y="196"/>
                  <a:pt x="196" y="229"/>
                  <a:pt x="155" y="234"/>
                </a:cubicBezTo>
                <a:close/>
              </a:path>
            </a:pathLst>
          </a:custGeom>
          <a:solidFill>
            <a:srgbClr val="0099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a:ea typeface="微软雅黑" panose="020B0503020204020204" pitchFamily="34" charset="-122"/>
              <a:cs typeface="+mn-cs"/>
            </a:endParaRPr>
          </a:p>
        </p:txBody>
      </p:sp>
      <p:grpSp>
        <p:nvGrpSpPr>
          <p:cNvPr id="17" name="组合 16"/>
          <p:cNvGrpSpPr/>
          <p:nvPr/>
        </p:nvGrpSpPr>
        <p:grpSpPr>
          <a:xfrm>
            <a:off x="9316759" y="1474141"/>
            <a:ext cx="2423719" cy="2546992"/>
            <a:chOff x="6298086" y="949538"/>
            <a:chExt cx="2014855" cy="2117333"/>
          </a:xfrm>
          <a:solidFill>
            <a:schemeClr val="bg2">
              <a:lumMod val="90000"/>
            </a:schemeClr>
          </a:solidFill>
        </p:grpSpPr>
        <p:sp>
          <p:nvSpPr>
            <p:cNvPr id="18" name="椭圆 32"/>
            <p:cNvSpPr>
              <a:spLocks noChangeArrowheads="1"/>
            </p:cNvSpPr>
            <p:nvPr/>
          </p:nvSpPr>
          <p:spPr bwMode="auto">
            <a:xfrm>
              <a:off x="6298086" y="1055881"/>
              <a:ext cx="2014855" cy="2010990"/>
            </a:xfrm>
            <a:prstGeom prst="ellipse">
              <a:avLst/>
            </a:prstGeom>
            <a:grp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 name="Oval 14"/>
            <p:cNvSpPr>
              <a:spLocks noChangeArrowheads="1"/>
            </p:cNvSpPr>
            <p:nvPr/>
          </p:nvSpPr>
          <p:spPr bwMode="auto">
            <a:xfrm>
              <a:off x="7610769" y="949538"/>
              <a:ext cx="606068" cy="620598"/>
            </a:xfrm>
            <a:prstGeom prst="ellipse">
              <a:avLst/>
            </a:prstGeom>
            <a:solidFill>
              <a:srgbClr val="C4BD97">
                <a:alpha val="50196"/>
              </a:srgb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文本框 35"/>
            <p:cNvSpPr txBox="1">
              <a:spLocks noChangeArrowheads="1"/>
            </p:cNvSpPr>
            <p:nvPr/>
          </p:nvSpPr>
          <p:spPr bwMode="auto">
            <a:xfrm>
              <a:off x="6422761" y="1831460"/>
              <a:ext cx="1765503" cy="2814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rgbClr val="0070C0"/>
                  </a:solidFill>
                  <a:latin typeface="Arial" panose="020B0604020202020204" pitchFamily="34" charset="0"/>
                  <a:ea typeface="微软雅黑" panose="020B0503020204020204" pitchFamily="34" charset="-122"/>
                  <a:sym typeface="Arial" panose="020B0604020202020204" pitchFamily="34" charset="0"/>
                </a:rPr>
                <a:t>设备</a:t>
              </a:r>
              <a:r>
                <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端</a:t>
              </a:r>
              <a:endPar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1" name="TextBox 13"/>
          <p:cNvSpPr txBox="1">
            <a:spLocks noChangeArrowheads="1"/>
          </p:cNvSpPr>
          <p:nvPr/>
        </p:nvSpPr>
        <p:spPr bwMode="auto">
          <a:xfrm>
            <a:off x="9316759" y="4455865"/>
            <a:ext cx="2664265" cy="69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1216025" rtl="0" eaLnBrk="1" fontAlgn="auto" latinLnBrk="0" hangingPunct="1">
              <a:lnSpc>
                <a:spcPct val="150000"/>
              </a:lnSpc>
              <a:spcBef>
                <a:spcPct val="20000"/>
              </a:spcBef>
              <a:spcAft>
                <a:spcPts val="0"/>
              </a:spcAft>
              <a:buClrTx/>
              <a:buSzTx/>
              <a:buFontTx/>
              <a:buNone/>
              <a:defRPr/>
            </a:pPr>
            <a:r>
              <a:rPr lang="zh-CN" altLang="en-US" sz="16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负责</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NETTY</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MQTT</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采集充电桩信息</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pSp>
        <p:nvGrpSpPr>
          <p:cNvPr id="22" name="组合 21"/>
          <p:cNvGrpSpPr/>
          <p:nvPr/>
        </p:nvGrpSpPr>
        <p:grpSpPr>
          <a:xfrm>
            <a:off x="6360581" y="1602064"/>
            <a:ext cx="2423719" cy="2419069"/>
            <a:chOff x="6298086" y="1055881"/>
            <a:chExt cx="2014855" cy="2010990"/>
          </a:xfrm>
          <a:solidFill>
            <a:schemeClr val="accent3">
              <a:lumMod val="20000"/>
              <a:lumOff val="80000"/>
            </a:schemeClr>
          </a:solidFill>
        </p:grpSpPr>
        <p:sp>
          <p:nvSpPr>
            <p:cNvPr id="23" name="椭圆 32"/>
            <p:cNvSpPr>
              <a:spLocks noChangeArrowheads="1"/>
            </p:cNvSpPr>
            <p:nvPr/>
          </p:nvSpPr>
          <p:spPr bwMode="auto">
            <a:xfrm>
              <a:off x="6298086" y="1055881"/>
              <a:ext cx="2014855" cy="2010990"/>
            </a:xfrm>
            <a:prstGeom prst="ellipse">
              <a:avLst/>
            </a:prstGeom>
            <a:grp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 name="文本框 35"/>
            <p:cNvSpPr txBox="1">
              <a:spLocks noChangeArrowheads="1"/>
            </p:cNvSpPr>
            <p:nvPr/>
          </p:nvSpPr>
          <p:spPr bwMode="auto">
            <a:xfrm>
              <a:off x="6422761" y="1813634"/>
              <a:ext cx="1765503" cy="2814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平台端</a:t>
              </a:r>
              <a:endParaRPr kumimoji="0" lang="en-US" altLang="zh-CN" sz="1600" b="1" i="0" u="none" strike="noStrike" kern="1200" cap="none" spc="0" normalizeH="0" baseline="0" noProof="0" dirty="0">
                <a:ln>
                  <a:noFill/>
                </a:ln>
                <a:solidFill>
                  <a:srgbClr val="0070C0"/>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25" name="TextBox 13"/>
          <p:cNvSpPr txBox="1">
            <a:spLocks noChangeArrowheads="1"/>
          </p:cNvSpPr>
          <p:nvPr/>
        </p:nvSpPr>
        <p:spPr bwMode="auto">
          <a:xfrm>
            <a:off x="6510556" y="4455865"/>
            <a:ext cx="2565559" cy="69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defTabSz="1216025" rtl="0" eaLnBrk="1" fontAlgn="auto" latinLnBrk="0" hangingPunct="1">
              <a:lnSpc>
                <a:spcPct val="150000"/>
              </a:lnSpc>
              <a:spcBef>
                <a:spcPct val="2000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负责管理整体平台数据以及代理商管理</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26" name="Oval 14"/>
          <p:cNvSpPr>
            <a:spLocks noChangeArrowheads="1"/>
          </p:cNvSpPr>
          <p:nvPr/>
        </p:nvSpPr>
        <p:spPr bwMode="auto">
          <a:xfrm>
            <a:off x="8042943" y="1555840"/>
            <a:ext cx="742647" cy="709633"/>
          </a:xfrm>
          <a:prstGeom prst="ellipse">
            <a:avLst/>
          </a:prstGeom>
          <a:solidFill>
            <a:schemeClr val="accent3">
              <a:lumMod val="40000"/>
              <a:lumOff val="60000"/>
              <a:alpha val="50196"/>
            </a:schemeClr>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a:ln>
                <a:noFill/>
              </a:ln>
              <a:solidFill>
                <a:srgbClr val="0099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171320" y="1649920"/>
            <a:ext cx="501915" cy="501915"/>
          </a:xfrm>
          <a:prstGeom prst="rect">
            <a:avLst/>
          </a:prstGeom>
        </p:spPr>
      </p:pic>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0895" y="1596449"/>
            <a:ext cx="501915" cy="50191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4881019" y="3018790"/>
            <a:ext cx="2194560" cy="398780"/>
          </a:xfrm>
          <a:prstGeom prst="rect">
            <a:avLst/>
          </a:prstGeom>
          <a:noFill/>
        </p:spPr>
        <p:txBody>
          <a:bodyPr wrap="square" rtlCol="0">
            <a:spAutoFit/>
          </a:bodyPr>
          <a:lstStyle/>
          <a:p>
            <a:pPr algn="ctr"/>
            <a:r>
              <a:rPr lang="zh-CN" altLang="en-US" sz="2000" b="1" dirty="0">
                <a:solidFill>
                  <a:schemeClr val="tx1">
                    <a:lumMod val="85000"/>
                    <a:lumOff val="15000"/>
                  </a:schemeClr>
                </a:solidFill>
              </a:rPr>
              <a:t>知行</a:t>
            </a:r>
            <a:r>
              <a:rPr lang="en-US" altLang="zh-CN" sz="2000" b="1" dirty="0">
                <a:solidFill>
                  <a:schemeClr val="tx1">
                    <a:lumMod val="85000"/>
                    <a:lumOff val="15000"/>
                  </a:schemeClr>
                </a:solidFill>
              </a:rPr>
              <a:t>·</a:t>
            </a:r>
            <a:r>
              <a:rPr lang="zh-CN" altLang="en-US" sz="2000" b="1" dirty="0">
                <a:solidFill>
                  <a:schemeClr val="tx1">
                    <a:lumMod val="85000"/>
                    <a:lumOff val="15000"/>
                  </a:schemeClr>
                </a:solidFill>
              </a:rPr>
              <a:t>合一</a:t>
            </a:r>
            <a:endParaRPr lang="zh-CN" altLang="en-US" sz="2000" b="1" dirty="0">
              <a:solidFill>
                <a:schemeClr val="tx1">
                  <a:lumMod val="85000"/>
                  <a:lumOff val="15000"/>
                </a:schemeClr>
              </a:solidFill>
            </a:endParaRPr>
          </a:p>
        </p:txBody>
      </p:sp>
      <p:sp>
        <p:nvSpPr>
          <p:cNvPr id="43" name="文本框 42"/>
          <p:cNvSpPr txBox="1"/>
          <p:nvPr/>
        </p:nvSpPr>
        <p:spPr>
          <a:xfrm>
            <a:off x="3917089" y="3580765"/>
            <a:ext cx="4122420" cy="368300"/>
          </a:xfrm>
          <a:prstGeom prst="rect">
            <a:avLst/>
          </a:prstGeom>
          <a:noFill/>
        </p:spPr>
        <p:txBody>
          <a:bodyPr wrap="square" rtlCol="0">
            <a:spAutoFit/>
          </a:bodyPr>
          <a:lstStyle/>
          <a:p>
            <a:pPr algn="ctr"/>
            <a:r>
              <a:rPr lang="en-US" altLang="zh-CN" dirty="0">
                <a:solidFill>
                  <a:schemeClr val="tx1">
                    <a:lumMod val="85000"/>
                    <a:lumOff val="15000"/>
                  </a:schemeClr>
                </a:solidFill>
              </a:rPr>
              <a:t>Knowledge and Practice · Oneness</a:t>
            </a:r>
            <a:endParaRPr lang="en-US" altLang="zh-CN" dirty="0">
              <a:solidFill>
                <a:schemeClr val="tx1">
                  <a:lumMod val="85000"/>
                  <a:lumOff val="15000"/>
                </a:schemeClr>
              </a:solidFill>
            </a:endParaRPr>
          </a:p>
        </p:txBody>
      </p:sp>
      <p:cxnSp>
        <p:nvCxnSpPr>
          <p:cNvPr id="4" name="直接连接符 3"/>
          <p:cNvCxnSpPr/>
          <p:nvPr/>
        </p:nvCxnSpPr>
        <p:spPr>
          <a:xfrm>
            <a:off x="5779862" y="4223859"/>
            <a:ext cx="396875" cy="0"/>
          </a:xfrm>
          <a:prstGeom prst="line">
            <a:avLst/>
          </a:prstGeom>
        </p:spPr>
        <p:style>
          <a:lnRef idx="2">
            <a:schemeClr val="dk1"/>
          </a:lnRef>
          <a:fillRef idx="0">
            <a:schemeClr val="dk1"/>
          </a:fillRef>
          <a:effectRef idx="1">
            <a:schemeClr val="dk1"/>
          </a:effectRef>
          <a:fontRef idx="minor">
            <a:schemeClr val="tx1"/>
          </a:fontRef>
        </p:style>
      </p:cxnSp>
      <p:sp>
        <p:nvSpPr>
          <p:cNvPr id="2" name="文本框 1"/>
          <p:cNvSpPr txBox="1"/>
          <p:nvPr/>
        </p:nvSpPr>
        <p:spPr>
          <a:xfrm>
            <a:off x="3192145" y="1495425"/>
            <a:ext cx="5363845" cy="521970"/>
          </a:xfrm>
          <a:prstGeom prst="rect">
            <a:avLst/>
          </a:prstGeom>
          <a:noFill/>
        </p:spPr>
        <p:txBody>
          <a:bodyPr wrap="square" rtlCol="0" anchor="t">
            <a:spAutoFit/>
          </a:bodyPr>
          <a:lstStyle/>
          <a:p>
            <a:pPr algn="ctr"/>
            <a:r>
              <a:rPr lang="zh-CN" altLang="en-US" sz="2800" b="1" dirty="0">
                <a:sym typeface="+mn-ea"/>
              </a:rPr>
              <a:t>李文慧充电桩开源系统</a:t>
            </a:r>
            <a:endParaRPr lang="zh-CN" altLang="en-US" sz="2800" b="1" dirty="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产品架构图</a:t>
            </a:r>
            <a:endParaRPr lang="zh-CN" altLang="en-US" dirty="0"/>
          </a:p>
        </p:txBody>
      </p:sp>
      <p:sp>
        <p:nvSpPr>
          <p:cNvPr id="98" name="文本框 97"/>
          <p:cNvSpPr txBox="1"/>
          <p:nvPr/>
        </p:nvSpPr>
        <p:spPr>
          <a:xfrm>
            <a:off x="8694660" y="1292544"/>
            <a:ext cx="3217254" cy="4616648"/>
          </a:xfrm>
          <a:prstGeom prst="rect">
            <a:avLst/>
          </a:prstGeom>
          <a:noFill/>
        </p:spPr>
        <p:txBody>
          <a:bodyPr wrap="square">
            <a:spAutoFit/>
          </a:bodyPr>
          <a:lstStyle/>
          <a:p>
            <a:pPr marL="285750" indent="-285750">
              <a:lnSpc>
                <a:spcPct val="100000"/>
              </a:lnSpc>
              <a:buFont typeface="Arial" panose="020B0604020202020204" pitchFamily="34" charset="0"/>
              <a:buChar char="•"/>
            </a:pP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支持用户协议自定义，通过上传解析脚本或在线脚本方式实现协议的解析</a:t>
            </a:r>
            <a:endParaRPr lang="en-US" altLang="zh-CN"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endPar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提供</a:t>
            </a:r>
            <a:r>
              <a:rPr lang="en-US" altLang="zh-CN"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MQTT</a:t>
            </a: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a:t>
            </a:r>
            <a:r>
              <a:rPr lang="en-US" altLang="zh-CN"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TCP</a:t>
            </a: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a:t>
            </a:r>
            <a:r>
              <a:rPr lang="en-US" altLang="zh-CN"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HTTP/S</a:t>
            </a: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等多种协议的接入实现，满足多种应用场景的使用需求</a:t>
            </a:r>
            <a:endParaRPr lang="en-US" altLang="zh-CN"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endPar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提供</a:t>
            </a:r>
            <a:r>
              <a:rPr lang="en-US" altLang="zh-CN"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2G/3G/4G</a:t>
            </a: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a:t>
            </a:r>
            <a:r>
              <a:rPr lang="en-US" altLang="zh-CN"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NB-IoT</a:t>
            </a: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a:t>
            </a:r>
            <a:r>
              <a:rPr lang="en-US" altLang="zh-CN" sz="1400" dirty="0" err="1">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LoRaWAN</a:t>
            </a: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a:t>
            </a:r>
            <a:r>
              <a:rPr lang="en-US" altLang="zh-CN"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WIFI</a:t>
            </a: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等不同网络设备接入方案，支撑异构网络设备接入场景</a:t>
            </a:r>
            <a:endParaRPr lang="en-US" altLang="zh-CN"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endPar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支持海量设备接入并进行云托管，以及设备和平台之间稳定的双向通信</a:t>
            </a:r>
            <a:endParaRPr lang="en-US" altLang="zh-CN"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endPar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endParaRPr>
          </a:p>
          <a:p>
            <a:pPr marL="285750" indent="-285750">
              <a:lnSpc>
                <a:spcPct val="100000"/>
              </a:lnSpc>
              <a:buFont typeface="Arial" panose="020B0604020202020204" pitchFamily="34" charset="0"/>
              <a:buChar char="•"/>
            </a:pPr>
            <a:r>
              <a:rPr lang="zh-CN" altLang="en-US"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rPr>
              <a:t>提供产品、网关、网关子产品等设备生命周期统一管理，支持用户进行设备注册、设备更新、设备查询等操作</a:t>
            </a:r>
            <a:endParaRPr lang="en-US" altLang="zh-CN" sz="1400" dirty="0">
              <a:solidFill>
                <a:schemeClr val="tx1">
                  <a:lumMod val="95000"/>
                  <a:lumOff val="5000"/>
                </a:schemeClr>
              </a:solidFill>
              <a:highlight>
                <a:srgbClr val="FFFF00"/>
              </a:highligh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0086" y="985965"/>
            <a:ext cx="7730250" cy="49232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产品技术选型</a:t>
            </a:r>
            <a:endParaRPr lang="zh-CN" altLang="en-US" dirty="0"/>
          </a:p>
        </p:txBody>
      </p:sp>
      <p:sp>
        <p:nvSpPr>
          <p:cNvPr id="4" name="矩形 3"/>
          <p:cNvSpPr/>
          <p:nvPr/>
        </p:nvSpPr>
        <p:spPr>
          <a:xfrm>
            <a:off x="1685658" y="2380061"/>
            <a:ext cx="8892341" cy="3043729"/>
          </a:xfrm>
          <a:prstGeom prst="rect">
            <a:avLst/>
          </a:prstGeom>
          <a:solidFill>
            <a:schemeClr val="accent1">
              <a:alpha val="0"/>
            </a:scheme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7"/>
          <p:cNvSpPr/>
          <p:nvPr/>
        </p:nvSpPr>
        <p:spPr>
          <a:xfrm>
            <a:off x="2817073" y="4540299"/>
            <a:ext cx="4358980" cy="846757"/>
          </a:xfrm>
          <a:prstGeom prst="roundRect">
            <a:avLst>
              <a:gd name="adj" fmla="val 6081"/>
            </a:avLst>
          </a:prstGeom>
          <a:solidFill>
            <a:srgbClr val="D2ECB6">
              <a:alpha val="35000"/>
            </a:srgb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lumMod val="75000"/>
                    <a:lumOff val="25000"/>
                  </a:schemeClr>
                </a:solidFill>
                <a:latin typeface="+mj-ea"/>
                <a:ea typeface="+mj-ea"/>
              </a:rPr>
              <a:t>开源</a:t>
            </a:r>
            <a:r>
              <a:rPr lang="en-US" altLang="zh-CN" sz="1400" b="1" dirty="0" err="1">
                <a:solidFill>
                  <a:schemeClr val="tx1">
                    <a:lumMod val="75000"/>
                    <a:lumOff val="25000"/>
                  </a:schemeClr>
                </a:solidFill>
                <a:latin typeface="+mj-ea"/>
                <a:ea typeface="+mj-ea"/>
              </a:rPr>
              <a:t>orm</a:t>
            </a:r>
            <a:r>
              <a:rPr lang="zh-CN" altLang="en-US" sz="1400" b="1" dirty="0">
                <a:solidFill>
                  <a:schemeClr val="tx1">
                    <a:lumMod val="75000"/>
                    <a:lumOff val="25000"/>
                  </a:schemeClr>
                </a:solidFill>
                <a:latin typeface="+mj-ea"/>
                <a:ea typeface="+mj-ea"/>
              </a:rPr>
              <a:t>框架</a:t>
            </a:r>
            <a:endParaRPr lang="en-US" altLang="zh-CN" sz="1400" b="1" dirty="0">
              <a:solidFill>
                <a:schemeClr val="tx1">
                  <a:lumMod val="75000"/>
                  <a:lumOff val="25000"/>
                </a:schemeClr>
              </a:solidFill>
              <a:latin typeface="+mj-ea"/>
              <a:ea typeface="+mj-ea"/>
            </a:endParaRPr>
          </a:p>
          <a:p>
            <a:pPr algn="ctr"/>
            <a:r>
              <a:rPr lang="en-US" altLang="zh-CN" sz="1400" b="1" dirty="0" err="1">
                <a:solidFill>
                  <a:schemeClr val="tx1">
                    <a:lumMod val="75000"/>
                    <a:lumOff val="25000"/>
                  </a:schemeClr>
                </a:solidFill>
                <a:latin typeface="+mj-ea"/>
                <a:ea typeface="+mj-ea"/>
              </a:rPr>
              <a:t>Mybatis</a:t>
            </a:r>
            <a:endParaRPr lang="en-US" altLang="zh-CN" sz="1400" b="1" dirty="0">
              <a:solidFill>
                <a:schemeClr val="tx1">
                  <a:lumMod val="75000"/>
                  <a:lumOff val="25000"/>
                </a:schemeClr>
              </a:solidFill>
              <a:latin typeface="+mj-ea"/>
              <a:ea typeface="+mj-ea"/>
            </a:endParaRPr>
          </a:p>
        </p:txBody>
      </p:sp>
      <p:sp>
        <p:nvSpPr>
          <p:cNvPr id="29" name="圆角矩形 8"/>
          <p:cNvSpPr/>
          <p:nvPr/>
        </p:nvSpPr>
        <p:spPr>
          <a:xfrm>
            <a:off x="2830883" y="3316164"/>
            <a:ext cx="4371384" cy="679867"/>
          </a:xfrm>
          <a:prstGeom prst="roundRect">
            <a:avLst/>
          </a:prstGeom>
          <a:solidFill>
            <a:schemeClr val="accent3">
              <a:lumMod val="60000"/>
              <a:lumOff val="4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lumMod val="75000"/>
                    <a:lumOff val="25000"/>
                  </a:schemeClr>
                </a:solidFill>
                <a:latin typeface="Arial" panose="020B0604020202020204" pitchFamily="34" charset="0"/>
                <a:ea typeface="+mj-ea"/>
                <a:cs typeface="Arial" panose="020B0604020202020204" pitchFamily="34" charset="0"/>
              </a:rPr>
              <a:t>封装基于泛型接口实现的实体抽象服务</a:t>
            </a:r>
            <a:endParaRPr lang="en-US" altLang="zh-CN" sz="1400" b="1" dirty="0">
              <a:solidFill>
                <a:schemeClr val="tx1">
                  <a:lumMod val="75000"/>
                  <a:lumOff val="25000"/>
                </a:schemeClr>
              </a:solidFill>
              <a:latin typeface="Arial" panose="020B0604020202020204" pitchFamily="34" charset="0"/>
              <a:ea typeface="+mj-ea"/>
              <a:cs typeface="Arial" panose="020B0604020202020204" pitchFamily="34" charset="0"/>
            </a:endParaRPr>
          </a:p>
          <a:p>
            <a:pPr algn="ctr"/>
            <a:r>
              <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rPr>
              <a:t>支持自动化</a:t>
            </a:r>
            <a:r>
              <a:rPr lang="en-US" altLang="zh-CN" sz="1200" dirty="0">
                <a:solidFill>
                  <a:schemeClr val="tx1">
                    <a:lumMod val="75000"/>
                    <a:lumOff val="25000"/>
                  </a:schemeClr>
                </a:solidFill>
                <a:latin typeface="Arial" panose="020B0604020202020204" pitchFamily="34" charset="0"/>
                <a:ea typeface="+mj-ea"/>
                <a:cs typeface="Arial" panose="020B0604020202020204" pitchFamily="34" charset="0"/>
              </a:rPr>
              <a:t>CRUD</a:t>
            </a:r>
            <a:r>
              <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rPr>
              <a:t>和分页查询，声明式事务</a:t>
            </a:r>
            <a:endParaRPr lang="zh-CN" altLang="en-US" sz="14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30" name="圆角矩形 9"/>
          <p:cNvSpPr/>
          <p:nvPr/>
        </p:nvSpPr>
        <p:spPr>
          <a:xfrm>
            <a:off x="7237446" y="3355670"/>
            <a:ext cx="1720074" cy="978362"/>
          </a:xfrm>
          <a:prstGeom prst="roundRect">
            <a:avLst>
              <a:gd name="adj" fmla="val 6188"/>
            </a:avLst>
          </a:prstGeom>
          <a:solidFill>
            <a:schemeClr val="accent6">
              <a:alpha val="35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lumMod val="75000"/>
                    <a:lumOff val="25000"/>
                  </a:schemeClr>
                </a:solidFill>
                <a:latin typeface="Arial" panose="020B0604020202020204" pitchFamily="34" charset="0"/>
                <a:ea typeface="+mj-ea"/>
                <a:cs typeface="Arial" panose="020B0604020202020204" pitchFamily="34" charset="0"/>
              </a:rPr>
              <a:t>统一设备模型，设备操作</a:t>
            </a:r>
            <a:r>
              <a:rPr lang="en-US" altLang="zh-CN" sz="1400" b="1" dirty="0">
                <a:solidFill>
                  <a:schemeClr val="tx1">
                    <a:lumMod val="75000"/>
                    <a:lumOff val="25000"/>
                  </a:schemeClr>
                </a:solidFill>
                <a:latin typeface="Arial" panose="020B0604020202020204" pitchFamily="34" charset="0"/>
                <a:ea typeface="+mj-ea"/>
                <a:cs typeface="Arial" panose="020B0604020202020204" pitchFamily="34" charset="0"/>
              </a:rPr>
              <a:t>API</a:t>
            </a:r>
            <a:endParaRPr lang="en-US" altLang="zh-CN" sz="1400" b="1" dirty="0">
              <a:solidFill>
                <a:schemeClr val="tx1">
                  <a:lumMod val="75000"/>
                  <a:lumOff val="25000"/>
                </a:schemeClr>
              </a:solidFill>
              <a:latin typeface="Arial" panose="020B0604020202020204" pitchFamily="34" charset="0"/>
              <a:ea typeface="+mj-ea"/>
              <a:cs typeface="Arial" panose="020B0604020202020204" pitchFamily="34" charset="0"/>
            </a:endParaRPr>
          </a:p>
          <a:p>
            <a:pPr algn="ctr"/>
            <a:r>
              <a:rPr lang="en-US" altLang="zh-CN" sz="1400" dirty="0" err="1">
                <a:solidFill>
                  <a:schemeClr val="tx1">
                    <a:lumMod val="75000"/>
                    <a:lumOff val="25000"/>
                  </a:schemeClr>
                </a:solidFill>
                <a:latin typeface="Arial" panose="020B0604020202020204" pitchFamily="34" charset="0"/>
                <a:ea typeface="+mj-ea"/>
                <a:cs typeface="Arial" panose="020B0604020202020204" pitchFamily="34" charset="0"/>
              </a:rPr>
              <a:t>jingli</a:t>
            </a:r>
            <a:r>
              <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rPr>
              <a:t>-core</a:t>
            </a:r>
            <a:endPar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31" name="圆角矩形 10"/>
          <p:cNvSpPr/>
          <p:nvPr/>
        </p:nvSpPr>
        <p:spPr>
          <a:xfrm>
            <a:off x="6210842" y="2445139"/>
            <a:ext cx="4322229" cy="776193"/>
          </a:xfrm>
          <a:prstGeom prst="roundRect">
            <a:avLst/>
          </a:prstGeom>
          <a:solidFill>
            <a:srgbClr val="FAE7A0">
              <a:alpha val="35000"/>
            </a:srgb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lumMod val="75000"/>
                    <a:lumOff val="25000"/>
                  </a:schemeClr>
                </a:solidFill>
                <a:latin typeface="Arial" panose="020B0604020202020204" pitchFamily="34" charset="0"/>
                <a:ea typeface="+mj-ea"/>
                <a:cs typeface="Arial" panose="020B0604020202020204" pitchFamily="34" charset="0"/>
              </a:rPr>
              <a:t>低代码工具</a:t>
            </a:r>
            <a:endParaRPr lang="en-US" altLang="zh-CN" sz="1400" b="1" dirty="0">
              <a:solidFill>
                <a:schemeClr val="tx1">
                  <a:lumMod val="75000"/>
                  <a:lumOff val="25000"/>
                </a:schemeClr>
              </a:solidFill>
              <a:latin typeface="Arial" panose="020B0604020202020204" pitchFamily="34" charset="0"/>
              <a:ea typeface="+mj-ea"/>
              <a:cs typeface="Arial" panose="020B0604020202020204" pitchFamily="34" charset="0"/>
            </a:endParaRPr>
          </a:p>
          <a:p>
            <a:pPr algn="ctr"/>
            <a:r>
              <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rPr>
              <a:t>支持自动化</a:t>
            </a:r>
            <a:r>
              <a:rPr lang="en-US" altLang="zh-CN" sz="1200" dirty="0">
                <a:solidFill>
                  <a:schemeClr val="tx1">
                    <a:lumMod val="75000"/>
                    <a:lumOff val="25000"/>
                  </a:schemeClr>
                </a:solidFill>
                <a:latin typeface="Arial" panose="020B0604020202020204" pitchFamily="34" charset="0"/>
                <a:ea typeface="+mj-ea"/>
                <a:cs typeface="Arial" panose="020B0604020202020204" pitchFamily="34" charset="0"/>
              </a:rPr>
              <a:t>CRUD,</a:t>
            </a:r>
            <a:r>
              <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rPr>
              <a:t>分页查询导入导出</a:t>
            </a:r>
            <a:endPar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32" name="圆角矩形 11"/>
          <p:cNvSpPr/>
          <p:nvPr/>
        </p:nvSpPr>
        <p:spPr>
          <a:xfrm>
            <a:off x="8992024" y="3316164"/>
            <a:ext cx="1521798" cy="2069399"/>
          </a:xfrm>
          <a:prstGeom prst="roundRect">
            <a:avLst>
              <a:gd name="adj" fmla="val 6188"/>
            </a:avLst>
          </a:prstGeom>
          <a:solidFill>
            <a:srgbClr val="FFC000">
              <a:alpha val="35000"/>
            </a:srgb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lumMod val="75000"/>
                    <a:lumOff val="25000"/>
                  </a:schemeClr>
                </a:solidFill>
                <a:latin typeface="+mj-ea"/>
                <a:ea typeface="+mj-ea"/>
              </a:rPr>
              <a:t>redis</a:t>
            </a:r>
            <a:endParaRPr lang="en-US" altLang="zh-CN" sz="1400" b="1" dirty="0">
              <a:solidFill>
                <a:schemeClr val="tx1">
                  <a:lumMod val="75000"/>
                  <a:lumOff val="25000"/>
                </a:schemeClr>
              </a:solidFill>
              <a:latin typeface="+mj-ea"/>
              <a:ea typeface="+mj-ea"/>
            </a:endParaRPr>
          </a:p>
        </p:txBody>
      </p:sp>
      <p:sp>
        <p:nvSpPr>
          <p:cNvPr id="33" name="圆角矩形 12"/>
          <p:cNvSpPr/>
          <p:nvPr/>
        </p:nvSpPr>
        <p:spPr>
          <a:xfrm>
            <a:off x="1711305" y="3316164"/>
            <a:ext cx="1121787" cy="2046327"/>
          </a:xfrm>
          <a:prstGeom prst="roundRect">
            <a:avLst>
              <a:gd name="adj" fmla="val 6188"/>
            </a:avLst>
          </a:prstGeom>
          <a:solidFill>
            <a:srgbClr val="E2CFF1">
              <a:alpha val="56000"/>
            </a:srgb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lumMod val="75000"/>
                    <a:lumOff val="25000"/>
                  </a:schemeClr>
                </a:solidFill>
                <a:latin typeface="Arial" panose="020B0604020202020204" pitchFamily="34" charset="0"/>
                <a:ea typeface="+mj-ea"/>
                <a:cs typeface="Arial" panose="020B0604020202020204" pitchFamily="34" charset="0"/>
              </a:rPr>
              <a:t>公共工具包</a:t>
            </a:r>
            <a:endParaRPr lang="en-US" altLang="zh-CN" sz="1200" b="1" dirty="0">
              <a:solidFill>
                <a:schemeClr val="tx1">
                  <a:lumMod val="75000"/>
                  <a:lumOff val="25000"/>
                </a:schemeClr>
              </a:solidFill>
              <a:latin typeface="Arial" panose="020B0604020202020204" pitchFamily="34" charset="0"/>
              <a:ea typeface="+mj-ea"/>
              <a:cs typeface="Arial" panose="020B0604020202020204" pitchFamily="34" charset="0"/>
            </a:endParaRPr>
          </a:p>
          <a:p>
            <a:pPr algn="ctr"/>
            <a:r>
              <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rPr>
              <a:t>泛型，反射，编码，集合，等基本工具，</a:t>
            </a:r>
            <a:r>
              <a:rPr lang="en-US" altLang="zh-CN" sz="1200" dirty="0">
                <a:solidFill>
                  <a:schemeClr val="tx1">
                    <a:lumMod val="75000"/>
                    <a:lumOff val="25000"/>
                  </a:schemeClr>
                </a:solidFill>
                <a:latin typeface="Arial" panose="020B0604020202020204" pitchFamily="34" charset="0"/>
                <a:ea typeface="+mj-ea"/>
                <a:cs typeface="Arial" panose="020B0604020202020204" pitchFamily="34" charset="0"/>
              </a:rPr>
              <a:t>XML</a:t>
            </a:r>
            <a:r>
              <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rPr>
              <a:t>和</a:t>
            </a:r>
            <a:r>
              <a:rPr lang="en-US" altLang="zh-CN" sz="1200" dirty="0">
                <a:solidFill>
                  <a:schemeClr val="tx1">
                    <a:lumMod val="75000"/>
                    <a:lumOff val="25000"/>
                  </a:schemeClr>
                </a:solidFill>
                <a:latin typeface="Arial" panose="020B0604020202020204" pitchFamily="34" charset="0"/>
                <a:ea typeface="+mj-ea"/>
                <a:cs typeface="Arial" panose="020B0604020202020204" pitchFamily="34" charset="0"/>
              </a:rPr>
              <a:t>JSO N</a:t>
            </a:r>
            <a:r>
              <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rPr>
              <a:t>序列化工具</a:t>
            </a:r>
            <a:r>
              <a:rPr lang="en-US" altLang="zh-CN" sz="1200" dirty="0">
                <a:solidFill>
                  <a:schemeClr val="tx1">
                    <a:lumMod val="75000"/>
                    <a:lumOff val="25000"/>
                  </a:schemeClr>
                </a:solidFill>
                <a:latin typeface="Arial" panose="020B0604020202020204" pitchFamily="34" charset="0"/>
                <a:ea typeface="+mj-ea"/>
                <a:cs typeface="Arial" panose="020B0604020202020204" pitchFamily="34" charset="0"/>
              </a:rPr>
              <a:t>,Bean</a:t>
            </a:r>
            <a:r>
              <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rPr>
              <a:t>拷贝工具等</a:t>
            </a:r>
            <a:endParaRPr lang="zh-CN" altLang="en-US" sz="14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34" name="圆角矩形 11"/>
          <p:cNvSpPr/>
          <p:nvPr/>
        </p:nvSpPr>
        <p:spPr>
          <a:xfrm>
            <a:off x="4456175" y="1892583"/>
            <a:ext cx="2850915" cy="442414"/>
          </a:xfrm>
          <a:prstGeom prst="roundRect">
            <a:avLst/>
          </a:prstGeom>
          <a:solidFill>
            <a:schemeClr val="accent6">
              <a:lumMod val="90000"/>
              <a:alpha val="43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lumMod val="75000"/>
                  <a:lumOff val="25000"/>
                </a:schemeClr>
              </a:solidFill>
              <a:latin typeface="Arial" panose="020B0604020202020204" pitchFamily="34" charset="0"/>
              <a:cs typeface="Arial" panose="020B0604020202020204" pitchFamily="34" charset="0"/>
            </a:endParaRPr>
          </a:p>
          <a:p>
            <a:pPr algn="ctr"/>
            <a:endParaRPr lang="en-US" altLang="zh-CN" sz="1400" dirty="0">
              <a:solidFill>
                <a:schemeClr val="tx1">
                  <a:lumMod val="75000"/>
                  <a:lumOff val="25000"/>
                </a:schemeClr>
              </a:solidFill>
              <a:latin typeface="Arial" panose="020B0604020202020204" pitchFamily="34" charset="0"/>
              <a:cs typeface="Arial" panose="020B0604020202020204" pitchFamily="34" charset="0"/>
            </a:endParaRPr>
          </a:p>
          <a:p>
            <a:pPr algn="ctr"/>
            <a:r>
              <a:rPr lang="en-US" altLang="zh-CN" sz="1400" dirty="0">
                <a:solidFill>
                  <a:schemeClr val="tx1">
                    <a:lumMod val="75000"/>
                    <a:lumOff val="25000"/>
                  </a:schemeClr>
                </a:solidFill>
                <a:latin typeface="Arial" panose="020B0604020202020204" pitchFamily="34" charset="0"/>
                <a:cs typeface="Arial" panose="020B0604020202020204" pitchFamily="34" charset="0"/>
              </a:rPr>
              <a:t>authentication</a:t>
            </a:r>
            <a:endParaRPr lang="en-US" altLang="zh-CN" sz="1400" dirty="0">
              <a:solidFill>
                <a:schemeClr val="tx1">
                  <a:lumMod val="75000"/>
                  <a:lumOff val="25000"/>
                </a:schemeClr>
              </a:solidFill>
              <a:latin typeface="Arial" panose="020B0604020202020204" pitchFamily="34" charset="0"/>
              <a:cs typeface="Arial" panose="020B0604020202020204" pitchFamily="34" charset="0"/>
            </a:endParaRPr>
          </a:p>
          <a:p>
            <a:pPr algn="ctr"/>
            <a:r>
              <a:rPr lang="zh-CN" altLang="en-US" sz="1400" dirty="0">
                <a:solidFill>
                  <a:schemeClr val="tx1">
                    <a:lumMod val="75000"/>
                    <a:lumOff val="25000"/>
                  </a:schemeClr>
                </a:solidFill>
                <a:latin typeface="Arial" panose="020B0604020202020204" pitchFamily="34" charset="0"/>
                <a:cs typeface="Arial" panose="020B0604020202020204" pitchFamily="34" charset="0"/>
              </a:rPr>
              <a:t>多维度安全控制</a:t>
            </a:r>
            <a:endParaRPr lang="en-US" altLang="zh-CN" sz="1400" dirty="0">
              <a:solidFill>
                <a:schemeClr val="tx1">
                  <a:lumMod val="75000"/>
                  <a:lumOff val="25000"/>
                </a:schemeClr>
              </a:solidFill>
              <a:latin typeface="Arial" panose="020B0604020202020204" pitchFamily="34" charset="0"/>
              <a:cs typeface="Arial" panose="020B0604020202020204" pitchFamily="34" charset="0"/>
            </a:endParaRPr>
          </a:p>
          <a:p>
            <a:pPr algn="ctr"/>
            <a:endPar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endParaRPr>
          </a:p>
          <a:p>
            <a:pPr algn="ctr"/>
            <a:endPar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35" name="圆角矩形 12"/>
          <p:cNvSpPr/>
          <p:nvPr/>
        </p:nvSpPr>
        <p:spPr>
          <a:xfrm>
            <a:off x="4456175" y="1515276"/>
            <a:ext cx="2850915" cy="317533"/>
          </a:xfrm>
          <a:prstGeom prst="roundRect">
            <a:avLst/>
          </a:prstGeom>
          <a:solidFill>
            <a:schemeClr val="accent5">
              <a:lumMod val="40000"/>
              <a:lumOff val="60000"/>
              <a:alpha val="25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rPr>
              <a:t>Vue</a:t>
            </a:r>
            <a:endParaRPr lang="zh-CN" altLang="en-US" sz="14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36" name="圆角矩形 15"/>
          <p:cNvSpPr/>
          <p:nvPr/>
        </p:nvSpPr>
        <p:spPr>
          <a:xfrm>
            <a:off x="1699458" y="5558128"/>
            <a:ext cx="8892341" cy="352815"/>
          </a:xfrm>
          <a:prstGeom prst="roundRect">
            <a:avLst/>
          </a:prstGeom>
          <a:solidFill>
            <a:schemeClr val="accent3">
              <a:lumMod val="60000"/>
              <a:lumOff val="40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lumMod val="75000"/>
                    <a:lumOff val="25000"/>
                  </a:schemeClr>
                </a:solidFill>
                <a:latin typeface="Arial" panose="020B0604020202020204" pitchFamily="34" charset="0"/>
                <a:ea typeface="+mj-ea"/>
                <a:cs typeface="Arial" panose="020B0604020202020204" pitchFamily="34" charset="0"/>
              </a:rPr>
              <a:t>基础设施</a:t>
            </a:r>
            <a:r>
              <a:rPr lang="en-US" altLang="zh-CN" sz="1400" b="1" dirty="0">
                <a:solidFill>
                  <a:schemeClr val="tx1">
                    <a:lumMod val="75000"/>
                    <a:lumOff val="25000"/>
                  </a:schemeClr>
                </a:solidFill>
                <a:latin typeface="Arial" panose="020B0604020202020204" pitchFamily="34" charset="0"/>
                <a:ea typeface="+mj-ea"/>
                <a:cs typeface="Arial" panose="020B0604020202020204" pitchFamily="34" charset="0"/>
              </a:rPr>
              <a:t>(</a:t>
            </a:r>
            <a:r>
              <a:rPr lang="en-US" altLang="zh-CN" sz="1400" b="1" dirty="0" err="1">
                <a:solidFill>
                  <a:schemeClr val="tx1">
                    <a:lumMod val="75000"/>
                    <a:lumOff val="25000"/>
                  </a:schemeClr>
                </a:solidFill>
                <a:latin typeface="Arial" panose="020B0604020202020204" pitchFamily="34" charset="0"/>
                <a:ea typeface="+mj-ea"/>
                <a:cs typeface="Arial" panose="020B0604020202020204" pitchFamily="34" charset="0"/>
              </a:rPr>
              <a:t>Mysql</a:t>
            </a:r>
            <a:r>
              <a:rPr lang="en-US" altLang="zh-CN" sz="1400" b="1" dirty="0">
                <a:solidFill>
                  <a:schemeClr val="tx1">
                    <a:lumMod val="75000"/>
                    <a:lumOff val="25000"/>
                  </a:schemeClr>
                </a:solidFill>
                <a:latin typeface="Arial" panose="020B0604020202020204" pitchFamily="34" charset="0"/>
                <a:ea typeface="+mj-ea"/>
                <a:cs typeface="Arial" panose="020B0604020202020204" pitchFamily="34" charset="0"/>
              </a:rPr>
              <a:t>)</a:t>
            </a:r>
            <a:endParaRPr lang="zh-CN" altLang="en-US" sz="14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37" name="圆角矩形 14"/>
          <p:cNvSpPr/>
          <p:nvPr/>
        </p:nvSpPr>
        <p:spPr>
          <a:xfrm>
            <a:off x="1742975" y="2458226"/>
            <a:ext cx="4358980" cy="754208"/>
          </a:xfrm>
          <a:prstGeom prst="roundRect">
            <a:avLst/>
          </a:prstGeom>
          <a:solidFill>
            <a:srgbClr val="FAE7A0">
              <a:alpha val="35000"/>
            </a:srgb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lumMod val="75000"/>
                    <a:lumOff val="25000"/>
                  </a:schemeClr>
                </a:solidFill>
                <a:latin typeface="Arial" panose="020B0604020202020204" pitchFamily="34" charset="0"/>
                <a:ea typeface="+mj-ea"/>
                <a:cs typeface="Arial" panose="020B0604020202020204" pitchFamily="34" charset="0"/>
              </a:rPr>
              <a:t>Spring-Cloud/</a:t>
            </a:r>
            <a:r>
              <a:rPr lang="en-US" altLang="zh-CN" sz="1400" b="1" dirty="0" err="1">
                <a:solidFill>
                  <a:schemeClr val="tx1">
                    <a:lumMod val="75000"/>
                    <a:lumOff val="25000"/>
                  </a:schemeClr>
                </a:solidFill>
                <a:latin typeface="Arial" panose="020B0604020202020204" pitchFamily="34" charset="0"/>
                <a:ea typeface="+mj-ea"/>
                <a:cs typeface="Arial" panose="020B0604020202020204" pitchFamily="34" charset="0"/>
              </a:rPr>
              <a:t>Srpingboot</a:t>
            </a:r>
            <a:endParaRPr lang="en-US" altLang="zh-CN" sz="1400" b="1" dirty="0">
              <a:solidFill>
                <a:schemeClr val="tx1">
                  <a:lumMod val="75000"/>
                  <a:lumOff val="25000"/>
                </a:schemeClr>
              </a:solidFill>
              <a:latin typeface="Arial" panose="020B0604020202020204" pitchFamily="34" charset="0"/>
              <a:ea typeface="+mj-ea"/>
              <a:cs typeface="Arial" panose="020B0604020202020204" pitchFamily="34" charset="0"/>
            </a:endParaRPr>
          </a:p>
          <a:p>
            <a:pPr algn="ctr"/>
            <a:r>
              <a:rPr lang="en-US" altLang="zh-CN" sz="1200" dirty="0" err="1">
                <a:solidFill>
                  <a:schemeClr val="tx1">
                    <a:lumMod val="75000"/>
                    <a:lumOff val="25000"/>
                  </a:schemeClr>
                </a:solidFill>
                <a:latin typeface="Arial" panose="020B0604020202020204" pitchFamily="34" charset="0"/>
                <a:ea typeface="+mj-ea"/>
                <a:cs typeface="Arial" panose="020B0604020202020204" pitchFamily="34" charset="0"/>
              </a:rPr>
              <a:t>Springboot</a:t>
            </a:r>
            <a:r>
              <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rPr>
              <a:t>拥抱微服务</a:t>
            </a:r>
            <a:endParaRPr lang="en-US" altLang="zh-CN" sz="12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38" name="圆角矩形 18"/>
          <p:cNvSpPr/>
          <p:nvPr/>
        </p:nvSpPr>
        <p:spPr>
          <a:xfrm>
            <a:off x="1725436" y="1877215"/>
            <a:ext cx="2734911" cy="457474"/>
          </a:xfrm>
          <a:prstGeom prst="roundRect">
            <a:avLst/>
          </a:prstGeom>
          <a:solidFill>
            <a:schemeClr val="accent6">
              <a:lumMod val="90000"/>
              <a:alpha val="43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lumMod val="75000"/>
                    <a:lumOff val="25000"/>
                  </a:schemeClr>
                </a:solidFill>
                <a:latin typeface="Arial" panose="020B0604020202020204" pitchFamily="34" charset="0"/>
                <a:ea typeface="+mj-ea"/>
                <a:cs typeface="Arial" panose="020B0604020202020204" pitchFamily="34" charset="0"/>
              </a:rPr>
              <a:t>openapi</a:t>
            </a:r>
            <a:endParaRPr lang="en-US" altLang="zh-CN" sz="1200" dirty="0">
              <a:solidFill>
                <a:schemeClr val="tx1">
                  <a:lumMod val="75000"/>
                  <a:lumOff val="25000"/>
                </a:schemeClr>
              </a:solidFill>
              <a:latin typeface="Arial" panose="020B0604020202020204" pitchFamily="34" charset="0"/>
              <a:ea typeface="+mj-ea"/>
              <a:cs typeface="Arial" panose="020B0604020202020204" pitchFamily="34" charset="0"/>
            </a:endParaRPr>
          </a:p>
          <a:p>
            <a:pPr algn="ctr"/>
            <a:r>
              <a:rPr lang="zh-CN" altLang="en-US" sz="1200" dirty="0">
                <a:solidFill>
                  <a:schemeClr val="tx1">
                    <a:lumMod val="75000"/>
                    <a:lumOff val="25000"/>
                  </a:schemeClr>
                </a:solidFill>
                <a:latin typeface="Arial" panose="020B0604020202020204" pitchFamily="34" charset="0"/>
                <a:cs typeface="Arial" panose="020B0604020202020204" pitchFamily="34" charset="0"/>
              </a:rPr>
              <a:t>基于数据签名的</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API</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认证和</a:t>
            </a:r>
            <a:r>
              <a:rPr lang="en-US" altLang="zh-CN" sz="1200" dirty="0">
                <a:solidFill>
                  <a:schemeClr val="tx1">
                    <a:lumMod val="75000"/>
                    <a:lumOff val="25000"/>
                  </a:schemeClr>
                </a:solidFill>
                <a:latin typeface="Arial" panose="020B0604020202020204" pitchFamily="34" charset="0"/>
                <a:cs typeface="Arial" panose="020B0604020202020204" pitchFamily="34" charset="0"/>
              </a:rPr>
              <a:t>ACL</a:t>
            </a:r>
            <a:r>
              <a:rPr lang="zh-CN" altLang="en-US" sz="1200" dirty="0">
                <a:solidFill>
                  <a:schemeClr val="tx1">
                    <a:lumMod val="75000"/>
                    <a:lumOff val="25000"/>
                  </a:schemeClr>
                </a:solidFill>
                <a:latin typeface="Arial" panose="020B0604020202020204" pitchFamily="34" charset="0"/>
                <a:cs typeface="Arial" panose="020B0604020202020204" pitchFamily="34" charset="0"/>
              </a:rPr>
              <a:t>权限</a:t>
            </a:r>
            <a:endParaRPr lang="en-US" altLang="zh-CN" sz="12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39" name="圆角矩形 19"/>
          <p:cNvSpPr/>
          <p:nvPr/>
        </p:nvSpPr>
        <p:spPr>
          <a:xfrm>
            <a:off x="1711305" y="1525681"/>
            <a:ext cx="2734912" cy="316852"/>
          </a:xfrm>
          <a:prstGeom prst="roundRect">
            <a:avLst/>
          </a:prstGeom>
          <a:solidFill>
            <a:schemeClr val="accent5">
              <a:lumMod val="40000"/>
              <a:lumOff val="60000"/>
              <a:alpha val="25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lumMod val="75000"/>
                    <a:lumOff val="25000"/>
                  </a:schemeClr>
                </a:solidFill>
                <a:latin typeface="Arial" panose="020B0604020202020204" pitchFamily="34" charset="0"/>
                <a:ea typeface="+mj-ea"/>
                <a:cs typeface="Arial" panose="020B0604020202020204" pitchFamily="34" charset="0"/>
              </a:rPr>
              <a:t>OpenAPI</a:t>
            </a:r>
            <a:endParaRPr lang="zh-CN" altLang="en-US" sz="14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40" name="圆角矩形 21"/>
          <p:cNvSpPr/>
          <p:nvPr/>
        </p:nvSpPr>
        <p:spPr>
          <a:xfrm>
            <a:off x="2830883" y="4052305"/>
            <a:ext cx="4358980" cy="432219"/>
          </a:xfrm>
          <a:prstGeom prst="roundRect">
            <a:avLst>
              <a:gd name="adj" fmla="val 6081"/>
            </a:avLst>
          </a:prstGeom>
          <a:solidFill>
            <a:srgbClr val="D2ECB6">
              <a:alpha val="35000"/>
            </a:srgb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lumMod val="75000"/>
                    <a:lumOff val="25000"/>
                  </a:schemeClr>
                </a:solidFill>
                <a:latin typeface="Arial" panose="020B0604020202020204" pitchFamily="34" charset="0"/>
                <a:ea typeface="+mj-ea"/>
                <a:cs typeface="Arial" panose="020B0604020202020204" pitchFamily="34" charset="0"/>
              </a:rPr>
              <a:t>Mybatis</a:t>
            </a:r>
            <a:endPar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endParaRPr>
          </a:p>
          <a:p>
            <a:pPr algn="ctr"/>
            <a:r>
              <a:rPr lang="en-US" altLang="zh-CN" sz="1200" dirty="0">
                <a:solidFill>
                  <a:schemeClr val="tx1">
                    <a:lumMod val="75000"/>
                    <a:lumOff val="25000"/>
                  </a:schemeClr>
                </a:solidFill>
                <a:latin typeface="Arial" panose="020B0604020202020204" pitchFamily="34" charset="0"/>
                <a:ea typeface="+mj-ea"/>
                <a:cs typeface="Arial" panose="020B0604020202020204" pitchFamily="34" charset="0"/>
              </a:rPr>
              <a:t>CRUD,</a:t>
            </a:r>
            <a:r>
              <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rPr>
              <a:t>自动动态查询</a:t>
            </a:r>
            <a:r>
              <a:rPr lang="en-US" altLang="zh-CN" sz="1200" dirty="0">
                <a:solidFill>
                  <a:schemeClr val="tx1">
                    <a:lumMod val="75000"/>
                    <a:lumOff val="25000"/>
                  </a:schemeClr>
                </a:solidFill>
                <a:latin typeface="Arial" panose="020B0604020202020204" pitchFamily="34" charset="0"/>
                <a:ea typeface="+mj-ea"/>
                <a:cs typeface="Arial" panose="020B0604020202020204" pitchFamily="34" charset="0"/>
              </a:rPr>
              <a:t>,</a:t>
            </a:r>
            <a:r>
              <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rPr>
              <a:t>分页查询</a:t>
            </a:r>
            <a:endParaRPr lang="zh-CN" altLang="en-US" sz="12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41" name="圆角矩形 22"/>
          <p:cNvSpPr/>
          <p:nvPr/>
        </p:nvSpPr>
        <p:spPr>
          <a:xfrm>
            <a:off x="7230906" y="4413925"/>
            <a:ext cx="1720074" cy="971638"/>
          </a:xfrm>
          <a:prstGeom prst="roundRect">
            <a:avLst>
              <a:gd name="adj" fmla="val 6188"/>
            </a:avLst>
          </a:prstGeom>
          <a:solidFill>
            <a:schemeClr val="accent6">
              <a:alpha val="35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lumMod val="75000"/>
                    <a:lumOff val="25000"/>
                  </a:schemeClr>
                </a:solidFill>
                <a:latin typeface="Arial" panose="020B0604020202020204" pitchFamily="34" charset="0"/>
                <a:ea typeface="+mj-ea"/>
                <a:cs typeface="Arial" panose="020B0604020202020204" pitchFamily="34" charset="0"/>
              </a:rPr>
              <a:t>设备模拟器</a:t>
            </a:r>
            <a:endParaRPr lang="en-US" altLang="zh-CN" sz="1400" b="1" dirty="0">
              <a:solidFill>
                <a:schemeClr val="tx1">
                  <a:lumMod val="75000"/>
                  <a:lumOff val="25000"/>
                </a:schemeClr>
              </a:solidFill>
              <a:latin typeface="Arial" panose="020B0604020202020204" pitchFamily="34" charset="0"/>
              <a:ea typeface="+mj-ea"/>
              <a:cs typeface="Arial" panose="020B0604020202020204" pitchFamily="34" charset="0"/>
            </a:endParaRPr>
          </a:p>
          <a:p>
            <a:pPr algn="ctr"/>
            <a:r>
              <a:rPr lang="en-US" altLang="zh-CN" sz="1400" dirty="0" err="1">
                <a:solidFill>
                  <a:schemeClr val="tx1">
                    <a:lumMod val="75000"/>
                    <a:lumOff val="25000"/>
                  </a:schemeClr>
                </a:solidFill>
                <a:latin typeface="Arial" panose="020B0604020202020204" pitchFamily="34" charset="0"/>
                <a:ea typeface="+mj-ea"/>
                <a:cs typeface="Arial" panose="020B0604020202020204" pitchFamily="34" charset="0"/>
              </a:rPr>
              <a:t>jingli</a:t>
            </a:r>
            <a:r>
              <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rPr>
              <a:t>-simulator</a:t>
            </a:r>
            <a:endParaRPr lang="zh-CN" altLang="en-US" sz="14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42" name="圆角矩形 12"/>
          <p:cNvSpPr/>
          <p:nvPr/>
        </p:nvSpPr>
        <p:spPr>
          <a:xfrm>
            <a:off x="7287725" y="1525681"/>
            <a:ext cx="3304074" cy="301009"/>
          </a:xfrm>
          <a:prstGeom prst="roundRect">
            <a:avLst/>
          </a:prstGeom>
          <a:solidFill>
            <a:schemeClr val="accent5">
              <a:lumMod val="40000"/>
              <a:lumOff val="60000"/>
              <a:alpha val="25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rPr>
              <a:t>Gateway Server</a:t>
            </a:r>
            <a:r>
              <a:rPr lang="zh-CN" altLang="en-US" sz="1400" dirty="0">
                <a:solidFill>
                  <a:schemeClr val="tx1">
                    <a:lumMod val="75000"/>
                    <a:lumOff val="25000"/>
                  </a:schemeClr>
                </a:solidFill>
                <a:latin typeface="Arial" panose="020B0604020202020204" pitchFamily="34" charset="0"/>
                <a:ea typeface="+mj-ea"/>
                <a:cs typeface="Arial" panose="020B0604020202020204" pitchFamily="34" charset="0"/>
              </a:rPr>
              <a:t>  </a:t>
            </a:r>
            <a:r>
              <a:rPr lang="en-US" altLang="zh-CN" sz="1400" dirty="0" err="1">
                <a:solidFill>
                  <a:schemeClr val="tx1">
                    <a:lumMod val="75000"/>
                    <a:lumOff val="25000"/>
                  </a:schemeClr>
                </a:solidFill>
                <a:latin typeface="Arial" panose="020B0604020202020204" pitchFamily="34" charset="0"/>
                <a:ea typeface="+mj-ea"/>
                <a:cs typeface="Arial" panose="020B0604020202020204" pitchFamily="34" charset="0"/>
              </a:rPr>
              <a:t>Netty</a:t>
            </a:r>
            <a:endParaRPr lang="zh-CN" altLang="en-US" sz="14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
        <p:nvSpPr>
          <p:cNvPr id="43" name="圆角矩形 11"/>
          <p:cNvSpPr/>
          <p:nvPr/>
        </p:nvSpPr>
        <p:spPr>
          <a:xfrm>
            <a:off x="7287724" y="1878102"/>
            <a:ext cx="3304075" cy="442414"/>
          </a:xfrm>
          <a:prstGeom prst="roundRect">
            <a:avLst/>
          </a:prstGeom>
          <a:solidFill>
            <a:schemeClr val="accent6">
              <a:lumMod val="90000"/>
              <a:alpha val="43000"/>
            </a:schemeClr>
          </a:solidFill>
          <a:ln w="127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lumMod val="75000"/>
                  <a:lumOff val="25000"/>
                </a:schemeClr>
              </a:solidFill>
              <a:latin typeface="Arial" panose="020B0604020202020204" pitchFamily="34" charset="0"/>
              <a:cs typeface="Arial" panose="020B0604020202020204" pitchFamily="34" charset="0"/>
            </a:endParaRPr>
          </a:p>
          <a:p>
            <a:pPr algn="ctr"/>
            <a:r>
              <a:rPr lang="en-US" altLang="zh-CN" sz="1400" dirty="0" err="1">
                <a:solidFill>
                  <a:schemeClr val="tx1">
                    <a:lumMod val="75000"/>
                    <a:lumOff val="25000"/>
                  </a:schemeClr>
                </a:solidFill>
                <a:latin typeface="Arial" panose="020B0604020202020204" pitchFamily="34" charset="0"/>
                <a:ea typeface="+mj-ea"/>
                <a:cs typeface="Arial" panose="020B0604020202020204" pitchFamily="34" charset="0"/>
              </a:rPr>
              <a:t>Mqtt</a:t>
            </a:r>
            <a:r>
              <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rPr>
              <a:t>/</a:t>
            </a:r>
            <a:r>
              <a:rPr lang="en-US" altLang="zh-CN" sz="1400" dirty="0" err="1">
                <a:solidFill>
                  <a:schemeClr val="tx1">
                    <a:lumMod val="75000"/>
                    <a:lumOff val="25000"/>
                  </a:schemeClr>
                </a:solidFill>
                <a:latin typeface="Arial" panose="020B0604020202020204" pitchFamily="34" charset="0"/>
                <a:ea typeface="+mj-ea"/>
                <a:cs typeface="Arial" panose="020B0604020202020204" pitchFamily="34" charset="0"/>
              </a:rPr>
              <a:t>Tcp</a:t>
            </a:r>
            <a:endPar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endParaRPr>
          </a:p>
          <a:p>
            <a:pPr algn="ctr"/>
            <a:r>
              <a:rPr lang="zh-CN" altLang="en-US" sz="1400" dirty="0">
                <a:solidFill>
                  <a:schemeClr val="tx1">
                    <a:lumMod val="75000"/>
                    <a:lumOff val="25000"/>
                  </a:schemeClr>
                </a:solidFill>
                <a:latin typeface="Arial" panose="020B0604020202020204" pitchFamily="34" charset="0"/>
                <a:ea typeface="+mj-ea"/>
                <a:cs typeface="Arial" panose="020B0604020202020204" pitchFamily="34" charset="0"/>
              </a:rPr>
              <a:t>多消息协议</a:t>
            </a:r>
            <a:endPar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endParaRPr>
          </a:p>
          <a:p>
            <a:pPr algn="ctr"/>
            <a:endParaRPr lang="en-US" altLang="zh-CN" sz="1400" dirty="0">
              <a:solidFill>
                <a:schemeClr val="tx1">
                  <a:lumMod val="75000"/>
                  <a:lumOff val="25000"/>
                </a:schemeClr>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title"/>
          </p:nvPr>
        </p:nvSpPr>
        <p:spPr/>
        <p:txBody>
          <a:bodyPr/>
          <a:lstStyle/>
          <a:p>
            <a:r>
              <a:rPr lang="zh-CN" altLang="en-US" dirty="0"/>
              <a:t>产品功能</a:t>
            </a:r>
            <a:r>
              <a:rPr lang="en-US" altLang="zh-CN" dirty="0"/>
              <a:t>-</a:t>
            </a:r>
            <a:r>
              <a:rPr lang="zh-CN" altLang="en-US" dirty="0"/>
              <a:t>平台登录</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4f8bc1e2-301b-4cc7-8709-3bc90196e8c1}"/>
</p:tagLst>
</file>

<file path=ppt/tags/tag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4936_2*f*1"/>
  <p:tag name="KSO_WM_TEMPLATE_CATEGORY" val="diagram"/>
  <p:tag name="KSO_WM_TEMPLATE_INDEX" val="20194936"/>
  <p:tag name="KSO_WM_UNIT_LAYERLEVEL" val="1"/>
  <p:tag name="KSO_WM_TAG_VERSION" val="1.0"/>
  <p:tag name="KSO_WM_BEAUTIFY_FLAG" val="#wm#"/>
  <p:tag name="KSO_WM_UNIT_PRESET_TEXT" val="点击此处添加正文;"/>
  <p:tag name="KSO_WM_UNIT_NOCLEAR" val="0"/>
  <p:tag name="KSO_WM_UNIT_VALUE" val="13"/>
  <p:tag name="KSO_WM_UNIT_TYPE" val="f"/>
  <p:tag name="KSO_WM_UNIT_INDEX" val="1"/>
  <p:tag name="KSO_WM_DIAGRAM_GROUP_CODE" val="ε1-1"/>
  <p:tag name="KSO_WM_UNIT_TEXT_FILL_FORE_SCHEMECOLOR_INDEX" val="13"/>
  <p:tag name="KSO_WM_UNIT_TEXT_FILL_TYPE" val="1"/>
  <p:tag name="KSO_WM_UNIT_USESOURCEFORMAT_APPLY" val="1"/>
</p:tagLst>
</file>

<file path=ppt/tags/tag4.xml><?xml version="1.0" encoding="utf-8"?>
<p:tagLst xmlns:p="http://schemas.openxmlformats.org/presentationml/2006/main">
  <p:tag name="COMMONDATA" val="eyJoZGlkIjoiMDdiNGUxNWEwMGE4M2E5N2IyZGIwZmI1NzMxNThjN2QifQ=="/>
  <p:tag name="KSO_WPP_MARK_KEY" val="aff77c31-c4cf-48d9-8cf0-2465efe18052"/>
  <p:tag name="commondata" val="eyJoZGlkIjoiOTZiMDk2YzZlMTM0YzE0NjUzMjc5YzA1MjNkYWU0Mjk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海康威视">
  <a:themeElements>
    <a:clrScheme name="海康威视">
      <a:dk1>
        <a:srgbClr val="000000"/>
      </a:dk1>
      <a:lt1>
        <a:srgbClr val="FFFFFF"/>
      </a:lt1>
      <a:dk2>
        <a:srgbClr val="44546A"/>
      </a:dk2>
      <a:lt2>
        <a:srgbClr val="E7E6E6"/>
      </a:lt2>
      <a:accent1>
        <a:srgbClr val="182866"/>
      </a:accent1>
      <a:accent2>
        <a:srgbClr val="2E75B6"/>
      </a:accent2>
      <a:accent3>
        <a:srgbClr val="148CC9"/>
      </a:accent3>
      <a:accent4>
        <a:srgbClr val="A9A9A9"/>
      </a:accent4>
      <a:accent5>
        <a:srgbClr val="C6C6C6"/>
      </a:accent5>
      <a:accent6>
        <a:srgbClr val="E2E2E2"/>
      </a:accent6>
      <a:hlink>
        <a:srgbClr val="D7000F"/>
      </a:hlink>
      <a:folHlink>
        <a:srgbClr val="717171"/>
      </a:folHlink>
    </a:clrScheme>
    <a:fontScheme name="主题字">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海康威视">
  <a:themeElements>
    <a:clrScheme name="海康威视">
      <a:dk1>
        <a:srgbClr val="000000"/>
      </a:dk1>
      <a:lt1>
        <a:srgbClr val="FFFFFF"/>
      </a:lt1>
      <a:dk2>
        <a:srgbClr val="44546A"/>
      </a:dk2>
      <a:lt2>
        <a:srgbClr val="E7E6E6"/>
      </a:lt2>
      <a:accent1>
        <a:srgbClr val="182866"/>
      </a:accent1>
      <a:accent2>
        <a:srgbClr val="2E75B6"/>
      </a:accent2>
      <a:accent3>
        <a:srgbClr val="148CC9"/>
      </a:accent3>
      <a:accent4>
        <a:srgbClr val="A9A9A9"/>
      </a:accent4>
      <a:accent5>
        <a:srgbClr val="C6C6C6"/>
      </a:accent5>
      <a:accent6>
        <a:srgbClr val="E2E2E2"/>
      </a:accent6>
      <a:hlink>
        <a:srgbClr val="D7000F"/>
      </a:hlink>
      <a:folHlink>
        <a:srgbClr val="717171"/>
      </a:folHlink>
    </a:clrScheme>
    <a:fontScheme name="主题字">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8951</Words>
  <Application>WPS 演示</Application>
  <PresentationFormat>宽屏</PresentationFormat>
  <Paragraphs>1247</Paragraphs>
  <Slides>50</Slides>
  <Notes>36</Notes>
  <HiddenSlides>1</HiddenSlides>
  <MMClips>0</MMClips>
  <ScaleCrop>false</ScaleCrop>
  <HeadingPairs>
    <vt:vector size="8" baseType="variant">
      <vt:variant>
        <vt:lpstr>已用的字体</vt:lpstr>
      </vt:variant>
      <vt:variant>
        <vt:i4>26</vt:i4>
      </vt:variant>
      <vt:variant>
        <vt:lpstr>主题</vt:lpstr>
      </vt:variant>
      <vt:variant>
        <vt:i4>3</vt:i4>
      </vt:variant>
      <vt:variant>
        <vt:lpstr>嵌入 OLE 服务器</vt:lpstr>
      </vt:variant>
      <vt:variant>
        <vt:i4>1</vt:i4>
      </vt:variant>
      <vt:variant>
        <vt:lpstr>幻灯片标题</vt:lpstr>
      </vt:variant>
      <vt:variant>
        <vt:i4>50</vt:i4>
      </vt:variant>
    </vt:vector>
  </HeadingPairs>
  <TitlesOfParts>
    <vt:vector size="80" baseType="lpstr">
      <vt:lpstr>Arial</vt:lpstr>
      <vt:lpstr>宋体</vt:lpstr>
      <vt:lpstr>Wingdings</vt:lpstr>
      <vt:lpstr>Impact</vt:lpstr>
      <vt:lpstr>Kozuka Gothic Pr6N EL</vt:lpstr>
      <vt:lpstr>Yu Gothic UI Light</vt:lpstr>
      <vt:lpstr>微软雅黑</vt:lpstr>
      <vt:lpstr>Arial</vt:lpstr>
      <vt:lpstr>华文中宋</vt:lpstr>
      <vt:lpstr>Calibri</vt:lpstr>
      <vt:lpstr>Arial Unicode MS</vt:lpstr>
      <vt:lpstr>等线</vt:lpstr>
      <vt:lpstr>Calibri</vt:lpstr>
      <vt:lpstr>Franklin Gothic Medium</vt:lpstr>
      <vt:lpstr>幼圆</vt:lpstr>
      <vt:lpstr>Times New Roman</vt:lpstr>
      <vt:lpstr>Tahoma</vt:lpstr>
      <vt:lpstr>Times New Roman</vt:lpstr>
      <vt:lpstr>黑体</vt:lpstr>
      <vt:lpstr>ADAM.CG PRO</vt:lpstr>
      <vt:lpstr>Segoe Print</vt:lpstr>
      <vt:lpstr>Poppins</vt:lpstr>
      <vt:lpstr>楷体</vt:lpstr>
      <vt:lpstr>Helvetica Light</vt:lpstr>
      <vt:lpstr>默陌山魂手迹</vt:lpstr>
      <vt:lpstr>等线 Light</vt:lpstr>
      <vt:lpstr>Office 主题​​</vt:lpstr>
      <vt:lpstr>海康威视</vt:lpstr>
      <vt:lpstr>3_海康威视</vt:lpstr>
      <vt:lpstr>Excel.Sheet.12</vt:lpstr>
      <vt:lpstr>PowerPoint 演示文稿</vt:lpstr>
      <vt:lpstr>PowerPoint 演示文稿</vt:lpstr>
      <vt:lpstr>PowerPoint 演示文稿</vt:lpstr>
      <vt:lpstr>产品定位</vt:lpstr>
      <vt:lpstr>产品功能总览图</vt:lpstr>
      <vt:lpstr>产品架构图</vt:lpstr>
      <vt:lpstr>产品技术选型</vt:lpstr>
      <vt:lpstr>产品功能-平台登录</vt:lpstr>
      <vt:lpstr>PowerPoint 演示文稿</vt:lpstr>
      <vt:lpstr>产品功能-其他图（手机端、商户端、平台）</vt:lpstr>
      <vt:lpstr>产品功能-硬件厂商</vt:lpstr>
      <vt:lpstr>PowerPoint 演示文稿</vt:lpstr>
      <vt:lpstr>PowerPoint 演示文稿</vt:lpstr>
      <vt:lpstr>行业背景</vt:lpstr>
      <vt:lpstr>汽车充电桩建设效应</vt:lpstr>
      <vt:lpstr>政策引导</vt:lpstr>
      <vt:lpstr>PowerPoint 演示文稿</vt:lpstr>
      <vt:lpstr>建设现状</vt:lpstr>
      <vt:lpstr>充电桩产业图谱（主要竞对情况）</vt:lpstr>
      <vt:lpstr>PowerPoint 演示文稿</vt:lpstr>
      <vt:lpstr>充电设施类型</vt:lpstr>
      <vt:lpstr>充电设施</vt:lpstr>
      <vt:lpstr>标准与接口</vt:lpstr>
      <vt:lpstr>充电原理</vt:lpstr>
      <vt:lpstr>充电桩场站构成</vt:lpstr>
      <vt:lpstr>系统架构&amp;工作模式</vt:lpstr>
      <vt:lpstr>平台业务</vt:lpstr>
      <vt:lpstr>充电桩介绍</vt:lpstr>
      <vt:lpstr>充电桩介绍</vt:lpstr>
      <vt:lpstr>充电桩特点介绍</vt:lpstr>
      <vt:lpstr>产品差异点梳理</vt:lpstr>
      <vt:lpstr>PowerPoint 演示文稿</vt:lpstr>
      <vt:lpstr>场景分布</vt:lpstr>
      <vt:lpstr>充电特征</vt:lpstr>
      <vt:lpstr>PowerPoint 演示文稿</vt:lpstr>
      <vt:lpstr>项目流程</vt:lpstr>
      <vt:lpstr>PowerPoint 演示文稿</vt:lpstr>
      <vt:lpstr>PowerPoint 演示文稿</vt:lpstr>
      <vt:lpstr>PowerPoint 演示文稿</vt:lpstr>
      <vt:lpstr>PowerPoint 演示文稿</vt:lpstr>
      <vt:lpstr>充电收益</vt:lpstr>
      <vt:lpstr>充电收益-交流慢充（7kw）</vt:lpstr>
      <vt:lpstr>充电收益-直流快充（120kw）</vt:lpstr>
      <vt:lpstr>充电收益-直流快充（120kw）</vt:lpstr>
      <vt:lpstr>PowerPoint 演示文稿</vt:lpstr>
      <vt:lpstr>PowerPoint 演示文稿</vt:lpstr>
      <vt:lpstr>项目案例</vt:lpstr>
      <vt:lpstr>鲸哩充电桩核心优势点总结</vt:lpstr>
      <vt:lpstr>回顾</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彭琦淇</dc:creator>
  <cp:lastModifiedBy>文慧的科技江湖</cp:lastModifiedBy>
  <cp:revision>601</cp:revision>
  <dcterms:created xsi:type="dcterms:W3CDTF">2022-01-19T06:09:00Z</dcterms:created>
  <dcterms:modified xsi:type="dcterms:W3CDTF">2023-12-31T17:07:04Z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1E829BCA23AA46268FB7BEEA74FF1D88</vt:lpwstr>
  </property>
  <property fmtid="{D5CDD505-2E9C-101B-9397-08002B2CF9AE}" pid="3" name="KSOProductBuildVer">
    <vt:lpwstr>2052-12.1.0.16120</vt:lpwstr>
  </property>
</Properties>
</file>